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57" r:id="rId2"/>
    <p:sldId id="257" r:id="rId3"/>
    <p:sldId id="260" r:id="rId4"/>
    <p:sldId id="385" r:id="rId5"/>
    <p:sldId id="382" r:id="rId6"/>
    <p:sldId id="386" r:id="rId7"/>
    <p:sldId id="383" r:id="rId8"/>
    <p:sldId id="387" r:id="rId9"/>
    <p:sldId id="379" r:id="rId10"/>
    <p:sldId id="366" r:id="rId11"/>
    <p:sldId id="388" r:id="rId12"/>
    <p:sldId id="380" r:id="rId13"/>
    <p:sldId id="263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260"/>
            <p14:sldId id="385"/>
            <p14:sldId id="382"/>
            <p14:sldId id="386"/>
            <p14:sldId id="383"/>
            <p14:sldId id="387"/>
            <p14:sldId id="379"/>
            <p14:sldId id="366"/>
            <p14:sldId id="388"/>
            <p14:sldId id="380"/>
            <p14:sldId id="263"/>
          </p14:sldIdLst>
        </p14:section>
        <p14:section name="Namnlöst avsnitt" id="{8B6C1C04-D68E-4EBE-B0B3-C59E7BDDBE57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FF"/>
    <a:srgbClr val="2A2A2A"/>
    <a:srgbClr val="7F7F7F"/>
    <a:srgbClr val="434F66"/>
    <a:srgbClr val="ED7D31"/>
    <a:srgbClr val="70AD47"/>
    <a:srgbClr val="B27756"/>
    <a:srgbClr val="F2F2F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83155" autoAdjust="0"/>
  </p:normalViewPr>
  <p:slideViewPr>
    <p:cSldViewPr snapToGrid="0" snapToObjects="1">
      <p:cViewPr varScale="1">
        <p:scale>
          <a:sx n="94" d="100"/>
          <a:sy n="94" d="100"/>
        </p:scale>
        <p:origin x="1056" y="78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2023-05-08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626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313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72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729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176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686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437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3857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467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0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2.17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Utbildningsplanering</a:t>
            </a:r>
            <a:r>
              <a:rPr lang="sv-SE" dirty="0"/>
              <a:t>: Nu visas återigen information om vilken version av utbildningen en upplaga av plan tillhör.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F9E67C8-6A1E-596E-1A74-93F8B6DCF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13" y="2099055"/>
            <a:ext cx="6306430" cy="34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0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Utbildningsplanering</a:t>
            </a:r>
            <a:r>
              <a:rPr lang="sv-SE" dirty="0"/>
              <a:t>: Nu visas återigen information om vilken version av utbildningen en upplaga av plan tillhör.</a:t>
            </a:r>
          </a:p>
          <a:p>
            <a:r>
              <a:rPr lang="sv-SE" b="1" dirty="0"/>
              <a:t>Studieavgifter</a:t>
            </a:r>
            <a:r>
              <a:rPr lang="sv-SE" dirty="0"/>
              <a:t>: För att använda ny studieavgiftshantering för individuellt utbildningstillfälle krävs inte längre tillfälleskod.</a:t>
            </a:r>
          </a:p>
          <a:p>
            <a:r>
              <a:rPr lang="sv-SE" b="1" dirty="0"/>
              <a:t>Uppföljningsrapporten HST</a:t>
            </a:r>
            <a:r>
              <a:rPr lang="sv-SE" dirty="0"/>
              <a:t>: Nu går det välja finansieringsformsgrupp och sedan en eller flera av de ingående finansieringsformerna i samband med export av underlaget, utan att systemfel inträffar.</a:t>
            </a:r>
          </a:p>
        </p:txBody>
      </p:sp>
    </p:spTree>
    <p:extLst>
      <p:ext uri="{BB962C8B-B14F-4D97-AF65-F5344CB8AC3E}">
        <p14:creationId xmlns:p14="http://schemas.microsoft.com/office/powerpoint/2010/main" val="222099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nya attributet "Behörighetsinformation” levereras </a:t>
            </a:r>
            <a:r>
              <a:rPr lang="sv-SE" u="sng" dirty="0"/>
              <a:t>inte</a:t>
            </a:r>
            <a:r>
              <a:rPr lang="sv-SE" dirty="0"/>
              <a:t> i den här versionen (som tidigare utlovat)</a:t>
            </a:r>
          </a:p>
          <a:p>
            <a:r>
              <a:rPr lang="sv-SE" dirty="0"/>
              <a:t>Attributet finns sedan version 2.16 i era </a:t>
            </a:r>
            <a:r>
              <a:rPr lang="sv-SE" u="sng" dirty="0"/>
              <a:t>test- och utbildningsmiljöer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94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8 maj 2023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2.17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Studieavgifter</a:t>
            </a:r>
          </a:p>
          <a:p>
            <a:r>
              <a:rPr lang="sv-SE" dirty="0"/>
              <a:t>Om spärr finns på tillfällesantagningen kan fakturor inte längre skickas ut.</a:t>
            </a:r>
          </a:p>
          <a:p>
            <a:pPr marL="0" indent="0">
              <a:buNone/>
            </a:pPr>
            <a:r>
              <a:rPr lang="sv-SE" b="1" dirty="0"/>
              <a:t>Utbildningsplanering</a:t>
            </a:r>
          </a:p>
          <a:p>
            <a:r>
              <a:rPr lang="sv-SE" dirty="0"/>
              <a:t>Processtöd: Attribut kan visas i </a:t>
            </a:r>
            <a:r>
              <a:rPr lang="sv-SE" dirty="0" err="1"/>
              <a:t>läsläge</a:t>
            </a:r>
            <a:r>
              <a:rPr lang="sv-SE" dirty="0"/>
              <a:t> (read </a:t>
            </a:r>
            <a:r>
              <a:rPr lang="sv-SE" dirty="0" err="1"/>
              <a:t>only</a:t>
            </a:r>
            <a:r>
              <a:rPr lang="sv-SE" dirty="0"/>
              <a:t>) via inställning i </a:t>
            </a:r>
            <a:r>
              <a:rPr lang="sv-SE" dirty="0" err="1"/>
              <a:t>processuppgifts</a:t>
            </a:r>
            <a:r>
              <a:rPr lang="sv-SE" dirty="0"/>
              <a:t>-konfigurationen.</a:t>
            </a:r>
          </a:p>
          <a:p>
            <a:r>
              <a:rPr lang="sv-SE" dirty="0"/>
              <a:t>Utbildningsinformation: Kurser på grund- och avancerad nivå kan inte längre höjas till status komplett om moduler saknas. Regeln kommer efter produktionssättning den 10 maj att tillämpas på utbildningstyperna: 2007GKURS samt 2007AKURS.</a:t>
            </a:r>
          </a:p>
          <a:p>
            <a:r>
              <a:rPr lang="sv-SE" dirty="0"/>
              <a:t>Utbildningsinformation: Skydd mot att användare (som arbetar med samma utbildning eller utbildningstillfälle) sparar över varandras ändringar.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516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Bättre formatering för siffror i kolumner som innehåller belopp i </a:t>
            </a:r>
            <a:r>
              <a:rPr lang="sv-SE" dirty="0" err="1"/>
              <a:t>CSV:n</a:t>
            </a:r>
            <a:r>
              <a:rPr lang="sv-SE" dirty="0"/>
              <a:t> för fakturor, för att kunna göra beräkningar direkt i dokumentet.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9E63F08-8694-09B5-D5EC-0F1174F94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15" y="2028520"/>
            <a:ext cx="9735909" cy="3943900"/>
          </a:xfrm>
          <a:prstGeom prst="rect">
            <a:avLst/>
          </a:prstGeom>
        </p:spPr>
      </p:pic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E76F7519-BE47-DD76-7A5E-F87B7C89E1D8}"/>
              </a:ext>
            </a:extLst>
          </p:cNvPr>
          <p:cNvSpPr/>
          <p:nvPr/>
        </p:nvSpPr>
        <p:spPr>
          <a:xfrm>
            <a:off x="6303818" y="4641272"/>
            <a:ext cx="1593274" cy="4849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84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Bättre formatering för siffror i kolumner som innehåller belopp i </a:t>
            </a:r>
            <a:r>
              <a:rPr lang="sv-SE" dirty="0" err="1"/>
              <a:t>CSV:n</a:t>
            </a:r>
            <a:r>
              <a:rPr lang="sv-SE" dirty="0"/>
              <a:t> för fakturor, för att kunna göra beräkningar direkt i dokumentet.</a:t>
            </a:r>
          </a:p>
          <a:p>
            <a:r>
              <a:rPr lang="sv-SE" b="1" dirty="0"/>
              <a:t>Studieavgifter</a:t>
            </a:r>
            <a:r>
              <a:rPr lang="sv-SE" dirty="0"/>
              <a:t>: Det går inte längre att lägga till inbetalningar eller stipendium när fakturan har beslut hel inbetalning.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A6E2090-5852-76D7-DBDB-D25ED8EBCE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425"/>
          <a:stretch/>
        </p:blipFill>
        <p:spPr>
          <a:xfrm>
            <a:off x="1111439" y="2656407"/>
            <a:ext cx="4476561" cy="3905100"/>
          </a:xfrm>
          <a:prstGeom prst="rect">
            <a:avLst/>
          </a:prstGeom>
        </p:spPr>
      </p:pic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FED9C74C-8592-F53C-B1E6-9D8A1EE73DBE}"/>
              </a:ext>
            </a:extLst>
          </p:cNvPr>
          <p:cNvSpPr/>
          <p:nvPr/>
        </p:nvSpPr>
        <p:spPr>
          <a:xfrm>
            <a:off x="2874818" y="5539794"/>
            <a:ext cx="1593274" cy="8610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420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Bättre formatering för siffror i kolumner som innehåller belopp i </a:t>
            </a:r>
            <a:r>
              <a:rPr lang="sv-SE" dirty="0" err="1"/>
              <a:t>CSV:n</a:t>
            </a:r>
            <a:r>
              <a:rPr lang="sv-SE" dirty="0"/>
              <a:t> för fakturor, för att kunna göra beräkningar direkt i dokumentet.</a:t>
            </a:r>
          </a:p>
          <a:p>
            <a:r>
              <a:rPr lang="sv-SE" b="1" dirty="0"/>
              <a:t>Studieavgifter</a:t>
            </a:r>
            <a:r>
              <a:rPr lang="sv-SE" dirty="0"/>
              <a:t>: Det går inte längre att lägga till inbetalningar eller stipendium när fakturan har beslut hel inbetalning.</a:t>
            </a:r>
          </a:p>
          <a:p>
            <a:r>
              <a:rPr lang="sv-SE" b="1" dirty="0"/>
              <a:t>Uppföljning</a:t>
            </a:r>
            <a:r>
              <a:rPr lang="sv-SE" dirty="0"/>
              <a:t>: Det är nu möjligt att gruppera på Studieavgiftsbetalning i rapporten "Studiedeltagande-antagning".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1B62CAE-F5C6-C533-7C0E-52693D22D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70" y="3429000"/>
            <a:ext cx="4544059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8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Bättre formatering för siffror i kolumner som innehåller belopp i </a:t>
            </a:r>
            <a:r>
              <a:rPr lang="sv-SE" dirty="0" err="1"/>
              <a:t>CSV:n</a:t>
            </a:r>
            <a:r>
              <a:rPr lang="sv-SE" dirty="0"/>
              <a:t> för fakturor, för att kunna göra beräkningar direkt i dokumentet.</a:t>
            </a:r>
          </a:p>
          <a:p>
            <a:r>
              <a:rPr lang="sv-SE" b="1" dirty="0"/>
              <a:t>Studieavgifter</a:t>
            </a:r>
            <a:r>
              <a:rPr lang="sv-SE" dirty="0"/>
              <a:t>: Det går inte längre att lägga till inbetalningar eller stipendium när fakturan har beslut hel inbetalning.</a:t>
            </a:r>
          </a:p>
          <a:p>
            <a:r>
              <a:rPr lang="sv-SE" b="1" dirty="0"/>
              <a:t>Uppföljning</a:t>
            </a:r>
            <a:r>
              <a:rPr lang="sv-SE" dirty="0"/>
              <a:t>: Det är nu möjligt att gruppera på Studieavgiftsbetalning i rapporten "Studiedeltagande-antagning".</a:t>
            </a:r>
          </a:p>
          <a:p>
            <a:r>
              <a:rPr lang="sv-SE" b="1" dirty="0"/>
              <a:t>Uppföljning</a:t>
            </a:r>
            <a:r>
              <a:rPr lang="sv-SE" dirty="0"/>
              <a:t>: Rapporten "Studiedeltagande-antagning" hanterar nu studieavgiftsbetalning både med avseende på den nya och tidigare hanteringen av studieavgifter.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14790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Bättre formatering för siffror i kolumner som innehåller belopp i </a:t>
            </a:r>
            <a:r>
              <a:rPr lang="sv-SE" dirty="0" err="1"/>
              <a:t>CSV:n</a:t>
            </a:r>
            <a:r>
              <a:rPr lang="sv-SE" dirty="0"/>
              <a:t> för fakturor, för att kunna göra beräkningar direkt i dokumentet.</a:t>
            </a:r>
          </a:p>
          <a:p>
            <a:r>
              <a:rPr lang="sv-SE" b="1" dirty="0"/>
              <a:t>Studieavgifter</a:t>
            </a:r>
            <a:r>
              <a:rPr lang="sv-SE" dirty="0"/>
              <a:t>: Det går inte längre att lägga till inbetalningar eller stipendium när fakturan har beslut hel inbetalning.</a:t>
            </a:r>
          </a:p>
          <a:p>
            <a:r>
              <a:rPr lang="sv-SE" b="1" dirty="0"/>
              <a:t>Uppföljning</a:t>
            </a:r>
            <a:r>
              <a:rPr lang="sv-SE" dirty="0"/>
              <a:t>: Det är nu möjligt att gruppera på Studieavgiftsbetalning i rapporten "Studiedeltagande-antagning".</a:t>
            </a:r>
          </a:p>
          <a:p>
            <a:r>
              <a:rPr lang="sv-SE" b="1" dirty="0"/>
              <a:t>Uppföljning</a:t>
            </a:r>
            <a:r>
              <a:rPr lang="sv-SE" dirty="0"/>
              <a:t>: Rapporten "Studiedeltagande-antagning" hanterar nu studieavgiftsbetalning både med avseende på den nya och tidigare hanteringen av studieavgifter.</a:t>
            </a:r>
          </a:p>
          <a:p>
            <a:r>
              <a:rPr lang="sv-SE" b="1" dirty="0"/>
              <a:t>Studiedeltagande</a:t>
            </a:r>
            <a:r>
              <a:rPr lang="sv-SE" dirty="0"/>
              <a:t>: Om yttre kurspaketeringen har ny studieavgiftshantering får alla underliggande kurstillfällesantagningar studieavgiftsbetalningsvärdet EJ AKTUELLT. (Gäller främst </a:t>
            </a:r>
            <a:r>
              <a:rPr lang="sv-SE" dirty="0" err="1"/>
              <a:t>integratörer</a:t>
            </a:r>
            <a:r>
              <a:rPr lang="sv-SE" dirty="0"/>
              <a:t>.)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</p:spTree>
    <p:extLst>
      <p:ext uri="{BB962C8B-B14F-4D97-AF65-F5344CB8AC3E}">
        <p14:creationId xmlns:p14="http://schemas.microsoft.com/office/powerpoint/2010/main" val="299273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b="1" dirty="0"/>
              <a:t>Avancerad sökning - Utbildningstillfälle</a:t>
            </a:r>
            <a:r>
              <a:rPr lang="sv-SE" dirty="0"/>
              <a:t>: Rullistorna som fälls ut i sökfälten är nu längre och bredare för de sökparametrar som innehåller många alternativ, t.ex. Tillfällets utbildningstyp.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ADDC72B-03E8-A707-5B7A-A48CC7E133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91"/>
          <a:stretch/>
        </p:blipFill>
        <p:spPr>
          <a:xfrm>
            <a:off x="1135218" y="2004064"/>
            <a:ext cx="9921564" cy="409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93827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14973</TotalTime>
  <Words>623</Words>
  <Application>Microsoft Office PowerPoint</Application>
  <PresentationFormat>Bredbild</PresentationFormat>
  <Paragraphs>68</Paragraphs>
  <Slides>13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Calibri</vt:lpstr>
      <vt:lpstr>Rubriksidor</vt:lpstr>
      <vt:lpstr>PowerPoint-presentation</vt:lpstr>
      <vt:lpstr>Demo av version 2.17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Viktiga rättningar</vt:lpstr>
      <vt:lpstr>Övrig information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811</cp:revision>
  <dcterms:created xsi:type="dcterms:W3CDTF">2021-02-26T13:28:00Z</dcterms:created>
  <dcterms:modified xsi:type="dcterms:W3CDTF">2023-05-08T08:45:08Z</dcterms:modified>
</cp:coreProperties>
</file>