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57" r:id="rId2"/>
    <p:sldId id="257" r:id="rId3"/>
    <p:sldId id="397" r:id="rId4"/>
    <p:sldId id="448" r:id="rId5"/>
    <p:sldId id="446" r:id="rId6"/>
    <p:sldId id="454" r:id="rId7"/>
    <p:sldId id="455" r:id="rId8"/>
    <p:sldId id="456" r:id="rId9"/>
    <p:sldId id="435" r:id="rId10"/>
    <p:sldId id="453" r:id="rId11"/>
    <p:sldId id="449" r:id="rId12"/>
    <p:sldId id="450" r:id="rId13"/>
    <p:sldId id="263" r:id="rId14"/>
    <p:sldId id="418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0DE8CDD-35DF-4D33-AB4B-9237AEAE4DCB}">
          <p14:sldIdLst>
            <p14:sldId id="357"/>
            <p14:sldId id="257"/>
            <p14:sldId id="397"/>
            <p14:sldId id="448"/>
            <p14:sldId id="446"/>
            <p14:sldId id="454"/>
            <p14:sldId id="455"/>
            <p14:sldId id="456"/>
            <p14:sldId id="435"/>
            <p14:sldId id="453"/>
            <p14:sldId id="449"/>
            <p14:sldId id="450"/>
          </p14:sldIdLst>
        </p14:section>
        <p14:section name="Namnlöst avsnitt" id="{8B6C1C04-D68E-4EBE-B0B3-C59E7BDDBE57}">
          <p14:sldIdLst>
            <p14:sldId id="263"/>
            <p14:sldId id="41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ra Nordström" initials="KN" lastIdx="1" clrIdx="0">
    <p:extLst>
      <p:ext uri="{19B8F6BF-5375-455C-9EA6-DF929625EA0E}">
        <p15:presenceInfo xmlns:p15="http://schemas.microsoft.com/office/powerpoint/2012/main" userId="S::klara.nordstrom@mau.se::bbcbc8ff-0c7d-4692-a113-a5ac31615e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00"/>
    <a:srgbClr val="FFFFFF"/>
    <a:srgbClr val="0E72ED"/>
    <a:srgbClr val="323435"/>
    <a:srgbClr val="6DAF40"/>
    <a:srgbClr val="E6E6E6"/>
    <a:srgbClr val="2A2A2A"/>
    <a:srgbClr val="7F7F7F"/>
    <a:srgbClr val="434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3220" autoAdjust="0"/>
  </p:normalViewPr>
  <p:slideViewPr>
    <p:cSldViewPr snapToGrid="0" snapToObjects="1">
      <p:cViewPr varScale="1">
        <p:scale>
          <a:sx n="103" d="100"/>
          <a:sy n="103" d="100"/>
        </p:scale>
        <p:origin x="948" y="108"/>
      </p:cViewPr>
      <p:guideLst/>
    </p:cSldViewPr>
  </p:slideViewPr>
  <p:outlineViewPr>
    <p:cViewPr>
      <p:scale>
        <a:sx n="33" d="100"/>
        <a:sy n="33" d="100"/>
      </p:scale>
      <p:origin x="0" y="-561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09E49-57A3-4974-9992-298F5ABA5A6D}" type="datetimeFigureOut">
              <a:rPr lang="sv-SE" smtClean="0"/>
              <a:t>2023-11-20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A14AB-BBD0-4A47-B68D-F3F98AAE27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5810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A14AB-BBD0-4A47-B68D-F3F98AAE2723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0187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A14AB-BBD0-4A47-B68D-F3F98AAE2723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8426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A14AB-BBD0-4A47-B68D-F3F98AAE272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812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14AB-BBD0-4A47-B68D-F3F98AAE272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100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A14AB-BBD0-4A47-B68D-F3F98AAE272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28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A14AB-BBD0-4A47-B68D-F3F98AAE2723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0769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A14AB-BBD0-4A47-B68D-F3F98AAE2723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1138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A14AB-BBD0-4A47-B68D-F3F98AAE2723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5322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A14AB-BBD0-4A47-B68D-F3F98AAE2723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0067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A14AB-BBD0-4A47-B68D-F3F98AAE2723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6336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 userDrawn="1"/>
        </p:nvSpPr>
        <p:spPr>
          <a:xfrm flipH="1">
            <a:off x="10723418" y="2344189"/>
            <a:ext cx="1468582" cy="4513811"/>
          </a:xfrm>
          <a:prstGeom prst="triangle">
            <a:avLst>
              <a:gd name="adj" fmla="val 0"/>
            </a:avLst>
          </a:prstGeom>
          <a:solidFill>
            <a:srgbClr val="EAF3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C98679B-B54F-A643-B010-1017E81F6A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343" y="2797903"/>
            <a:ext cx="8880042" cy="1791201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6A8EB5A-AEA9-5341-B7DD-5A426C62D41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2343" y="4616092"/>
            <a:ext cx="7060867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83BA3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Datum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6C1F7F9-6814-2C43-808E-EDE47956DD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119" y="396610"/>
            <a:ext cx="2050982" cy="583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40" y="3797300"/>
            <a:ext cx="7531060" cy="3060700"/>
          </a:xfrm>
          <a:prstGeom prst="rect">
            <a:avLst/>
          </a:prstGeom>
        </p:spPr>
      </p:pic>
      <p:sp>
        <p:nvSpPr>
          <p:cNvPr id="8" name="Isosceles Triangle 7"/>
          <p:cNvSpPr/>
          <p:nvPr userDrawn="1"/>
        </p:nvSpPr>
        <p:spPr>
          <a:xfrm>
            <a:off x="-3272" y="4013200"/>
            <a:ext cx="448733" cy="2844800"/>
          </a:xfrm>
          <a:prstGeom prst="triangle">
            <a:avLst>
              <a:gd name="adj" fmla="val 0"/>
            </a:avLst>
          </a:prstGeom>
          <a:solidFill>
            <a:srgbClr val="EAF3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504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838A98FB-182F-824C-85B1-6991656E7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015" y="573254"/>
            <a:ext cx="10149114" cy="7276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C5CE7D8C-8463-6D40-9976-1A16EB6B92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7015" y="1300887"/>
            <a:ext cx="10149114" cy="390014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rgbClr val="87B057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buFont typeface="Arial" panose="020B0604020202020204" pitchFamily="34" charset="0"/>
              <a:buChar char="•"/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 sz="1800"/>
            </a:lvl5pPr>
          </a:lstStyle>
          <a:p>
            <a:pPr lvl="0"/>
            <a:r>
              <a:rPr lang="sv-SE" dirty="0"/>
              <a:t>Nivå 1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076342"/>
            <a:ext cx="4419600" cy="1796171"/>
          </a:xfrm>
          <a:prstGeom prst="rect">
            <a:avLst/>
          </a:prstGeom>
        </p:spPr>
      </p:pic>
      <p:pic>
        <p:nvPicPr>
          <p:cNvPr id="14" name="Bildobjekt 3">
            <a:extLst>
              <a:ext uri="{FF2B5EF4-FFF2-40B4-BE49-F238E27FC236}">
                <a16:creationId xmlns:a16="http://schemas.microsoft.com/office/drawing/2014/main" id="{CDA568E9-8390-364D-A613-AF7AFB6DE2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264" y="6332661"/>
            <a:ext cx="1112180" cy="31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5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838A98FB-182F-824C-85B1-6991656E7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015" y="573254"/>
            <a:ext cx="10149114" cy="7276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C5CE7D8C-8463-6D40-9976-1A16EB6B92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7015" y="1300887"/>
            <a:ext cx="10149114" cy="390014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rgbClr val="87B057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buFont typeface="Arial" panose="020B0604020202020204" pitchFamily="34" charset="0"/>
              <a:buChar char="•"/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 sz="1800"/>
            </a:lvl5pPr>
          </a:lstStyle>
          <a:p>
            <a:pPr lvl="0"/>
            <a:r>
              <a:rPr lang="sv-SE" dirty="0"/>
              <a:t>Nivå 1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076342"/>
            <a:ext cx="4419600" cy="1796171"/>
          </a:xfrm>
          <a:prstGeom prst="rect">
            <a:avLst/>
          </a:prstGeom>
        </p:spPr>
      </p:pic>
      <p:pic>
        <p:nvPicPr>
          <p:cNvPr id="2" name="Bildobjekt 3">
            <a:extLst>
              <a:ext uri="{FF2B5EF4-FFF2-40B4-BE49-F238E27FC236}">
                <a16:creationId xmlns:a16="http://schemas.microsoft.com/office/drawing/2014/main" id="{9231BCCC-EE29-828E-429C-2EAC070BCA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>
            <a:off x="251264" y="6332661"/>
            <a:ext cx="1112180" cy="31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4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076342"/>
            <a:ext cx="4419600" cy="179617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838A98FB-182F-824C-85B1-6991656E7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015" y="568680"/>
            <a:ext cx="5599670" cy="7276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1A2F682-C09A-014E-9126-1288248554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0487" y="-17260"/>
            <a:ext cx="490151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C5CE7D8C-8463-6D40-9976-1A16EB6B92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7015" y="1296313"/>
            <a:ext cx="5599670" cy="390014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rgbClr val="87B057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buFont typeface="Arial" panose="020B0604020202020204" pitchFamily="34" charset="0"/>
              <a:buChar char="•"/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/>
            </a:lvl3pPr>
            <a:lvl4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/>
            </a:lvl4pPr>
            <a:lvl5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/>
            </a:lvl5pPr>
          </a:lstStyle>
          <a:p>
            <a:pPr lvl="0"/>
            <a:r>
              <a:rPr lang="sv-SE" dirty="0"/>
              <a:t>Nivå 1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pic>
        <p:nvPicPr>
          <p:cNvPr id="2" name="Bildobjekt 3">
            <a:extLst>
              <a:ext uri="{FF2B5EF4-FFF2-40B4-BE49-F238E27FC236}">
                <a16:creationId xmlns:a16="http://schemas.microsoft.com/office/drawing/2014/main" id="{04A1A345-9293-ECA8-EAD4-74719B10C4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264" y="6332661"/>
            <a:ext cx="1112180" cy="31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5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076342"/>
            <a:ext cx="4419600" cy="1796171"/>
          </a:xfrm>
          <a:prstGeom prst="rect">
            <a:avLst/>
          </a:prstGeom>
        </p:spPr>
      </p:pic>
      <p:sp>
        <p:nvSpPr>
          <p:cNvPr id="15" name="Rubrik 1">
            <a:extLst>
              <a:ext uri="{FF2B5EF4-FFF2-40B4-BE49-F238E27FC236}">
                <a16:creationId xmlns:a16="http://schemas.microsoft.com/office/drawing/2014/main" id="{838A98FB-182F-824C-85B1-6991656E7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015" y="572630"/>
            <a:ext cx="10149114" cy="7276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C5CE7D8C-8463-6D40-9976-1A16EB6B926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17015" y="1300263"/>
            <a:ext cx="5044807" cy="390014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rgbClr val="87B057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buFont typeface="Arial" panose="020B0604020202020204" pitchFamily="34" charset="0"/>
              <a:buChar char="•"/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/>
            </a:lvl3pPr>
            <a:lvl4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/>
            </a:lvl4pPr>
            <a:lvl5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/>
            </a:lvl5pPr>
          </a:lstStyle>
          <a:p>
            <a:pPr lvl="0"/>
            <a:r>
              <a:rPr lang="sv-SE" dirty="0"/>
              <a:t>Nivå 1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5CE7D8C-8463-6D40-9976-1A16EB6B92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04193" y="1300263"/>
            <a:ext cx="4861936" cy="390014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rgbClr val="87B057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buFont typeface="Arial" panose="020B0604020202020204" pitchFamily="34" charset="0"/>
              <a:buChar char="•"/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/>
            </a:lvl3pPr>
            <a:lvl4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/>
            </a:lvl4pPr>
            <a:lvl5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/>
            </a:lvl5pPr>
          </a:lstStyle>
          <a:p>
            <a:pPr lvl="0"/>
            <a:r>
              <a:rPr lang="sv-SE" dirty="0"/>
              <a:t>Nivå 1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pic>
        <p:nvPicPr>
          <p:cNvPr id="2" name="Bildobjekt 3">
            <a:extLst>
              <a:ext uri="{FF2B5EF4-FFF2-40B4-BE49-F238E27FC236}">
                <a16:creationId xmlns:a16="http://schemas.microsoft.com/office/drawing/2014/main" id="{3290D87C-004B-6228-47D1-C429518A82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264" y="6332661"/>
            <a:ext cx="1112180" cy="31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nittsrubrik">
    <p:bg>
      <p:bgPr>
        <a:solidFill>
          <a:srgbClr val="6F92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143250"/>
            <a:ext cx="7518400" cy="571501"/>
          </a:xfrm>
        </p:spPr>
        <p:txBody>
          <a:bodyPr anchor="t" anchorCtr="0">
            <a:normAutofit/>
          </a:bodyPr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Isosceles Triangle 10"/>
          <p:cNvSpPr/>
          <p:nvPr userDrawn="1"/>
        </p:nvSpPr>
        <p:spPr>
          <a:xfrm flipH="1">
            <a:off x="10958285" y="2667000"/>
            <a:ext cx="1233715" cy="4191000"/>
          </a:xfrm>
          <a:prstGeom prst="triangle">
            <a:avLst>
              <a:gd name="adj" fmla="val 0"/>
            </a:avLst>
          </a:prstGeom>
          <a:solidFill>
            <a:srgbClr val="EAF3DD">
              <a:alpha val="3607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40" y="3797300"/>
            <a:ext cx="7531060" cy="3060700"/>
          </a:xfrm>
          <a:prstGeom prst="rect">
            <a:avLst/>
          </a:prstGeom>
        </p:spPr>
      </p:pic>
      <p:sp>
        <p:nvSpPr>
          <p:cNvPr id="13" name="Isosceles Triangle 12"/>
          <p:cNvSpPr/>
          <p:nvPr userDrawn="1"/>
        </p:nvSpPr>
        <p:spPr>
          <a:xfrm>
            <a:off x="5041" y="4013200"/>
            <a:ext cx="448733" cy="2844800"/>
          </a:xfrm>
          <a:prstGeom prst="triangle">
            <a:avLst>
              <a:gd name="adj" fmla="val 0"/>
            </a:avLst>
          </a:prstGeom>
          <a:solidFill>
            <a:srgbClr val="EAF3DD">
              <a:alpha val="3607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775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19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60" r:id="rId3"/>
    <p:sldLayoutId id="2147483656" r:id="rId4"/>
    <p:sldLayoutId id="2147483657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EA8E285-EDEF-C94D-1181-69B97F027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228" y="5337777"/>
            <a:ext cx="3334215" cy="1114581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B56BA64-F3B5-D546-9024-60189949AD7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23118" y="2278063"/>
            <a:ext cx="10545763" cy="1500187"/>
          </a:xfrm>
          <a:prstGeom prst="rect">
            <a:avLst/>
          </a:prstGeo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Snart börjar… </a:t>
            </a:r>
          </a:p>
          <a:p>
            <a:r>
              <a:rPr lang="sv-SE" sz="3600" b="1" dirty="0">
                <a:solidFill>
                  <a:schemeClr val="bg1"/>
                </a:solidFill>
              </a:rPr>
              <a:t>Demo av version 2.31</a:t>
            </a:r>
          </a:p>
          <a:p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Mötet spelas in. Inspelningen och chatten kommer läggas upp på ladok.se. 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b="1" dirty="0">
                <a:solidFill>
                  <a:schemeClr val="bg1"/>
                </a:solidFill>
              </a:rPr>
              <a:t>Vill du vara anonym? </a:t>
            </a:r>
          </a:p>
          <a:p>
            <a:r>
              <a:rPr lang="sv-SE" dirty="0">
                <a:solidFill>
                  <a:schemeClr val="bg1"/>
                </a:solidFill>
              </a:rPr>
              <a:t>Stäng av kamera och mikrofon. Skicka direktmeddelanden i chatten till Moa Eriksson.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F0CC1D79-4219-856A-24CC-171EE1E74D11}"/>
              </a:ext>
            </a:extLst>
          </p:cNvPr>
          <p:cNvGrpSpPr/>
          <p:nvPr/>
        </p:nvGrpSpPr>
        <p:grpSpPr>
          <a:xfrm>
            <a:off x="897468" y="5337778"/>
            <a:ext cx="4008361" cy="1114581"/>
            <a:chOff x="897468" y="5337778"/>
            <a:chExt cx="4008361" cy="1114581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9ABF3BD0-4BB3-F896-2BD4-6C06AD6E6F70}"/>
                </a:ext>
              </a:extLst>
            </p:cNvPr>
            <p:cNvSpPr/>
            <p:nvPr/>
          </p:nvSpPr>
          <p:spPr>
            <a:xfrm>
              <a:off x="897468" y="5337778"/>
              <a:ext cx="4008361" cy="1114581"/>
            </a:xfrm>
            <a:prstGeom prst="rect">
              <a:avLst/>
            </a:prstGeom>
            <a:solidFill>
              <a:srgbClr val="1A1A1A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5E83B391-A068-7CEE-8B3E-FD85FB24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-6999" r="67123" b="1"/>
            <a:stretch/>
          </p:blipFill>
          <p:spPr>
            <a:xfrm>
              <a:off x="897468" y="5876693"/>
              <a:ext cx="4008361" cy="575666"/>
            </a:xfrm>
            <a:prstGeom prst="rect">
              <a:avLst/>
            </a:prstGeom>
          </p:spPr>
        </p:pic>
      </p:grp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3FBDED3F-E26A-22E3-8D3E-7B961E7C7939}"/>
              </a:ext>
            </a:extLst>
          </p:cNvPr>
          <p:cNvSpPr/>
          <p:nvPr/>
        </p:nvSpPr>
        <p:spPr>
          <a:xfrm>
            <a:off x="930921" y="5798633"/>
            <a:ext cx="1745371" cy="6760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C2DFA834-450D-1B7D-E3A1-C9AC6FB7ACFC}"/>
              </a:ext>
            </a:extLst>
          </p:cNvPr>
          <p:cNvSpPr/>
          <p:nvPr/>
        </p:nvSpPr>
        <p:spPr>
          <a:xfrm>
            <a:off x="5225148" y="5383132"/>
            <a:ext cx="1244808" cy="41625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5577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0FFC7E-D3EC-499F-9F8C-EA11B548A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Viktiga rättningar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DE86E8A-9A1D-4939-B245-D28795A65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Utbildningsinformation</a:t>
            </a:r>
            <a:r>
              <a:rPr lang="sv-SE" dirty="0"/>
              <a:t>: Ordningen på attributen som visas i samband med att ett utbildningstillfälle ska flyttas är ändrad på så sätt att fr.o.m.-datum alltid ska synas. </a:t>
            </a:r>
          </a:p>
          <a:p>
            <a:r>
              <a:rPr lang="sv-SE" b="1" dirty="0"/>
              <a:t>Utbildningsinformation</a:t>
            </a:r>
            <a:r>
              <a:rPr lang="sv-SE" dirty="0"/>
              <a:t>: Nu krävs inte längre att engelska värden läggs in för attribut med flerspråksstöd.</a:t>
            </a:r>
          </a:p>
          <a:p>
            <a:r>
              <a:rPr lang="sv-SE" b="1" dirty="0"/>
              <a:t>Andra meriter och Andra resultat</a:t>
            </a:r>
            <a:r>
              <a:rPr lang="sv-SE" dirty="0"/>
              <a:t>: Nu går det återigen att ta bort examinationsdatum vid rättning.</a:t>
            </a:r>
          </a:p>
          <a:p>
            <a:r>
              <a:rPr lang="sv-SE" b="1" dirty="0"/>
              <a:t>Aktivitetstillfälle</a:t>
            </a:r>
            <a:r>
              <a:rPr lang="sv-SE" dirty="0"/>
              <a:t>: Sökning på datum fungerar nu korrekt.</a:t>
            </a:r>
          </a:p>
          <a:p>
            <a:r>
              <a:rPr lang="sv-SE" b="1" dirty="0"/>
              <a:t>Utdata studieavgiftsbetalning</a:t>
            </a:r>
            <a:r>
              <a:rPr lang="sv-SE" dirty="0"/>
              <a:t>: Adresslista skapas nu för hela utsökningsresultatet.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B10FFA51-B302-4DEF-79DD-CD3BB12652CD}"/>
              </a:ext>
            </a:extLst>
          </p:cNvPr>
          <p:cNvGrpSpPr/>
          <p:nvPr/>
        </p:nvGrpSpPr>
        <p:grpSpPr>
          <a:xfrm>
            <a:off x="667305" y="2725123"/>
            <a:ext cx="10364646" cy="2345280"/>
            <a:chOff x="2329539" y="1083720"/>
            <a:chExt cx="10364646" cy="2345280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6B2FA0EB-4A4F-AE1B-3C12-F3247E0FE5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9370"/>
            <a:stretch/>
          </p:blipFill>
          <p:spPr>
            <a:xfrm>
              <a:off x="2329539" y="1083720"/>
              <a:ext cx="10364646" cy="1761080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0EB36D10-E1BA-3292-9B83-CF3E63380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4073"/>
            <a:stretch/>
          </p:blipFill>
          <p:spPr>
            <a:xfrm>
              <a:off x="2329539" y="2738648"/>
              <a:ext cx="10364646" cy="6903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700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EC3F9D-5722-6BA7-07AF-BAE093A3F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Migrering av bevis i version 2.31</a:t>
            </a:r>
            <a:endParaRPr lang="sv-SE" dirty="0"/>
          </a:p>
        </p:txBody>
      </p:sp>
      <p:sp>
        <p:nvSpPr>
          <p:cNvPr id="17" name="Platshållare för innehåll 16">
            <a:extLst>
              <a:ext uri="{FF2B5EF4-FFF2-40B4-BE49-F238E27FC236}">
                <a16:creationId xmlns:a16="http://schemas.microsoft.com/office/drawing/2014/main" id="{4D54DC0F-F856-EB66-EE73-D3F6881A61A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Produktionsmiljön</a:t>
            </a:r>
          </a:p>
          <a:p>
            <a:r>
              <a:rPr lang="sv-SE" dirty="0" err="1"/>
              <a:t>Migrering</a:t>
            </a:r>
            <a:r>
              <a:rPr lang="sv-SE" dirty="0"/>
              <a:t> startar fr.o.m. 22 november</a:t>
            </a:r>
          </a:p>
          <a:p>
            <a:pPr lvl="1"/>
            <a:r>
              <a:rPr lang="sv-SE" dirty="0"/>
              <a:t>Görs för ett lärosäte i taget</a:t>
            </a:r>
          </a:p>
          <a:p>
            <a:pPr lvl="1"/>
            <a:r>
              <a:rPr lang="sv-SE" dirty="0"/>
              <a:t>Tar några timmar</a:t>
            </a:r>
          </a:p>
          <a:p>
            <a:pPr lvl="1"/>
            <a:r>
              <a:rPr lang="sv-SE" dirty="0"/>
              <a:t>Går inte att utfärda nya bevis medan </a:t>
            </a:r>
            <a:r>
              <a:rPr lang="sv-SE" dirty="0" err="1"/>
              <a:t>migreringen</a:t>
            </a:r>
            <a:r>
              <a:rPr lang="sv-SE" dirty="0"/>
              <a:t> körs</a:t>
            </a:r>
          </a:p>
          <a:p>
            <a:r>
              <a:rPr lang="sv-SE" dirty="0"/>
              <a:t>När </a:t>
            </a:r>
            <a:r>
              <a:rPr lang="sv-SE" dirty="0" err="1"/>
              <a:t>migreringen</a:t>
            </a:r>
            <a:r>
              <a:rPr lang="sv-SE" dirty="0"/>
              <a:t> är klar </a:t>
            </a:r>
          </a:p>
          <a:p>
            <a:pPr lvl="1"/>
            <a:r>
              <a:rPr lang="sv-SE" dirty="0"/>
              <a:t>Migrerade bevis går inte att justera/ändra/ta bort eller ta fram nya bevisdokument för</a:t>
            </a:r>
          </a:p>
          <a:p>
            <a:pPr lvl="1"/>
            <a:r>
              <a:rPr lang="sv-SE" dirty="0"/>
              <a:t>Nya bevis kan utfärdas. Dessa går att justera/ändra/ta bort och ta fram nya bevisdokument för</a:t>
            </a:r>
            <a:endParaRPr lang="sv-SE" u="sng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1B25C9-A827-12E9-4323-D088982F3FCD}"/>
              </a:ext>
            </a:extLst>
          </p:cNvPr>
          <p:cNvSpPr txBox="1">
            <a:spLocks/>
          </p:cNvSpPr>
          <p:nvPr/>
        </p:nvSpPr>
        <p:spPr>
          <a:xfrm>
            <a:off x="717015" y="1310898"/>
            <a:ext cx="10149114" cy="390014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87B05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1620170-D1BB-30C1-40BE-CC17497ADBFF}"/>
              </a:ext>
            </a:extLst>
          </p:cNvPr>
          <p:cNvSpPr/>
          <p:nvPr/>
        </p:nvSpPr>
        <p:spPr>
          <a:xfrm>
            <a:off x="717014" y="6088892"/>
            <a:ext cx="5044807" cy="33224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Mejl till lokala kontaktpersoner 15/11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EE499A4-52FD-6F85-4DD4-4C0270D80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29105"/>
            <a:ext cx="6616700" cy="3502578"/>
          </a:xfrm>
          <a:prstGeom prst="rect">
            <a:avLst/>
          </a:prstGeom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633A93A0-C718-F98E-D04B-94965376D605}"/>
              </a:ext>
            </a:extLst>
          </p:cNvPr>
          <p:cNvGrpSpPr/>
          <p:nvPr/>
        </p:nvGrpSpPr>
        <p:grpSpPr>
          <a:xfrm>
            <a:off x="6096000" y="1300263"/>
            <a:ext cx="6745518" cy="3504934"/>
            <a:chOff x="1808301" y="1855220"/>
            <a:chExt cx="9735909" cy="5058724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0AB2D47A-D313-AE2A-0CB1-9E9EC6F430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239" b="26464"/>
            <a:stretch/>
          </p:blipFill>
          <p:spPr>
            <a:xfrm>
              <a:off x="1808301" y="1855220"/>
              <a:ext cx="9735909" cy="4504391"/>
            </a:xfrm>
            <a:prstGeom prst="rect">
              <a:avLst/>
            </a:prstGeom>
          </p:spPr>
        </p:pic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B5096962-60C2-8BE5-A536-E328533AF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90136" r="6239"/>
            <a:stretch/>
          </p:blipFill>
          <p:spPr>
            <a:xfrm>
              <a:off x="1808301" y="6309698"/>
              <a:ext cx="9735909" cy="6042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537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EC3F9D-5722-6BA7-07AF-BAE093A3F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Migrering av bevis i version 2.31</a:t>
            </a:r>
            <a:endParaRPr lang="sv-SE" dirty="0"/>
          </a:p>
        </p:txBody>
      </p:sp>
      <p:sp>
        <p:nvSpPr>
          <p:cNvPr id="17" name="Platshållare för innehåll 16">
            <a:extLst>
              <a:ext uri="{FF2B5EF4-FFF2-40B4-BE49-F238E27FC236}">
                <a16:creationId xmlns:a16="http://schemas.microsoft.com/office/drawing/2014/main" id="{4D54DC0F-F856-EB66-EE73-D3F6881A61A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Produktionsmiljön</a:t>
            </a:r>
          </a:p>
          <a:p>
            <a:r>
              <a:rPr lang="sv-SE" dirty="0" err="1"/>
              <a:t>Migrering</a:t>
            </a:r>
            <a:r>
              <a:rPr lang="sv-SE" dirty="0"/>
              <a:t> startar fr.o.m. 22 november</a:t>
            </a:r>
          </a:p>
          <a:p>
            <a:pPr lvl="1"/>
            <a:r>
              <a:rPr lang="sv-SE" dirty="0"/>
              <a:t>Görs för ett lärosäte i taget</a:t>
            </a:r>
          </a:p>
          <a:p>
            <a:pPr lvl="1"/>
            <a:r>
              <a:rPr lang="sv-SE" dirty="0"/>
              <a:t>Tar några timmar</a:t>
            </a:r>
          </a:p>
          <a:p>
            <a:pPr lvl="1"/>
            <a:r>
              <a:rPr lang="sv-SE" dirty="0"/>
              <a:t>Går inte att utfärda nya bevis medan </a:t>
            </a:r>
            <a:r>
              <a:rPr lang="sv-SE" dirty="0" err="1"/>
              <a:t>migreringen</a:t>
            </a:r>
            <a:r>
              <a:rPr lang="sv-SE" dirty="0"/>
              <a:t> körs</a:t>
            </a:r>
          </a:p>
          <a:p>
            <a:r>
              <a:rPr lang="sv-SE" dirty="0"/>
              <a:t>När </a:t>
            </a:r>
            <a:r>
              <a:rPr lang="sv-SE" dirty="0" err="1"/>
              <a:t>migreringen</a:t>
            </a:r>
            <a:r>
              <a:rPr lang="sv-SE" dirty="0"/>
              <a:t> är klar </a:t>
            </a:r>
          </a:p>
          <a:p>
            <a:pPr lvl="1"/>
            <a:r>
              <a:rPr lang="sv-SE" dirty="0"/>
              <a:t>Migrerade bevis går inte att justera/ändra/ta bort eller ta fram nya bevisdokument för</a:t>
            </a:r>
          </a:p>
          <a:p>
            <a:pPr lvl="1"/>
            <a:r>
              <a:rPr lang="sv-SE" dirty="0"/>
              <a:t>Nya bevis kan utfärdas. Dessa går att justera/ändra/ta bort och ta fram nya bevisdokument för</a:t>
            </a:r>
            <a:endParaRPr lang="sv-SE" u="sng" dirty="0"/>
          </a:p>
        </p:txBody>
      </p:sp>
      <p:sp>
        <p:nvSpPr>
          <p:cNvPr id="16" name="Platshållare för innehåll 15">
            <a:extLst>
              <a:ext uri="{FF2B5EF4-FFF2-40B4-BE49-F238E27FC236}">
                <a16:creationId xmlns:a16="http://schemas.microsoft.com/office/drawing/2014/main" id="{5CD9DB39-EDF2-BC9E-17A3-73B82B0B4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Testmiljön</a:t>
            </a:r>
          </a:p>
          <a:p>
            <a:r>
              <a:rPr lang="sv-SE" dirty="0" err="1"/>
              <a:t>Migrering</a:t>
            </a:r>
            <a:r>
              <a:rPr lang="sv-SE" dirty="0"/>
              <a:t> startar 20 november</a:t>
            </a:r>
          </a:p>
          <a:p>
            <a:pPr lvl="1"/>
            <a:r>
              <a:rPr lang="sv-SE" dirty="0"/>
              <a:t>Tar ca 4 dagar</a:t>
            </a:r>
          </a:p>
          <a:p>
            <a:pPr lvl="1"/>
            <a:r>
              <a:rPr lang="sv-SE" dirty="0"/>
              <a:t>Mejl till lokala kontaktpersoner när den är klar</a:t>
            </a:r>
          </a:p>
          <a:p>
            <a:pPr lvl="1"/>
            <a:r>
              <a:rPr lang="sv-SE" dirty="0"/>
              <a:t>Går inte att testa nya funktionaliteten för att rätta/ändra medan </a:t>
            </a:r>
            <a:r>
              <a:rPr lang="sv-SE" dirty="0" err="1"/>
              <a:t>migreringen</a:t>
            </a:r>
            <a:r>
              <a:rPr lang="sv-SE" dirty="0"/>
              <a:t> körs</a:t>
            </a:r>
          </a:p>
          <a:p>
            <a:r>
              <a:rPr lang="sv-SE" dirty="0"/>
              <a:t>När </a:t>
            </a:r>
            <a:r>
              <a:rPr lang="sv-SE" dirty="0" err="1"/>
              <a:t>migreringen</a:t>
            </a:r>
            <a:r>
              <a:rPr lang="sv-SE" dirty="0"/>
              <a:t> är klar </a:t>
            </a:r>
          </a:p>
          <a:p>
            <a:pPr lvl="1"/>
            <a:r>
              <a:rPr lang="sv-SE" dirty="0"/>
              <a:t>Kan testa nya funktionaliteten för att rätta/ändra bevis</a:t>
            </a:r>
          </a:p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1B25C9-A827-12E9-4323-D088982F3FCD}"/>
              </a:ext>
            </a:extLst>
          </p:cNvPr>
          <p:cNvSpPr txBox="1">
            <a:spLocks/>
          </p:cNvSpPr>
          <p:nvPr/>
        </p:nvSpPr>
        <p:spPr>
          <a:xfrm>
            <a:off x="717015" y="1310898"/>
            <a:ext cx="10149114" cy="390014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87B05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1620170-D1BB-30C1-40BE-CC17497ADBFF}"/>
              </a:ext>
            </a:extLst>
          </p:cNvPr>
          <p:cNvSpPr/>
          <p:nvPr/>
        </p:nvSpPr>
        <p:spPr>
          <a:xfrm>
            <a:off x="717014" y="6088892"/>
            <a:ext cx="5044807" cy="33224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Mejl till lokala kontaktpersoner 15/11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DDE9463-3A17-3C68-C81B-BEAA744CD970}"/>
              </a:ext>
            </a:extLst>
          </p:cNvPr>
          <p:cNvSpPr/>
          <p:nvPr/>
        </p:nvSpPr>
        <p:spPr>
          <a:xfrm>
            <a:off x="6004193" y="5473210"/>
            <a:ext cx="4861936" cy="33224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Mejl till lokala kontaktpersoner 2/11</a:t>
            </a:r>
          </a:p>
        </p:txBody>
      </p:sp>
    </p:spTree>
    <p:extLst>
      <p:ext uri="{BB962C8B-B14F-4D97-AF65-F5344CB8AC3E}">
        <p14:creationId xmlns:p14="http://schemas.microsoft.com/office/powerpoint/2010/main" val="382268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384860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B819FF28-AD45-EF46-7F1A-6E9A62B7D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015" y="573254"/>
            <a:ext cx="10149114" cy="72763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sv-SE" b="1" dirty="0"/>
              <a:t>Utbildningsplanering - </a:t>
            </a:r>
            <a:r>
              <a:rPr lang="sv-SE" dirty="0">
                <a:solidFill>
                  <a:schemeClr val="bg1"/>
                </a:solidFill>
              </a:rPr>
              <a:t>Signalering</a:t>
            </a:r>
            <a:endParaRPr lang="sv-SE" b="1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09AA9B1C-6E99-1A84-2A9E-F36D9FEA19BA}"/>
              </a:ext>
            </a:extLst>
          </p:cNvPr>
          <p:cNvSpPr txBox="1">
            <a:spLocks/>
          </p:cNvSpPr>
          <p:nvPr/>
        </p:nvSpPr>
        <p:spPr>
          <a:xfrm>
            <a:off x="717014" y="1478927"/>
            <a:ext cx="10550425" cy="39001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Ny regel för kontroll om värde saknas på attribut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73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B56BA64-F3B5-D546-9024-60189949A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sz="1900" b="1" dirty="0">
                <a:solidFill>
                  <a:schemeClr val="tx1"/>
                </a:solidFill>
              </a:rPr>
              <a:t>Klara Nordström, </a:t>
            </a:r>
            <a:r>
              <a:rPr lang="sv-SE" sz="1900" dirty="0">
                <a:solidFill>
                  <a:schemeClr val="tx1"/>
                </a:solidFill>
              </a:rPr>
              <a:t>användarstöd och kommunikation </a:t>
            </a:r>
          </a:p>
          <a:p>
            <a:r>
              <a:rPr lang="sv-SE" sz="1900" b="1" dirty="0">
                <a:solidFill>
                  <a:schemeClr val="tx1"/>
                </a:solidFill>
              </a:rPr>
              <a:t>Moa Eriksson, </a:t>
            </a:r>
            <a:r>
              <a:rPr lang="sv-SE" sz="1900" dirty="0">
                <a:solidFill>
                  <a:schemeClr val="tx1"/>
                </a:solidFill>
              </a:rPr>
              <a:t>användarstöd och kommunikation</a:t>
            </a:r>
          </a:p>
          <a:p>
            <a:endParaRPr lang="sv-SE" dirty="0"/>
          </a:p>
          <a:p>
            <a:r>
              <a:rPr lang="sv-SE" dirty="0"/>
              <a:t>20 november 2023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2C774F7-3019-5C45-A23F-88D15036D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42" y="2797903"/>
            <a:ext cx="10666217" cy="1791201"/>
          </a:xfrm>
        </p:spPr>
        <p:txBody>
          <a:bodyPr/>
          <a:lstStyle/>
          <a:p>
            <a:r>
              <a:rPr lang="sv-SE" dirty="0"/>
              <a:t>Demo av version 2.31</a:t>
            </a:r>
          </a:p>
        </p:txBody>
      </p:sp>
    </p:spTree>
    <p:extLst>
      <p:ext uri="{BB962C8B-B14F-4D97-AF65-F5344CB8AC3E}">
        <p14:creationId xmlns:p14="http://schemas.microsoft.com/office/powerpoint/2010/main" val="922104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Detta kommer demonstreras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7015" y="1300887"/>
            <a:ext cx="9798585" cy="4866449"/>
          </a:xfrm>
        </p:spPr>
        <p:txBody>
          <a:bodyPr/>
          <a:lstStyle/>
          <a:p>
            <a:r>
              <a:rPr lang="sv-SE" b="1" dirty="0"/>
              <a:t>Utbildningsplanering</a:t>
            </a:r>
            <a:r>
              <a:rPr lang="sv-SE" dirty="0"/>
              <a:t>: Ny regel kan läggas in för Signalering</a:t>
            </a:r>
          </a:p>
        </p:txBody>
      </p:sp>
    </p:spTree>
    <p:extLst>
      <p:ext uri="{BB962C8B-B14F-4D97-AF65-F5344CB8AC3E}">
        <p14:creationId xmlns:p14="http://schemas.microsoft.com/office/powerpoint/2010/main" val="160794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56591AA6-9193-FC0A-4AA3-7704DFB3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förbättringar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CC9392D-4B63-9940-0B3B-2D891D177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Utbildningsinformation: </a:t>
            </a:r>
            <a:r>
              <a:rPr lang="sv-SE" dirty="0"/>
              <a:t>Det är nu möjligt att redigera samt med registervård ändra </a:t>
            </a:r>
            <a:r>
              <a:rPr lang="sv-SE" dirty="0" err="1"/>
              <a:t>fr.o.m</a:t>
            </a:r>
            <a:r>
              <a:rPr lang="sv-SE" dirty="0"/>
              <a:t>-datum på moduler.</a:t>
            </a:r>
          </a:p>
          <a:p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766473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428DD449-4AC3-DA24-21C3-0B510D770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29" y="3212139"/>
            <a:ext cx="8992855" cy="169568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3EC3F9D-5722-6BA7-07AF-BAE093A3F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förbättringar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E5097407-EB37-2EE8-D0BC-88B95059A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Individuell studieplan</a:t>
            </a:r>
          </a:p>
          <a:p>
            <a:r>
              <a:rPr lang="sv-SE" dirty="0"/>
              <a:t>Tillgodoräknanden med målet "Annan specifikation" visas nu i fliken "Kurser och konferenser".</a:t>
            </a:r>
          </a:p>
          <a:p>
            <a:r>
              <a:rPr lang="sv-SE" dirty="0"/>
              <a:t>Diarienummer visas i PDF.</a:t>
            </a:r>
          </a:p>
          <a:p>
            <a:r>
              <a:rPr lang="sv-SE" dirty="0"/>
              <a:t>Tidplan har en förbättrad layout i PDF.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1B25C9-A827-12E9-4323-D088982F3FCD}"/>
              </a:ext>
            </a:extLst>
          </p:cNvPr>
          <p:cNvSpPr txBox="1">
            <a:spLocks/>
          </p:cNvSpPr>
          <p:nvPr/>
        </p:nvSpPr>
        <p:spPr>
          <a:xfrm>
            <a:off x="717015" y="1300887"/>
            <a:ext cx="10149114" cy="390014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87B05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7D14CA5-2688-A84F-DB0C-520823AD44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162"/>
          <a:stretch/>
        </p:blipFill>
        <p:spPr>
          <a:xfrm>
            <a:off x="1364715" y="3029080"/>
            <a:ext cx="6079249" cy="3030206"/>
          </a:xfrm>
          <a:prstGeom prst="rect">
            <a:avLst/>
          </a:prstGeo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B2EAA97F-017F-146E-0460-0C1887B26F8D}"/>
              </a:ext>
            </a:extLst>
          </p:cNvPr>
          <p:cNvSpPr/>
          <p:nvPr/>
        </p:nvSpPr>
        <p:spPr>
          <a:xfrm>
            <a:off x="5570476" y="4259136"/>
            <a:ext cx="1529324" cy="304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il: höger 9">
            <a:extLst>
              <a:ext uri="{FF2B5EF4-FFF2-40B4-BE49-F238E27FC236}">
                <a16:creationId xmlns:a16="http://schemas.microsoft.com/office/drawing/2014/main" id="{A7A8F51D-4105-F0D8-4B11-77AD18E01389}"/>
              </a:ext>
            </a:extLst>
          </p:cNvPr>
          <p:cNvSpPr/>
          <p:nvPr/>
        </p:nvSpPr>
        <p:spPr>
          <a:xfrm>
            <a:off x="409575" y="4009064"/>
            <a:ext cx="545565" cy="232740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730ABBC7-CB7B-A4B6-E69C-3273958CCD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9127" y="3310695"/>
            <a:ext cx="6152873" cy="2910143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B732E9-20C4-A748-6B14-9B80385A26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5098"/>
          <a:stretch/>
        </p:blipFill>
        <p:spPr>
          <a:xfrm>
            <a:off x="0" y="3310695"/>
            <a:ext cx="6183108" cy="2910144"/>
          </a:xfrm>
          <a:prstGeom prst="rect">
            <a:avLst/>
          </a:prstGeom>
        </p:spPr>
      </p:pic>
      <p:sp>
        <p:nvSpPr>
          <p:cNvPr id="6" name="Pil: höger 5">
            <a:extLst>
              <a:ext uri="{FF2B5EF4-FFF2-40B4-BE49-F238E27FC236}">
                <a16:creationId xmlns:a16="http://schemas.microsoft.com/office/drawing/2014/main" id="{16933228-DD94-CD87-9D8F-D295567A1913}"/>
              </a:ext>
            </a:extLst>
          </p:cNvPr>
          <p:cNvSpPr/>
          <p:nvPr/>
        </p:nvSpPr>
        <p:spPr>
          <a:xfrm>
            <a:off x="5531632" y="4196712"/>
            <a:ext cx="783443" cy="495108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405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56591AA6-9193-FC0A-4AA3-7704DFB3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förbättringar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CC9392D-4B63-9940-0B3B-2D891D177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Processtöd</a:t>
            </a:r>
          </a:p>
          <a:p>
            <a:r>
              <a:rPr lang="sv-SE" dirty="0"/>
              <a:t>Menyvalet "Process" har bytt namn till "Processkonfiguration". Menyvalet kommer i </a:t>
            </a:r>
            <a:r>
              <a:rPr lang="sv-SE" u="sng" dirty="0"/>
              <a:t>nästa</a:t>
            </a:r>
            <a:r>
              <a:rPr lang="sv-SE" dirty="0"/>
              <a:t> version att tas bort och ersättas med det menyval som idag är märkt med BETA.	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1E15805-F5F1-7F71-21E1-9D1684C986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212" b="28018"/>
          <a:stretch/>
        </p:blipFill>
        <p:spPr>
          <a:xfrm>
            <a:off x="1086432" y="2914415"/>
            <a:ext cx="8420100" cy="349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61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56591AA6-9193-FC0A-4AA3-7704DFB3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förbättringar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CC9392D-4B63-9940-0B3B-2D891D177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Processtöd</a:t>
            </a:r>
          </a:p>
          <a:p>
            <a:r>
              <a:rPr lang="sv-SE" dirty="0"/>
              <a:t>Menyvalet "Process" har bytt namn till "Processkonfiguration". Menyvalet kommer i </a:t>
            </a:r>
            <a:r>
              <a:rPr lang="sv-SE" u="sng" dirty="0"/>
              <a:t>nästa</a:t>
            </a:r>
            <a:r>
              <a:rPr lang="sv-SE" dirty="0"/>
              <a:t> version att tas bort och ersättas med det menyval som idag är märkt med BETA.</a:t>
            </a:r>
          </a:p>
          <a:p>
            <a:r>
              <a:rPr lang="sv-SE" dirty="0"/>
              <a:t>Rullista för organisation har kompletterats med organisationskod.</a:t>
            </a:r>
          </a:p>
          <a:p>
            <a:endParaRPr lang="sv-SE" dirty="0"/>
          </a:p>
          <a:p>
            <a:r>
              <a:rPr lang="sv-SE" dirty="0"/>
              <a:t>	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073D17A-011A-F13E-CBA5-0D6896D07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81" y="2951710"/>
            <a:ext cx="10831437" cy="3772426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FCF449F8-4D87-F9B5-F7A2-9550D7540D22}"/>
              </a:ext>
            </a:extLst>
          </p:cNvPr>
          <p:cNvSpPr/>
          <p:nvPr/>
        </p:nvSpPr>
        <p:spPr>
          <a:xfrm flipH="1">
            <a:off x="6455986" y="5558380"/>
            <a:ext cx="476657" cy="129962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74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EC3F9D-5722-6BA7-07AF-BAE093A3F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förbättringar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E5097407-EB37-2EE8-D0BC-88B95059A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Ladok för studenter</a:t>
            </a:r>
            <a:r>
              <a:rPr lang="sv-SE" dirty="0"/>
              <a:t>: Länktext för att fortsätta till Ladok för studenter efter varning om saknad AL2-nivå förbättrad.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1B25C9-A827-12E9-4323-D088982F3FCD}"/>
              </a:ext>
            </a:extLst>
          </p:cNvPr>
          <p:cNvSpPr txBox="1">
            <a:spLocks/>
          </p:cNvSpPr>
          <p:nvPr/>
        </p:nvSpPr>
        <p:spPr>
          <a:xfrm>
            <a:off x="717015" y="1300887"/>
            <a:ext cx="10149114" cy="390014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87B05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25BB864-593F-FDFE-B1DC-E28A1EEB51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40" b="52474"/>
          <a:stretch/>
        </p:blipFill>
        <p:spPr>
          <a:xfrm>
            <a:off x="623123" y="2313898"/>
            <a:ext cx="10945753" cy="2230204"/>
          </a:xfrm>
          <a:prstGeom prst="rect">
            <a:avLst/>
          </a:prstGeom>
        </p:spPr>
      </p:pic>
      <p:sp>
        <p:nvSpPr>
          <p:cNvPr id="13" name="Pil: höger 12">
            <a:extLst>
              <a:ext uri="{FF2B5EF4-FFF2-40B4-BE49-F238E27FC236}">
                <a16:creationId xmlns:a16="http://schemas.microsoft.com/office/drawing/2014/main" id="{7A186BEA-B460-73B0-BAAF-03F8702F3BE3}"/>
              </a:ext>
            </a:extLst>
          </p:cNvPr>
          <p:cNvSpPr/>
          <p:nvPr/>
        </p:nvSpPr>
        <p:spPr>
          <a:xfrm>
            <a:off x="375736" y="4119911"/>
            <a:ext cx="663895" cy="306431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580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0FFC7E-D3EC-499F-9F8C-EA11B548A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Viktiga rättningar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DE86E8A-9A1D-4939-B245-D28795A65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Utbildningsinformation</a:t>
            </a:r>
            <a:r>
              <a:rPr lang="sv-SE" dirty="0"/>
              <a:t>: Ordningen på attributen som visas i samband med att ett utbildningstillfälle ska flyttas är ändrad på så sätt att fr.o.m.-datum alltid ska synas. </a:t>
            </a:r>
          </a:p>
          <a:p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BCD825C-B75C-16A4-718A-D8B2B1DBD6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9" r="5398"/>
          <a:stretch/>
        </p:blipFill>
        <p:spPr>
          <a:xfrm>
            <a:off x="1181100" y="2257731"/>
            <a:ext cx="7542153" cy="2084307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13234D41-7BAE-D47D-A65B-48945F9D89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3" r="6410"/>
          <a:stretch/>
        </p:blipFill>
        <p:spPr>
          <a:xfrm>
            <a:off x="1181099" y="4283404"/>
            <a:ext cx="7542156" cy="1763645"/>
          </a:xfrm>
          <a:prstGeom prst="rect">
            <a:avLst/>
          </a:prstGeom>
        </p:spPr>
      </p:pic>
      <p:sp>
        <p:nvSpPr>
          <p:cNvPr id="14" name="Pil: höger 13">
            <a:extLst>
              <a:ext uri="{FF2B5EF4-FFF2-40B4-BE49-F238E27FC236}">
                <a16:creationId xmlns:a16="http://schemas.microsoft.com/office/drawing/2014/main" id="{6E9C81BE-8207-332F-016B-CB7383C3E30E}"/>
              </a:ext>
            </a:extLst>
          </p:cNvPr>
          <p:cNvSpPr/>
          <p:nvPr/>
        </p:nvSpPr>
        <p:spPr>
          <a:xfrm rot="5400000">
            <a:off x="4611743" y="4448276"/>
            <a:ext cx="1034391" cy="353525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001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Rubriksido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19764</TotalTime>
  <Words>583</Words>
  <Application>Microsoft Office PowerPoint</Application>
  <PresentationFormat>Bredbild</PresentationFormat>
  <Paragraphs>80</Paragraphs>
  <Slides>14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7" baseType="lpstr">
      <vt:lpstr>Arial</vt:lpstr>
      <vt:lpstr>Calibri</vt:lpstr>
      <vt:lpstr>Rubriksidor</vt:lpstr>
      <vt:lpstr>PowerPoint-presentation</vt:lpstr>
      <vt:lpstr>Demo av version 2.31</vt:lpstr>
      <vt:lpstr>Detta kommer demonstreras</vt:lpstr>
      <vt:lpstr>Andra förbättringar</vt:lpstr>
      <vt:lpstr>Andra förbättringar</vt:lpstr>
      <vt:lpstr>Andra förbättringar</vt:lpstr>
      <vt:lpstr>Andra förbättringar</vt:lpstr>
      <vt:lpstr>Andra förbättringar</vt:lpstr>
      <vt:lpstr>Viktiga rättningar</vt:lpstr>
      <vt:lpstr>Viktiga rättningar</vt:lpstr>
      <vt:lpstr>Migrering av bevis i version 2.31</vt:lpstr>
      <vt:lpstr>Migrering av bevis i version 2.31</vt:lpstr>
      <vt:lpstr>DEMO</vt:lpstr>
      <vt:lpstr>Utbildningsplanering - Signalering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Sprintdemo</dc:title>
  <dc:creator>Microsoft Office User</dc:creator>
  <cp:lastModifiedBy>Klara Nordström</cp:lastModifiedBy>
  <cp:revision>1066</cp:revision>
  <dcterms:created xsi:type="dcterms:W3CDTF">2021-02-26T13:28:00Z</dcterms:created>
  <dcterms:modified xsi:type="dcterms:W3CDTF">2023-11-20T09:50:48Z</dcterms:modified>
</cp:coreProperties>
</file>