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6" r:id="rId5"/>
    <p:sldId id="536" r:id="rId6"/>
    <p:sldId id="267" r:id="rId7"/>
    <p:sldId id="537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A0D6C3-7C88-4E02-A0C4-DC96595CE3EB}" v="11" dt="2024-04-16T06:33:46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891" autoAdjust="0"/>
  </p:normalViewPr>
  <p:slideViewPr>
    <p:cSldViewPr snapToGrid="0">
      <p:cViewPr varScale="1">
        <p:scale>
          <a:sx n="86" d="100"/>
          <a:sy n="86" d="100"/>
        </p:scale>
        <p:origin x="15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Lindgren" userId="5b631d0a-0e7f-4736-a9eb-a13098689678" providerId="ADAL" clId="{5BA0D6C3-7C88-4E02-A0C4-DC96595CE3EB}"/>
    <pc:docChg chg="modSld">
      <pc:chgData name="Anna Lindgren" userId="5b631d0a-0e7f-4736-a9eb-a13098689678" providerId="ADAL" clId="{5BA0D6C3-7C88-4E02-A0C4-DC96595CE3EB}" dt="2024-04-16T06:33:46.803" v="21"/>
      <pc:docMkLst>
        <pc:docMk/>
      </pc:docMkLst>
      <pc:sldChg chg="modSp mod">
        <pc:chgData name="Anna Lindgren" userId="5b631d0a-0e7f-4736-a9eb-a13098689678" providerId="ADAL" clId="{5BA0D6C3-7C88-4E02-A0C4-DC96595CE3EB}" dt="2024-04-16T06:30:12.328" v="9" actId="114"/>
        <pc:sldMkLst>
          <pc:docMk/>
          <pc:sldMk cId="2330616684" sldId="267"/>
        </pc:sldMkLst>
        <pc:spChg chg="mod">
          <ac:chgData name="Anna Lindgren" userId="5b631d0a-0e7f-4736-a9eb-a13098689678" providerId="ADAL" clId="{5BA0D6C3-7C88-4E02-A0C4-DC96595CE3EB}" dt="2024-04-16T06:30:12.328" v="9" actId="114"/>
          <ac:spMkLst>
            <pc:docMk/>
            <pc:sldMk cId="2330616684" sldId="267"/>
            <ac:spMk id="5" creationId="{1804E7BF-34E0-1BC6-2211-B324B9CD714E}"/>
          </ac:spMkLst>
        </pc:spChg>
      </pc:sldChg>
      <pc:sldChg chg="modSp mod modAnim">
        <pc:chgData name="Anna Lindgren" userId="5b631d0a-0e7f-4736-a9eb-a13098689678" providerId="ADAL" clId="{5BA0D6C3-7C88-4E02-A0C4-DC96595CE3EB}" dt="2024-04-16T06:33:46.803" v="21"/>
        <pc:sldMkLst>
          <pc:docMk/>
          <pc:sldMk cId="1177377663" sldId="537"/>
        </pc:sldMkLst>
        <pc:spChg chg="mod">
          <ac:chgData name="Anna Lindgren" userId="5b631d0a-0e7f-4736-a9eb-a13098689678" providerId="ADAL" clId="{5BA0D6C3-7C88-4E02-A0C4-DC96595CE3EB}" dt="2024-04-16T06:32:10.843" v="14" actId="20577"/>
          <ac:spMkLst>
            <pc:docMk/>
            <pc:sldMk cId="1177377663" sldId="537"/>
            <ac:spMk id="2" creationId="{6340D301-02F0-C127-FED9-5EF93E0AFD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6B8B-F413-4549-AFAA-1612C08DD37A}" type="datetimeFigureOut">
              <a:rPr lang="sv-SE" smtClean="0"/>
              <a:t>2024-04-16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5446C-0CF0-44DC-A616-1D58D28C87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75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5446C-0CF0-44DC-A616-1D58D28C87B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065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B1D026-D1C7-4BC2-AF52-FFBCAC9F091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917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5446C-0CF0-44DC-A616-1D58D28C87B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9320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5446C-0CF0-44DC-A616-1D58D28C87B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374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720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4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pic>
        <p:nvPicPr>
          <p:cNvPr id="12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</p:spTree>
    <p:extLst>
      <p:ext uri="{BB962C8B-B14F-4D97-AF65-F5344CB8AC3E}">
        <p14:creationId xmlns:p14="http://schemas.microsoft.com/office/powerpoint/2010/main" val="376393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9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</p:spTree>
    <p:extLst>
      <p:ext uri="{BB962C8B-B14F-4D97-AF65-F5344CB8AC3E}">
        <p14:creationId xmlns:p14="http://schemas.microsoft.com/office/powerpoint/2010/main" val="414587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615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941D-C4CC-4229-86E7-F58E3D121870}" type="datetime1">
              <a:rPr lang="sv-SE" smtClean="0"/>
              <a:t>2024-04-16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25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649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6B623-834E-BDCC-71C9-8D1F44BE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41DD8-893D-5C7B-7D69-BA80FD1BA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27C9D-DBF8-EDE3-356B-C90E3F48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082-FB07-470C-B02D-B60485382289}" type="datetimeFigureOut">
              <a:rPr lang="sv-SE" smtClean="0"/>
              <a:t>2024-04-16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D7FEB-C41B-1F46-9767-AC52F7FE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B6CC2-E373-CFB8-CF37-7B05232B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2A2-3CBF-4600-9BF2-CD9D1E7180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81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88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479919" cy="1801639"/>
          </a:xfrm>
        </p:spPr>
        <p:txBody>
          <a:bodyPr lIns="91440" tIns="45720" rIns="91440" bIns="45720" anchor="b"/>
          <a:lstStyle/>
          <a:p>
            <a:r>
              <a:rPr lang="sv-SE" dirty="0">
                <a:latin typeface="Arial"/>
                <a:cs typeface="Arial"/>
              </a:rPr>
              <a:t>Aktuellt inom digital examen</a:t>
            </a:r>
            <a:endParaRPr lang="sv-SE" sz="4000" dirty="0">
              <a:latin typeface="Arial"/>
              <a:cs typeface="Arial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Ladokinformation</a:t>
            </a:r>
            <a:endParaRPr lang="sv-SE" dirty="0"/>
          </a:p>
          <a:p>
            <a:r>
              <a:rPr lang="sv-SE" dirty="0"/>
              <a:t>Anna Lindgren</a:t>
            </a:r>
          </a:p>
          <a:p>
            <a:r>
              <a:rPr lang="sv-SE" dirty="0"/>
              <a:t>2024-04-16</a:t>
            </a:r>
          </a:p>
        </p:txBody>
      </p:sp>
    </p:spTree>
    <p:extLst>
      <p:ext uri="{BB962C8B-B14F-4D97-AF65-F5344CB8AC3E}">
        <p14:creationId xmlns:p14="http://schemas.microsoft.com/office/powerpoint/2010/main" val="246217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77DDA99A-EB90-23EE-7CD6-95D8A793D640}"/>
              </a:ext>
            </a:extLst>
          </p:cNvPr>
          <p:cNvSpPr txBox="1">
            <a:spLocks/>
          </p:cNvSpPr>
          <p:nvPr/>
        </p:nvSpPr>
        <p:spPr>
          <a:xfrm>
            <a:off x="1187395" y="267049"/>
            <a:ext cx="10741152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2800"/>
              <a:t>Övergång till förändrat flöde för digital examen i </a:t>
            </a:r>
            <a:r>
              <a:rPr lang="sv-SE" sz="2800" err="1"/>
              <a:t>Ladok</a:t>
            </a:r>
            <a:r>
              <a:rPr lang="sv-SE" sz="2800"/>
              <a:t> </a:t>
            </a:r>
          </a:p>
        </p:txBody>
      </p:sp>
      <p:graphicFrame>
        <p:nvGraphicFramePr>
          <p:cNvPr id="4" name="Tabell 9">
            <a:extLst>
              <a:ext uri="{FF2B5EF4-FFF2-40B4-BE49-F238E27FC236}">
                <a16:creationId xmlns:a16="http://schemas.microsoft.com/office/drawing/2014/main" id="{4913F0CA-DFF4-7523-4D2C-0478B88E9696}"/>
              </a:ext>
            </a:extLst>
          </p:cNvPr>
          <p:cNvGraphicFramePr>
            <a:graphicFrameLocks noGrp="1"/>
          </p:cNvGraphicFramePr>
          <p:nvPr/>
        </p:nvGraphicFramePr>
        <p:xfrm>
          <a:off x="280416" y="1063280"/>
          <a:ext cx="11777472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471">
                  <a:extLst>
                    <a:ext uri="{9D8B030D-6E8A-4147-A177-3AD203B41FA5}">
                      <a16:colId xmlns:a16="http://schemas.microsoft.com/office/drawing/2014/main" val="2142128807"/>
                    </a:ext>
                  </a:extLst>
                </a:gridCol>
                <a:gridCol w="2920913">
                  <a:extLst>
                    <a:ext uri="{9D8B030D-6E8A-4147-A177-3AD203B41FA5}">
                      <a16:colId xmlns:a16="http://schemas.microsoft.com/office/drawing/2014/main" val="2043948804"/>
                    </a:ext>
                  </a:extLst>
                </a:gridCol>
                <a:gridCol w="2840816">
                  <a:extLst>
                    <a:ext uri="{9D8B030D-6E8A-4147-A177-3AD203B41FA5}">
                      <a16:colId xmlns:a16="http://schemas.microsoft.com/office/drawing/2014/main" val="4112352575"/>
                    </a:ext>
                  </a:extLst>
                </a:gridCol>
                <a:gridCol w="2816272">
                  <a:extLst>
                    <a:ext uri="{9D8B030D-6E8A-4147-A177-3AD203B41FA5}">
                      <a16:colId xmlns:a16="http://schemas.microsoft.com/office/drawing/2014/main" val="3272691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Januari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Februari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>
                    <a:solidFill>
                      <a:srgbClr val="6EC2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Maj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7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 för ledarskap och teologi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Enskilda högskolan Stockholm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Göteborgs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Dalarna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Gävle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Halmstad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Skövde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Kungliga musikhögskolan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Linköpings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Linnéuniversitetet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Luleå tekniska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Malmö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Röda korsets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Sophiahemmet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Stockholms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Umeå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Uppsala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Örebro universitet</a:t>
                      </a:r>
                    </a:p>
                  </a:txBody>
                  <a:tcPr>
                    <a:solidFill>
                      <a:srgbClr val="FFF3B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Karlstads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Mälardalens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Chalmers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Gymnastik- och idrottshögskolan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Borås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Jönköping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Kristianstad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Karolinska institutet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 Cederschiöld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Mittuniversitetet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Södertörns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Sveriges lantbruksuniversitet</a:t>
                      </a:r>
                      <a:br>
                        <a:rPr lang="sv-SE" sz="1400"/>
                      </a:br>
                      <a:endParaRPr lang="sv-SE" sz="1400"/>
                    </a:p>
                  </a:txBody>
                  <a:tcPr>
                    <a:solidFill>
                      <a:srgbClr val="CEFD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Kungliga Tekniska högskolan</a:t>
                      </a:r>
                      <a:endParaRPr lang="en-US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8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18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FFF3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/>
                        <a:t>3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C9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/>
                        <a:t>11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CEF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sv-SE" sz="1800" b="0" i="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endParaRPr lang="sv-SE" sz="18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863336"/>
                  </a:ext>
                </a:extLst>
              </a:tr>
            </a:tbl>
          </a:graphicData>
        </a:graphic>
      </p:graphicFrame>
      <p:graphicFrame>
        <p:nvGraphicFramePr>
          <p:cNvPr id="2" name="Tabell 9">
            <a:extLst>
              <a:ext uri="{FF2B5EF4-FFF2-40B4-BE49-F238E27FC236}">
                <a16:creationId xmlns:a16="http://schemas.microsoft.com/office/drawing/2014/main" id="{ECB2D54C-BBC5-2A0F-C944-4D91ED72B90F}"/>
              </a:ext>
            </a:extLst>
          </p:cNvPr>
          <p:cNvGraphicFramePr>
            <a:graphicFrameLocks noGrp="1"/>
          </p:cNvGraphicFramePr>
          <p:nvPr/>
        </p:nvGraphicFramePr>
        <p:xfrm>
          <a:off x="3474720" y="3382039"/>
          <a:ext cx="2931135" cy="235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1135">
                  <a:extLst>
                    <a:ext uri="{9D8B030D-6E8A-4147-A177-3AD203B41FA5}">
                      <a16:colId xmlns:a16="http://schemas.microsoft.com/office/drawing/2014/main" val="2043948804"/>
                    </a:ext>
                  </a:extLst>
                </a:gridCol>
              </a:tblGrid>
              <a:tr h="358316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Mars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77378"/>
                  </a:ext>
                </a:extLst>
              </a:tr>
              <a:tr h="161193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Blekinge tekniska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Försvarshögskolan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Väst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Johannelunds</a:t>
                      </a: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teologiska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Konstfack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85275"/>
                  </a:ext>
                </a:extLst>
              </a:tr>
              <a:tr h="377150">
                <a:tc>
                  <a:txBody>
                    <a:bodyPr/>
                    <a:lstStyle/>
                    <a:p>
                      <a:r>
                        <a:rPr lang="sv-SE"/>
                        <a:t>5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74231"/>
                  </a:ext>
                </a:extLst>
              </a:tr>
            </a:tbl>
          </a:graphicData>
        </a:graphic>
      </p:graphicFrame>
      <p:cxnSp>
        <p:nvCxnSpPr>
          <p:cNvPr id="6" name="Rak 5">
            <a:extLst>
              <a:ext uri="{FF2B5EF4-FFF2-40B4-BE49-F238E27FC236}">
                <a16:creationId xmlns:a16="http://schemas.microsoft.com/office/drawing/2014/main" id="{55FF3CFC-CFA8-F631-796B-82A4B8D34DCC}"/>
              </a:ext>
            </a:extLst>
          </p:cNvPr>
          <p:cNvCxnSpPr/>
          <p:nvPr/>
        </p:nvCxnSpPr>
        <p:spPr>
          <a:xfrm>
            <a:off x="3480816" y="2950464"/>
            <a:ext cx="29311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650122D3-B90C-441E-46AD-4DAB0CB9E2A4}"/>
              </a:ext>
            </a:extLst>
          </p:cNvPr>
          <p:cNvSpPr txBox="1"/>
          <p:nvPr/>
        </p:nvSpPr>
        <p:spPr>
          <a:xfrm>
            <a:off x="3474720" y="3035808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2 </a:t>
            </a:r>
            <a:r>
              <a:rPr lang="sv-SE" err="1"/>
              <a:t>st</a:t>
            </a:r>
            <a:endParaRPr lang="sv-SE"/>
          </a:p>
        </p:txBody>
      </p:sp>
      <p:graphicFrame>
        <p:nvGraphicFramePr>
          <p:cNvPr id="5" name="Tabell 9">
            <a:extLst>
              <a:ext uri="{FF2B5EF4-FFF2-40B4-BE49-F238E27FC236}">
                <a16:creationId xmlns:a16="http://schemas.microsoft.com/office/drawing/2014/main" id="{EA87B6B4-0CFD-2763-3005-52DA7637C234}"/>
              </a:ext>
            </a:extLst>
          </p:cNvPr>
          <p:cNvGraphicFramePr>
            <a:graphicFrameLocks noGrp="1"/>
          </p:cNvGraphicFramePr>
          <p:nvPr/>
        </p:nvGraphicFramePr>
        <p:xfrm>
          <a:off x="9247968" y="3390631"/>
          <a:ext cx="2809920" cy="235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920">
                  <a:extLst>
                    <a:ext uri="{9D8B030D-6E8A-4147-A177-3AD203B41FA5}">
                      <a16:colId xmlns:a16="http://schemas.microsoft.com/office/drawing/2014/main" val="2043948804"/>
                    </a:ext>
                  </a:extLst>
                </a:gridCol>
              </a:tblGrid>
              <a:tr h="384662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Ej VT-24</a:t>
                      </a:r>
                    </a:p>
                  </a:txBody>
                  <a:tcPr>
                    <a:solidFill>
                      <a:srgbClr val="C29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77378"/>
                  </a:ext>
                </a:extLst>
              </a:tr>
              <a:tr h="15855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Kungliga konsthögskolan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Newmaninstitutet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Stockholms konstnärliga högskola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B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85275"/>
                  </a:ext>
                </a:extLst>
              </a:tr>
              <a:tr h="384662">
                <a:tc>
                  <a:txBody>
                    <a:bodyPr/>
                    <a:lstStyle/>
                    <a:p>
                      <a:r>
                        <a:rPr lang="sv-SE"/>
                        <a:t>3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D7D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74231"/>
                  </a:ext>
                </a:extLst>
              </a:tr>
            </a:tbl>
          </a:graphicData>
        </a:graphic>
      </p:graphicFrame>
      <p:cxnSp>
        <p:nvCxnSpPr>
          <p:cNvPr id="8" name="Rak 7">
            <a:extLst>
              <a:ext uri="{FF2B5EF4-FFF2-40B4-BE49-F238E27FC236}">
                <a16:creationId xmlns:a16="http://schemas.microsoft.com/office/drawing/2014/main" id="{C749E44F-F7B3-EAFF-DD38-3706EFD7BAE5}"/>
              </a:ext>
            </a:extLst>
          </p:cNvPr>
          <p:cNvCxnSpPr>
            <a:cxnSpLocks/>
          </p:cNvCxnSpPr>
          <p:nvPr/>
        </p:nvCxnSpPr>
        <p:spPr>
          <a:xfrm>
            <a:off x="9230167" y="3002381"/>
            <a:ext cx="28277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8288375D-8BD3-1A53-613A-DF02FE90403E}"/>
              </a:ext>
            </a:extLst>
          </p:cNvPr>
          <p:cNvSpPr txBox="1"/>
          <p:nvPr/>
        </p:nvSpPr>
        <p:spPr>
          <a:xfrm>
            <a:off x="9274311" y="3047533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1 </a:t>
            </a:r>
            <a:r>
              <a:rPr lang="sv-SE" err="1"/>
              <a:t>st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1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051CFD-E3FF-1698-B8B3-6E1B9142D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925" y="1364395"/>
            <a:ext cx="12167075" cy="4440981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1804E7BF-34E0-1BC6-2211-B324B9CD714E}"/>
              </a:ext>
            </a:extLst>
          </p:cNvPr>
          <p:cNvSpPr txBox="1">
            <a:spLocks/>
          </p:cNvSpPr>
          <p:nvPr/>
        </p:nvSpPr>
        <p:spPr>
          <a:xfrm>
            <a:off x="1187395" y="267049"/>
            <a:ext cx="10741152" cy="966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800" dirty="0"/>
              <a:t>Antal e-stämplade bevis hämtade i </a:t>
            </a:r>
            <a:r>
              <a:rPr lang="sv-SE" sz="2800" dirty="0" err="1"/>
              <a:t>Ladok</a:t>
            </a:r>
            <a:r>
              <a:rPr lang="sv-SE" sz="2800" dirty="0"/>
              <a:t> för studenter</a:t>
            </a:r>
            <a:br>
              <a:rPr lang="sv-SE" sz="2800" dirty="0"/>
            </a:br>
            <a:r>
              <a:rPr lang="sv-SE" sz="2800" b="0" i="1" dirty="0"/>
              <a:t>(de senaste 90 dagarna)</a:t>
            </a:r>
          </a:p>
        </p:txBody>
      </p:sp>
    </p:spTree>
    <p:extLst>
      <p:ext uri="{BB962C8B-B14F-4D97-AF65-F5344CB8AC3E}">
        <p14:creationId xmlns:p14="http://schemas.microsoft.com/office/powerpoint/2010/main" val="233061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0D301-02F0-C127-FED9-5EF93E0A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 i vår är att förbättra funktionaliteten för digital examen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83EB6-B332-0BEC-7731-D7F064E85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4812834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Inför möjlighet att rätta/ändra fler uppgifter i examen:</a:t>
            </a:r>
          </a:p>
          <a:p>
            <a:pPr lvl="1"/>
            <a:r>
              <a:rPr lang="sv-SE" i="1" dirty="0"/>
              <a:t>Namn</a:t>
            </a:r>
            <a:r>
              <a:rPr lang="sv-SE" dirty="0"/>
              <a:t> i utfärdat bevis</a:t>
            </a:r>
          </a:p>
          <a:p>
            <a:pPr lvl="1"/>
            <a:r>
              <a:rPr lang="sv-SE" i="1" dirty="0"/>
              <a:t>Resultat</a:t>
            </a:r>
            <a:r>
              <a:rPr lang="sv-SE" dirty="0"/>
              <a:t> som ingår i examen</a:t>
            </a:r>
            <a:br>
              <a:rPr lang="sv-SE" dirty="0"/>
            </a:br>
            <a:endParaRPr lang="sv-SE" dirty="0"/>
          </a:p>
          <a:p>
            <a:r>
              <a:rPr lang="sv-SE" dirty="0"/>
              <a:t>Förbättra det befintliga flödet </a:t>
            </a:r>
          </a:p>
          <a:p>
            <a:pPr lvl="1"/>
            <a:r>
              <a:rPr lang="sv-SE" dirty="0"/>
              <a:t>Både för digital distribuering av bevis samt för rättelse/ändringar av bevis</a:t>
            </a:r>
            <a:br>
              <a:rPr lang="sv-SE" dirty="0"/>
            </a:br>
            <a:endParaRPr lang="sv-SE" dirty="0"/>
          </a:p>
          <a:p>
            <a:r>
              <a:rPr lang="sv-SE" dirty="0"/>
              <a:t>Bevis över genomförd utbildning (t.ex. kursbevis) kommer kunna hanteras i samma flöde som digital examen</a:t>
            </a:r>
          </a:p>
          <a:p>
            <a:pPr lvl="1"/>
            <a:r>
              <a:rPr lang="sv-SE" dirty="0"/>
              <a:t>Innebär att även dessa typer av bevis kan aviseras och hämtas i </a:t>
            </a:r>
            <a:r>
              <a:rPr lang="sv-SE" dirty="0" err="1"/>
              <a:t>Ladok</a:t>
            </a:r>
            <a:r>
              <a:rPr lang="sv-SE" dirty="0"/>
              <a:t> för studenter</a:t>
            </a:r>
          </a:p>
        </p:txBody>
      </p:sp>
    </p:spTree>
    <p:extLst>
      <p:ext uri="{BB962C8B-B14F-4D97-AF65-F5344CB8AC3E}">
        <p14:creationId xmlns:p14="http://schemas.microsoft.com/office/powerpoint/2010/main" val="117737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4B926F0F6414294E74DFDB09D6455" ma:contentTypeVersion="6" ma:contentTypeDescription="Create a new document." ma:contentTypeScope="" ma:versionID="f667fcee5efd02cd0d7d07542509eccc">
  <xsd:schema xmlns:xsd="http://www.w3.org/2001/XMLSchema" xmlns:xs="http://www.w3.org/2001/XMLSchema" xmlns:p="http://schemas.microsoft.com/office/2006/metadata/properties" xmlns:ns2="ef4dd929-0ce4-4668-9121-fb169f8b34d6" targetNamespace="http://schemas.microsoft.com/office/2006/metadata/properties" ma:root="true" ma:fieldsID="6b0a8eea48da5713cd07a4c996d08d89" ns2:_="">
    <xsd:import namespace="ef4dd929-0ce4-4668-9121-fb169f8b34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dd929-0ce4-4668-9121-fb169f8b34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ADFCA5-9026-4FCD-AB0B-68DFD6A344D0}"/>
</file>

<file path=customXml/itemProps2.xml><?xml version="1.0" encoding="utf-8"?>
<ds:datastoreItem xmlns:ds="http://schemas.openxmlformats.org/officeDocument/2006/customXml" ds:itemID="{E4B4DB94-75B1-4149-BBC6-F4A1EFFB26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6FAA43-AD66-4E77-A504-AB061CCB16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237</Words>
  <Application>Microsoft Office PowerPoint</Application>
  <PresentationFormat>Widescreen</PresentationFormat>
  <Paragraphs>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Aptos</vt:lpstr>
      <vt:lpstr>Arial</vt:lpstr>
      <vt:lpstr>Rubriksidor</vt:lpstr>
      <vt:lpstr>Aktuellt inom digital examen</vt:lpstr>
      <vt:lpstr>PowerPoint Presentation</vt:lpstr>
      <vt:lpstr>PowerPoint Presentation</vt:lpstr>
      <vt:lpstr>Fokus i vår är att förbättra funktionaliteten för digital examen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Aktuellt inom digital examen</dc:title>
  <dc:creator>Anna Lindgren</dc:creator>
  <cp:lastModifiedBy>Anna Lindgren</cp:lastModifiedBy>
  <cp:revision>1</cp:revision>
  <dcterms:created xsi:type="dcterms:W3CDTF">2024-04-15T13:06:47Z</dcterms:created>
  <dcterms:modified xsi:type="dcterms:W3CDTF">2024-04-16T06:33:54Z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0x0101002CA4B926F0F6414294E74DFDB09D6455</vt:lpwstr>
  </property>
</Properties>
</file>