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81" r:id="rId2"/>
    <p:sldId id="284" r:id="rId3"/>
    <p:sldId id="283" r:id="rId4"/>
    <p:sldId id="291" r:id="rId5"/>
    <p:sldId id="287" r:id="rId6"/>
    <p:sldId id="290" r:id="rId7"/>
    <p:sldId id="289" r:id="rId8"/>
    <p:sldId id="292" r:id="rId9"/>
    <p:sldId id="293" r:id="rId10"/>
    <p:sldId id="288" r:id="rId11"/>
    <p:sldId id="279" r:id="rId12"/>
  </p:sldIdLst>
  <p:sldSz cx="12193588" cy="6858000"/>
  <p:notesSz cx="6858000" cy="9144000"/>
  <p:defaultTextStyle>
    <a:defPPr>
      <a:defRPr lang="sv-SE"/>
    </a:defPPr>
    <a:lvl1pPr marL="0" algn="l" defTabSz="1219261" rtl="0" eaLnBrk="1" latinLnBrk="0" hangingPunct="1">
      <a:defRPr sz="2400" kern="1200">
        <a:solidFill>
          <a:schemeClr val="tx1"/>
        </a:solidFill>
        <a:latin typeface="+mn-lt"/>
        <a:ea typeface="+mn-ea"/>
        <a:cs typeface="+mn-cs"/>
      </a:defRPr>
    </a:lvl1pPr>
    <a:lvl2pPr marL="609630" algn="l" defTabSz="1219261" rtl="0" eaLnBrk="1" latinLnBrk="0" hangingPunct="1">
      <a:defRPr sz="2400" kern="1200">
        <a:solidFill>
          <a:schemeClr val="tx1"/>
        </a:solidFill>
        <a:latin typeface="+mn-lt"/>
        <a:ea typeface="+mn-ea"/>
        <a:cs typeface="+mn-cs"/>
      </a:defRPr>
    </a:lvl2pPr>
    <a:lvl3pPr marL="1219261" algn="l" defTabSz="1219261" rtl="0" eaLnBrk="1" latinLnBrk="0" hangingPunct="1">
      <a:defRPr sz="2400" kern="1200">
        <a:solidFill>
          <a:schemeClr val="tx1"/>
        </a:solidFill>
        <a:latin typeface="+mn-lt"/>
        <a:ea typeface="+mn-ea"/>
        <a:cs typeface="+mn-cs"/>
      </a:defRPr>
    </a:lvl3pPr>
    <a:lvl4pPr marL="1828891" algn="l" defTabSz="1219261" rtl="0" eaLnBrk="1" latinLnBrk="0" hangingPunct="1">
      <a:defRPr sz="2400" kern="1200">
        <a:solidFill>
          <a:schemeClr val="tx1"/>
        </a:solidFill>
        <a:latin typeface="+mn-lt"/>
        <a:ea typeface="+mn-ea"/>
        <a:cs typeface="+mn-cs"/>
      </a:defRPr>
    </a:lvl4pPr>
    <a:lvl5pPr marL="2438522" algn="l" defTabSz="1219261" rtl="0" eaLnBrk="1" latinLnBrk="0" hangingPunct="1">
      <a:defRPr sz="2400" kern="1200">
        <a:solidFill>
          <a:schemeClr val="tx1"/>
        </a:solidFill>
        <a:latin typeface="+mn-lt"/>
        <a:ea typeface="+mn-ea"/>
        <a:cs typeface="+mn-cs"/>
      </a:defRPr>
    </a:lvl5pPr>
    <a:lvl6pPr marL="3048152" algn="l" defTabSz="1219261" rtl="0" eaLnBrk="1" latinLnBrk="0" hangingPunct="1">
      <a:defRPr sz="2400" kern="1200">
        <a:solidFill>
          <a:schemeClr val="tx1"/>
        </a:solidFill>
        <a:latin typeface="+mn-lt"/>
        <a:ea typeface="+mn-ea"/>
        <a:cs typeface="+mn-cs"/>
      </a:defRPr>
    </a:lvl6pPr>
    <a:lvl7pPr marL="3657783" algn="l" defTabSz="1219261" rtl="0" eaLnBrk="1" latinLnBrk="0" hangingPunct="1">
      <a:defRPr sz="2400" kern="1200">
        <a:solidFill>
          <a:schemeClr val="tx1"/>
        </a:solidFill>
        <a:latin typeface="+mn-lt"/>
        <a:ea typeface="+mn-ea"/>
        <a:cs typeface="+mn-cs"/>
      </a:defRPr>
    </a:lvl7pPr>
    <a:lvl8pPr marL="4267413" algn="l" defTabSz="1219261" rtl="0" eaLnBrk="1" latinLnBrk="0" hangingPunct="1">
      <a:defRPr sz="2400" kern="1200">
        <a:solidFill>
          <a:schemeClr val="tx1"/>
        </a:solidFill>
        <a:latin typeface="+mn-lt"/>
        <a:ea typeface="+mn-ea"/>
        <a:cs typeface="+mn-cs"/>
      </a:defRPr>
    </a:lvl8pPr>
    <a:lvl9pPr marL="4877044" algn="l" defTabSz="1219261"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79" userDrawn="1">
          <p15:clr>
            <a:srgbClr val="A4A3A4"/>
          </p15:clr>
        </p15:guide>
        <p15:guide id="2" pos="384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klas Cedervall" initials="NC" lastIdx="1" clrIdx="0">
    <p:extLst>
      <p:ext uri="{19B8F6BF-5375-455C-9EA6-DF929625EA0E}">
        <p15:presenceInfo xmlns:p15="http://schemas.microsoft.com/office/powerpoint/2012/main" userId="S-1-5-21-1774431583-4023024350-2099909138-2862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7011" autoAdjust="0"/>
  </p:normalViewPr>
  <p:slideViewPr>
    <p:cSldViewPr>
      <p:cViewPr varScale="1">
        <p:scale>
          <a:sx n="65" d="100"/>
          <a:sy n="65" d="100"/>
        </p:scale>
        <p:origin x="728" y="68"/>
      </p:cViewPr>
      <p:guideLst>
        <p:guide orient="horz" pos="1979"/>
        <p:guide pos="384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5F16D5-F98B-5A41-B3EE-0E98964D6D0D}" type="datetimeFigureOut">
              <a:rPr lang="en-US" smtClean="0"/>
              <a:t>4/16/2024</a:t>
            </a:fld>
            <a:endParaRPr lang="sv-S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1B8285-6912-F849-AA50-41DCED2F36C9}" type="slidenum">
              <a:rPr lang="sv-SE" smtClean="0"/>
              <a:t>‹#›</a:t>
            </a:fld>
            <a:endParaRPr lang="sv-SE"/>
          </a:p>
        </p:txBody>
      </p:sp>
    </p:spTree>
    <p:extLst>
      <p:ext uri="{BB962C8B-B14F-4D97-AF65-F5344CB8AC3E}">
        <p14:creationId xmlns:p14="http://schemas.microsoft.com/office/powerpoint/2010/main" val="916122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C8A2-5A93-4E90-987D-BBDC243F2C55}" type="datetimeFigureOut">
              <a:rPr lang="sv-SE" smtClean="0"/>
              <a:t>2024-04-16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07075B-B12F-4F4E-ABD8-90AD5C79AA6B}" type="slidenum">
              <a:rPr lang="sv-SE" smtClean="0"/>
              <a:t>‹#›</a:t>
            </a:fld>
            <a:endParaRPr lang="sv-SE"/>
          </a:p>
        </p:txBody>
      </p:sp>
    </p:spTree>
    <p:extLst>
      <p:ext uri="{BB962C8B-B14F-4D97-AF65-F5344CB8AC3E}">
        <p14:creationId xmlns:p14="http://schemas.microsoft.com/office/powerpoint/2010/main" val="2874917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F07075B-B12F-4F4E-ABD8-90AD5C79AA6B}" type="slidenum">
              <a:rPr lang="sv-SE" smtClean="0"/>
              <a:t>1</a:t>
            </a:fld>
            <a:endParaRPr lang="sv-SE"/>
          </a:p>
        </p:txBody>
      </p:sp>
    </p:spTree>
    <p:extLst>
      <p:ext uri="{BB962C8B-B14F-4D97-AF65-F5344CB8AC3E}">
        <p14:creationId xmlns:p14="http://schemas.microsoft.com/office/powerpoint/2010/main" val="1465885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F07075B-B12F-4F4E-ABD8-90AD5C79AA6B}" type="slidenum">
              <a:rPr lang="sv-SE" smtClean="0"/>
              <a:t>10</a:t>
            </a:fld>
            <a:endParaRPr lang="sv-SE"/>
          </a:p>
        </p:txBody>
      </p:sp>
    </p:spTree>
    <p:extLst>
      <p:ext uri="{BB962C8B-B14F-4D97-AF65-F5344CB8AC3E}">
        <p14:creationId xmlns:p14="http://schemas.microsoft.com/office/powerpoint/2010/main" val="688236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F07075B-B12F-4F4E-ABD8-90AD5C79AA6B}" type="slidenum">
              <a:rPr lang="sv-SE" smtClean="0"/>
              <a:t>11</a:t>
            </a:fld>
            <a:endParaRPr lang="sv-SE"/>
          </a:p>
        </p:txBody>
      </p:sp>
    </p:spTree>
    <p:extLst>
      <p:ext uri="{BB962C8B-B14F-4D97-AF65-F5344CB8AC3E}">
        <p14:creationId xmlns:p14="http://schemas.microsoft.com/office/powerpoint/2010/main" val="1445343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F07075B-B12F-4F4E-ABD8-90AD5C79AA6B}" type="slidenum">
              <a:rPr lang="sv-SE" smtClean="0"/>
              <a:t>2</a:t>
            </a:fld>
            <a:endParaRPr lang="sv-SE"/>
          </a:p>
        </p:txBody>
      </p:sp>
    </p:spTree>
    <p:extLst>
      <p:ext uri="{BB962C8B-B14F-4D97-AF65-F5344CB8AC3E}">
        <p14:creationId xmlns:p14="http://schemas.microsoft.com/office/powerpoint/2010/main" val="947113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F07075B-B12F-4F4E-ABD8-90AD5C79AA6B}" type="slidenum">
              <a:rPr lang="sv-SE" smtClean="0"/>
              <a:t>3</a:t>
            </a:fld>
            <a:endParaRPr lang="sv-SE"/>
          </a:p>
        </p:txBody>
      </p:sp>
    </p:spTree>
    <p:extLst>
      <p:ext uri="{BB962C8B-B14F-4D97-AF65-F5344CB8AC3E}">
        <p14:creationId xmlns:p14="http://schemas.microsoft.com/office/powerpoint/2010/main" val="2569014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F07075B-B12F-4F4E-ABD8-90AD5C79AA6B}" type="slidenum">
              <a:rPr lang="sv-SE" smtClean="0"/>
              <a:t>4</a:t>
            </a:fld>
            <a:endParaRPr lang="sv-SE"/>
          </a:p>
        </p:txBody>
      </p:sp>
    </p:spTree>
    <p:extLst>
      <p:ext uri="{BB962C8B-B14F-4D97-AF65-F5344CB8AC3E}">
        <p14:creationId xmlns:p14="http://schemas.microsoft.com/office/powerpoint/2010/main" val="696835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F07075B-B12F-4F4E-ABD8-90AD5C79AA6B}" type="slidenum">
              <a:rPr lang="sv-SE" smtClean="0"/>
              <a:t>5</a:t>
            </a:fld>
            <a:endParaRPr lang="sv-SE"/>
          </a:p>
        </p:txBody>
      </p:sp>
    </p:spTree>
    <p:extLst>
      <p:ext uri="{BB962C8B-B14F-4D97-AF65-F5344CB8AC3E}">
        <p14:creationId xmlns:p14="http://schemas.microsoft.com/office/powerpoint/2010/main" val="3610282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F07075B-B12F-4F4E-ABD8-90AD5C79AA6B}" type="slidenum">
              <a:rPr lang="sv-SE" smtClean="0"/>
              <a:t>6</a:t>
            </a:fld>
            <a:endParaRPr lang="sv-SE"/>
          </a:p>
        </p:txBody>
      </p:sp>
    </p:spTree>
    <p:extLst>
      <p:ext uri="{BB962C8B-B14F-4D97-AF65-F5344CB8AC3E}">
        <p14:creationId xmlns:p14="http://schemas.microsoft.com/office/powerpoint/2010/main" val="884591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F07075B-B12F-4F4E-ABD8-90AD5C79AA6B}" type="slidenum">
              <a:rPr lang="sv-SE" smtClean="0"/>
              <a:t>7</a:t>
            </a:fld>
            <a:endParaRPr lang="sv-SE"/>
          </a:p>
        </p:txBody>
      </p:sp>
    </p:spTree>
    <p:extLst>
      <p:ext uri="{BB962C8B-B14F-4D97-AF65-F5344CB8AC3E}">
        <p14:creationId xmlns:p14="http://schemas.microsoft.com/office/powerpoint/2010/main" val="3368389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F07075B-B12F-4F4E-ABD8-90AD5C79AA6B}" type="slidenum">
              <a:rPr lang="sv-SE" smtClean="0"/>
              <a:t>8</a:t>
            </a:fld>
            <a:endParaRPr lang="sv-SE"/>
          </a:p>
        </p:txBody>
      </p:sp>
    </p:spTree>
    <p:extLst>
      <p:ext uri="{BB962C8B-B14F-4D97-AF65-F5344CB8AC3E}">
        <p14:creationId xmlns:p14="http://schemas.microsoft.com/office/powerpoint/2010/main" val="3356934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F07075B-B12F-4F4E-ABD8-90AD5C79AA6B}" type="slidenum">
              <a:rPr lang="sv-SE" smtClean="0"/>
              <a:t>9</a:t>
            </a:fld>
            <a:endParaRPr lang="sv-SE"/>
          </a:p>
        </p:txBody>
      </p:sp>
    </p:spTree>
    <p:extLst>
      <p:ext uri="{BB962C8B-B14F-4D97-AF65-F5344CB8AC3E}">
        <p14:creationId xmlns:p14="http://schemas.microsoft.com/office/powerpoint/2010/main" val="4219677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519" y="2130426"/>
            <a:ext cx="10364550" cy="1470025"/>
          </a:xfrm>
        </p:spPr>
        <p:txBody>
          <a:bodyPr>
            <a:normAutofit/>
          </a:bodyPr>
          <a:lstStyle>
            <a:lvl1pPr algn="ctr">
              <a:defRPr sz="5333">
                <a:latin typeface="Arial" pitchFamily="34" charset="0"/>
                <a:cs typeface="Arial" pitchFamily="34" charset="0"/>
              </a:defRPr>
            </a:lvl1pPr>
          </a:lstStyle>
          <a:p>
            <a:r>
              <a:rPr lang="sv-SE" dirty="0"/>
              <a:t>Klicka här för att ändra format</a:t>
            </a:r>
          </a:p>
        </p:txBody>
      </p:sp>
      <p:sp>
        <p:nvSpPr>
          <p:cNvPr id="3" name="Underrubrik 2"/>
          <p:cNvSpPr>
            <a:spLocks noGrp="1"/>
          </p:cNvSpPr>
          <p:nvPr>
            <p:ph type="subTitle" idx="1"/>
          </p:nvPr>
        </p:nvSpPr>
        <p:spPr>
          <a:xfrm>
            <a:off x="1829038" y="3886200"/>
            <a:ext cx="8535512" cy="1752600"/>
          </a:xfrm>
        </p:spPr>
        <p:txBody>
          <a:bodyPr/>
          <a:lstStyle>
            <a:lvl1pPr marL="0" indent="0" algn="ctr">
              <a:buNone/>
              <a:defRPr>
                <a:solidFill>
                  <a:schemeClr val="tx1">
                    <a:tint val="75000"/>
                  </a:schemeClr>
                </a:solidFill>
                <a:latin typeface="Arial" pitchFamily="34" charset="0"/>
                <a:cs typeface="Arial"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sv-SE" dirty="0"/>
              <a:t>Klicka här för att ändra format på underrubrik i bakgrunden</a:t>
            </a:r>
          </a:p>
        </p:txBody>
      </p:sp>
    </p:spTree>
    <p:extLst>
      <p:ext uri="{BB962C8B-B14F-4D97-AF65-F5344CB8AC3E}">
        <p14:creationId xmlns:p14="http://schemas.microsoft.com/office/powerpoint/2010/main" val="910472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2735983" y="740701"/>
            <a:ext cx="8847926" cy="1143000"/>
          </a:xfrm>
        </p:spPr>
        <p:txBody>
          <a:bodyPr>
            <a:normAutofit/>
          </a:bodyPr>
          <a:lstStyle>
            <a:lvl1pPr>
              <a:defRPr sz="4800">
                <a:latin typeface="Arial" pitchFamily="34" charset="0"/>
                <a:cs typeface="Arial" pitchFamily="34" charset="0"/>
              </a:defRPr>
            </a:lvl1pPr>
          </a:lstStyle>
          <a:p>
            <a:r>
              <a:rPr lang="sv-SE" dirty="0"/>
              <a:t>Klicka här för att ändra format</a:t>
            </a:r>
          </a:p>
        </p:txBody>
      </p:sp>
      <p:sp>
        <p:nvSpPr>
          <p:cNvPr id="3" name="Platshållare för lodrät text 2"/>
          <p:cNvSpPr>
            <a:spLocks noGrp="1"/>
          </p:cNvSpPr>
          <p:nvPr>
            <p:ph type="body" orient="vert" idx="1"/>
          </p:nvPr>
        </p:nvSpPr>
        <p:spPr>
          <a:xfrm>
            <a:off x="609680" y="2084851"/>
            <a:ext cx="10974229" cy="4525963"/>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483912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840351" y="740702"/>
            <a:ext cx="2743557" cy="5851525"/>
          </a:xfrm>
        </p:spPr>
        <p:txBody>
          <a:bodyPr vert="eaVert">
            <a:normAutofit/>
          </a:bodyPr>
          <a:lstStyle>
            <a:lvl1pPr>
              <a:defRPr sz="4800">
                <a:latin typeface="Arial" pitchFamily="34" charset="0"/>
                <a:cs typeface="Arial" pitchFamily="34" charset="0"/>
              </a:defRPr>
            </a:lvl1pPr>
          </a:lstStyle>
          <a:p>
            <a:r>
              <a:rPr lang="sv-SE"/>
              <a:t>Klicka här för att ändra format</a:t>
            </a:r>
            <a:endParaRPr lang="sv-SE" dirty="0"/>
          </a:p>
        </p:txBody>
      </p:sp>
      <p:sp>
        <p:nvSpPr>
          <p:cNvPr id="3" name="Platshållare för lodrät text 2"/>
          <p:cNvSpPr>
            <a:spLocks noGrp="1"/>
          </p:cNvSpPr>
          <p:nvPr>
            <p:ph type="body" orient="vert" idx="1"/>
          </p:nvPr>
        </p:nvSpPr>
        <p:spPr>
          <a:xfrm>
            <a:off x="609680" y="740702"/>
            <a:ext cx="8027445"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21721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2639960" y="932723"/>
            <a:ext cx="8943949" cy="1143000"/>
          </a:xfrm>
        </p:spPr>
        <p:txBody>
          <a:bodyPr>
            <a:normAutofit/>
          </a:bodyPr>
          <a:lstStyle>
            <a:lvl1pPr algn="r">
              <a:defRPr sz="4800">
                <a:latin typeface="Arial" pitchFamily="34" charset="0"/>
                <a:cs typeface="Arial" pitchFamily="34" charset="0"/>
              </a:defRPr>
            </a:lvl1pPr>
          </a:lstStyle>
          <a:p>
            <a:r>
              <a:rPr lang="sv-SE" dirty="0"/>
              <a:t>Klicka här för att ändra format</a:t>
            </a:r>
          </a:p>
        </p:txBody>
      </p:sp>
      <p:sp>
        <p:nvSpPr>
          <p:cNvPr id="3" name="Platshållare för innehåll 2"/>
          <p:cNvSpPr>
            <a:spLocks noGrp="1"/>
          </p:cNvSpPr>
          <p:nvPr>
            <p:ph idx="1"/>
          </p:nvPr>
        </p:nvSpPr>
        <p:spPr>
          <a:xfrm>
            <a:off x="609680" y="2332038"/>
            <a:ext cx="10974229" cy="4073293"/>
          </a:xfrm>
        </p:spPr>
        <p:txBody>
          <a:bodyPr>
            <a:normAutofit/>
          </a:bodyPr>
          <a:lstStyle>
            <a:lvl1pPr>
              <a:defRPr sz="3200">
                <a:latin typeface="Arial" pitchFamily="34" charset="0"/>
                <a:cs typeface="Arial" pitchFamily="34" charset="0"/>
              </a:defRPr>
            </a:lvl1pPr>
            <a:lvl2pPr>
              <a:defRPr sz="3200">
                <a:latin typeface="Arial" pitchFamily="34" charset="0"/>
                <a:cs typeface="Arial" pitchFamily="34" charset="0"/>
              </a:defRPr>
            </a:lvl2pPr>
            <a:lvl3pPr>
              <a:defRPr sz="3200">
                <a:latin typeface="Arial" pitchFamily="34" charset="0"/>
                <a:cs typeface="Arial" pitchFamily="34" charset="0"/>
              </a:defRPr>
            </a:lvl3pPr>
            <a:lvl4pPr>
              <a:defRPr sz="3200">
                <a:latin typeface="Arial" pitchFamily="34" charset="0"/>
                <a:cs typeface="Arial" pitchFamily="34" charset="0"/>
              </a:defRPr>
            </a:lvl4pPr>
            <a:lvl5pPr>
              <a:defRPr sz="3200">
                <a:latin typeface="Arial" pitchFamily="34" charset="0"/>
                <a:cs typeface="Arial"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218640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209" y="4406901"/>
            <a:ext cx="10364550" cy="1362075"/>
          </a:xfrm>
        </p:spPr>
        <p:txBody>
          <a:bodyPr anchor="t"/>
          <a:lstStyle>
            <a:lvl1pPr algn="l">
              <a:defRPr sz="5333" b="1" cap="all">
                <a:latin typeface="Arial" pitchFamily="34" charset="0"/>
                <a:cs typeface="Arial" pitchFamily="34" charset="0"/>
              </a:defRPr>
            </a:lvl1pPr>
          </a:lstStyle>
          <a:p>
            <a:r>
              <a:rPr lang="sv-SE" dirty="0"/>
              <a:t>Klicka här för att ändra format</a:t>
            </a:r>
          </a:p>
        </p:txBody>
      </p:sp>
      <p:sp>
        <p:nvSpPr>
          <p:cNvPr id="3" name="Platshållare för text 2"/>
          <p:cNvSpPr>
            <a:spLocks noGrp="1"/>
          </p:cNvSpPr>
          <p:nvPr>
            <p:ph type="body" idx="1"/>
          </p:nvPr>
        </p:nvSpPr>
        <p:spPr>
          <a:xfrm>
            <a:off x="963209" y="2906713"/>
            <a:ext cx="10364550" cy="1500187"/>
          </a:xfrm>
        </p:spPr>
        <p:txBody>
          <a:bodyPr anchor="b"/>
          <a:lstStyle>
            <a:lvl1pPr marL="0" indent="0">
              <a:buNone/>
              <a:defRPr sz="2667">
                <a:solidFill>
                  <a:schemeClr val="tx1">
                    <a:tint val="75000"/>
                  </a:schemeClr>
                </a:solidFill>
                <a:latin typeface="Arial" pitchFamily="34" charset="0"/>
                <a:cs typeface="Arial"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1560332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2543937" y="836712"/>
            <a:ext cx="9039972" cy="1143000"/>
          </a:xfrm>
        </p:spPr>
        <p:txBody>
          <a:bodyPr>
            <a:normAutofit/>
          </a:bodyPr>
          <a:lstStyle>
            <a:lvl1pPr algn="r">
              <a:defRPr sz="4800">
                <a:latin typeface="Arial" pitchFamily="34" charset="0"/>
                <a:cs typeface="Arial" pitchFamily="34" charset="0"/>
              </a:defRPr>
            </a:lvl1pPr>
          </a:lstStyle>
          <a:p>
            <a:r>
              <a:rPr lang="sv-SE" dirty="0"/>
              <a:t>Klicka här för att ändra format</a:t>
            </a:r>
          </a:p>
        </p:txBody>
      </p:sp>
      <p:sp>
        <p:nvSpPr>
          <p:cNvPr id="3" name="Platshållare för innehåll 2"/>
          <p:cNvSpPr>
            <a:spLocks noGrp="1"/>
          </p:cNvSpPr>
          <p:nvPr>
            <p:ph sz="half" idx="1"/>
          </p:nvPr>
        </p:nvSpPr>
        <p:spPr>
          <a:xfrm>
            <a:off x="609680" y="2372883"/>
            <a:ext cx="5385501" cy="4128459"/>
          </a:xfrm>
        </p:spPr>
        <p:txBody>
          <a:bodyPr>
            <a:normAutofit/>
          </a:bodyPr>
          <a:lstStyle>
            <a:lvl1pPr>
              <a:defRPr sz="2667">
                <a:latin typeface="Arial" pitchFamily="34" charset="0"/>
                <a:cs typeface="Arial" pitchFamily="34" charset="0"/>
              </a:defRPr>
            </a:lvl1pPr>
            <a:lvl2pPr>
              <a:defRPr sz="2667">
                <a:latin typeface="Arial" pitchFamily="34" charset="0"/>
                <a:cs typeface="Arial" pitchFamily="34" charset="0"/>
              </a:defRPr>
            </a:lvl2pPr>
            <a:lvl3pPr>
              <a:defRPr sz="2667">
                <a:latin typeface="Arial" pitchFamily="34" charset="0"/>
                <a:cs typeface="Arial" pitchFamily="34" charset="0"/>
              </a:defRPr>
            </a:lvl3pPr>
            <a:lvl4pPr>
              <a:defRPr sz="2667">
                <a:latin typeface="Arial" pitchFamily="34" charset="0"/>
                <a:cs typeface="Arial" pitchFamily="34" charset="0"/>
              </a:defRPr>
            </a:lvl4pPr>
            <a:lvl5pPr>
              <a:defRPr sz="2667">
                <a:latin typeface="Arial" pitchFamily="34" charset="0"/>
                <a:cs typeface="Arial" pitchFamily="34" charset="0"/>
              </a:defRPr>
            </a:lvl5pPr>
            <a:lvl6pPr>
              <a:defRPr sz="2400"/>
            </a:lvl6pPr>
            <a:lvl7pPr>
              <a:defRPr sz="2400"/>
            </a:lvl7pPr>
            <a:lvl8pPr>
              <a:defRPr sz="2400"/>
            </a:lvl8pPr>
            <a:lvl9pPr>
              <a:defRPr sz="24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p:cNvSpPr>
            <a:spLocks noGrp="1"/>
          </p:cNvSpPr>
          <p:nvPr>
            <p:ph sz="half" idx="2"/>
          </p:nvPr>
        </p:nvSpPr>
        <p:spPr>
          <a:xfrm>
            <a:off x="6198407" y="2372883"/>
            <a:ext cx="5385501" cy="4128459"/>
          </a:xfrm>
        </p:spPr>
        <p:txBody>
          <a:bodyPr>
            <a:normAutofit/>
          </a:bodyPr>
          <a:lstStyle>
            <a:lvl1pPr>
              <a:defRPr sz="2667">
                <a:latin typeface="Arial" pitchFamily="34" charset="0"/>
                <a:cs typeface="Arial" pitchFamily="34" charset="0"/>
              </a:defRPr>
            </a:lvl1pPr>
            <a:lvl2pPr>
              <a:defRPr sz="2667">
                <a:latin typeface="Arial" pitchFamily="34" charset="0"/>
                <a:cs typeface="Arial" pitchFamily="34" charset="0"/>
              </a:defRPr>
            </a:lvl2pPr>
            <a:lvl3pPr>
              <a:defRPr sz="2667">
                <a:latin typeface="Arial" pitchFamily="34" charset="0"/>
                <a:cs typeface="Arial" pitchFamily="34" charset="0"/>
              </a:defRPr>
            </a:lvl3pPr>
            <a:lvl4pPr>
              <a:defRPr sz="2667">
                <a:latin typeface="Arial" pitchFamily="34" charset="0"/>
                <a:cs typeface="Arial" pitchFamily="34" charset="0"/>
              </a:defRPr>
            </a:lvl4pPr>
            <a:lvl5pPr>
              <a:defRPr sz="2667">
                <a:latin typeface="Arial" pitchFamily="34" charset="0"/>
                <a:cs typeface="Arial" pitchFamily="34" charset="0"/>
              </a:defRPr>
            </a:lvl5pPr>
            <a:lvl6pPr>
              <a:defRPr sz="2400"/>
            </a:lvl6pPr>
            <a:lvl7pPr>
              <a:defRPr sz="2400"/>
            </a:lvl7pPr>
            <a:lvl8pPr>
              <a:defRPr sz="2400"/>
            </a:lvl8pPr>
            <a:lvl9pPr>
              <a:defRPr sz="24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187344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2639960" y="932723"/>
            <a:ext cx="8943949" cy="1143000"/>
          </a:xfrm>
        </p:spPr>
        <p:txBody>
          <a:bodyPr>
            <a:normAutofit/>
          </a:bodyPr>
          <a:lstStyle>
            <a:lvl1pPr>
              <a:defRPr sz="4800">
                <a:latin typeface="Arial" pitchFamily="34" charset="0"/>
                <a:cs typeface="Arial" pitchFamily="34" charset="0"/>
              </a:defRPr>
            </a:lvl1pPr>
          </a:lstStyle>
          <a:p>
            <a:r>
              <a:rPr lang="sv-SE" dirty="0"/>
              <a:t>Klicka här för att ändra format</a:t>
            </a:r>
          </a:p>
        </p:txBody>
      </p:sp>
      <p:sp>
        <p:nvSpPr>
          <p:cNvPr id="3" name="Platshållare för text 2"/>
          <p:cNvSpPr>
            <a:spLocks noGrp="1"/>
          </p:cNvSpPr>
          <p:nvPr>
            <p:ph type="body" idx="1"/>
          </p:nvPr>
        </p:nvSpPr>
        <p:spPr>
          <a:xfrm>
            <a:off x="609679" y="2948947"/>
            <a:ext cx="5387619" cy="639763"/>
          </a:xfrm>
        </p:spPr>
        <p:txBody>
          <a:bodyPr anchor="b"/>
          <a:lstStyle>
            <a:lvl1pPr marL="0" indent="0">
              <a:buNone/>
              <a:defRPr sz="3200" b="1">
                <a:latin typeface="Arial" pitchFamily="34" charset="0"/>
                <a:cs typeface="Arial" pitchFamily="34" charset="0"/>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sv-SE" dirty="0"/>
              <a:t>Klicka här för att ändra format på bakgrundstexten</a:t>
            </a:r>
          </a:p>
        </p:txBody>
      </p:sp>
      <p:sp>
        <p:nvSpPr>
          <p:cNvPr id="4" name="Platshållare för innehåll 3"/>
          <p:cNvSpPr>
            <a:spLocks noGrp="1"/>
          </p:cNvSpPr>
          <p:nvPr>
            <p:ph sz="half" idx="2" hasCustomPrompt="1"/>
          </p:nvPr>
        </p:nvSpPr>
        <p:spPr>
          <a:xfrm>
            <a:off x="609679" y="3525011"/>
            <a:ext cx="5387619" cy="2551287"/>
          </a:xfrm>
        </p:spPr>
        <p:txBody>
          <a:bodyPr/>
          <a:lstStyle>
            <a:lvl1pPr>
              <a:defRPr sz="2667">
                <a:latin typeface="Arial" pitchFamily="34" charset="0"/>
                <a:cs typeface="Arial" pitchFamily="34" charset="0"/>
              </a:defRPr>
            </a:lvl1pPr>
            <a:lvl2pPr>
              <a:defRPr sz="2667">
                <a:latin typeface="Arial" pitchFamily="34" charset="0"/>
                <a:cs typeface="Arial" pitchFamily="34" charset="0"/>
              </a:defRPr>
            </a:lvl2pPr>
            <a:lvl3pPr>
              <a:defRPr sz="2400">
                <a:latin typeface="Arial" pitchFamily="34" charset="0"/>
                <a:cs typeface="Arial" pitchFamily="34" charset="0"/>
              </a:defRPr>
            </a:lvl3pPr>
            <a:lvl4pPr>
              <a:defRPr sz="2133">
                <a:latin typeface="Arial" pitchFamily="34" charset="0"/>
                <a:cs typeface="Arial" pitchFamily="34" charset="0"/>
              </a:defRPr>
            </a:lvl4pPr>
            <a:lvl5pPr>
              <a:defRPr sz="2133">
                <a:latin typeface="Arial" pitchFamily="34" charset="0"/>
                <a:cs typeface="Arial" pitchFamily="34" charset="0"/>
              </a:defRPr>
            </a:lvl5pPr>
            <a:lvl6pPr>
              <a:defRPr sz="2133"/>
            </a:lvl6pPr>
            <a:lvl7pPr>
              <a:defRPr sz="2133"/>
            </a:lvl7pPr>
            <a:lvl8pPr>
              <a:defRPr sz="2133"/>
            </a:lvl8pPr>
            <a:lvl9pPr>
              <a:defRPr sz="2133"/>
            </a:lvl9pPr>
          </a:lstStyle>
          <a:p>
            <a:pPr lvl="0"/>
            <a:r>
              <a:rPr lang="sv-SE" dirty="0"/>
              <a:t>Klicka här för att ändra format på bakgrundstexten</a:t>
            </a:r>
          </a:p>
          <a:p>
            <a:pPr lvl="1"/>
            <a:r>
              <a:rPr lang="sv-SE" dirty="0"/>
              <a:t>Nivå två</a:t>
            </a:r>
          </a:p>
          <a:p>
            <a:pPr lvl="2"/>
            <a:r>
              <a:rPr lang="sv-SE" dirty="0"/>
              <a:t>Nivå tre</a:t>
            </a:r>
          </a:p>
        </p:txBody>
      </p:sp>
      <p:sp>
        <p:nvSpPr>
          <p:cNvPr id="5" name="Platshållare för text 4"/>
          <p:cNvSpPr>
            <a:spLocks noGrp="1"/>
          </p:cNvSpPr>
          <p:nvPr>
            <p:ph type="body" sz="quarter" idx="3"/>
          </p:nvPr>
        </p:nvSpPr>
        <p:spPr>
          <a:xfrm>
            <a:off x="6194175" y="2948947"/>
            <a:ext cx="5389735" cy="639763"/>
          </a:xfrm>
        </p:spPr>
        <p:txBody>
          <a:bodyPr anchor="b"/>
          <a:lstStyle>
            <a:lvl1pPr marL="0" indent="0">
              <a:buNone/>
              <a:defRPr sz="3200" b="1">
                <a:latin typeface="Arial" pitchFamily="34" charset="0"/>
                <a:cs typeface="Arial" pitchFamily="34" charset="0"/>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sv-SE" dirty="0"/>
              <a:t>Klicka här för att ändra format på bakgrundstexten</a:t>
            </a:r>
          </a:p>
        </p:txBody>
      </p:sp>
      <p:sp>
        <p:nvSpPr>
          <p:cNvPr id="6" name="Platshållare för innehåll 5"/>
          <p:cNvSpPr>
            <a:spLocks noGrp="1"/>
          </p:cNvSpPr>
          <p:nvPr>
            <p:ph sz="quarter" idx="4" hasCustomPrompt="1"/>
          </p:nvPr>
        </p:nvSpPr>
        <p:spPr>
          <a:xfrm>
            <a:off x="6194175" y="3621023"/>
            <a:ext cx="5389735" cy="2496276"/>
          </a:xfrm>
        </p:spPr>
        <p:txBody>
          <a:bodyPr/>
          <a:lstStyle>
            <a:lvl1pPr>
              <a:defRPr sz="2667">
                <a:latin typeface="Arial" pitchFamily="34" charset="0"/>
                <a:cs typeface="Arial" pitchFamily="34" charset="0"/>
              </a:defRPr>
            </a:lvl1pPr>
            <a:lvl2pPr>
              <a:defRPr sz="2667">
                <a:latin typeface="Arial" pitchFamily="34" charset="0"/>
                <a:cs typeface="Arial" pitchFamily="34" charset="0"/>
              </a:defRPr>
            </a:lvl2pPr>
            <a:lvl3pPr>
              <a:defRPr sz="2400">
                <a:latin typeface="Arial" pitchFamily="34" charset="0"/>
                <a:cs typeface="Arial" pitchFamily="34" charset="0"/>
              </a:defRPr>
            </a:lvl3pPr>
            <a:lvl4pPr>
              <a:defRPr sz="2133">
                <a:latin typeface="Arial" pitchFamily="34" charset="0"/>
                <a:cs typeface="Arial" pitchFamily="34" charset="0"/>
              </a:defRPr>
            </a:lvl4pPr>
            <a:lvl5pPr>
              <a:defRPr sz="2133">
                <a:latin typeface="Arial" pitchFamily="34" charset="0"/>
                <a:cs typeface="Arial" pitchFamily="34" charset="0"/>
              </a:defRPr>
            </a:lvl5pPr>
            <a:lvl6pPr>
              <a:defRPr sz="2133"/>
            </a:lvl6pPr>
            <a:lvl7pPr>
              <a:defRPr sz="2133"/>
            </a:lvl7pPr>
            <a:lvl8pPr>
              <a:defRPr sz="2133"/>
            </a:lvl8pPr>
            <a:lvl9pPr>
              <a:defRPr sz="2133"/>
            </a:lvl9pPr>
          </a:lstStyle>
          <a:p>
            <a:pPr lvl="0"/>
            <a:r>
              <a:rPr lang="sv-SE" dirty="0"/>
              <a:t>Klicka här för att ändra format på bakgrundstexten</a:t>
            </a:r>
          </a:p>
          <a:p>
            <a:pPr lvl="1"/>
            <a:r>
              <a:rPr lang="sv-SE" dirty="0"/>
              <a:t>Nivå två</a:t>
            </a:r>
          </a:p>
          <a:p>
            <a:pPr lvl="2"/>
            <a:r>
              <a:rPr lang="sv-SE" dirty="0"/>
              <a:t>Nivå tre</a:t>
            </a:r>
          </a:p>
        </p:txBody>
      </p:sp>
    </p:spTree>
    <p:extLst>
      <p:ext uri="{BB962C8B-B14F-4D97-AF65-F5344CB8AC3E}">
        <p14:creationId xmlns:p14="http://schemas.microsoft.com/office/powerpoint/2010/main" val="1472657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2735983" y="1028733"/>
            <a:ext cx="8847926" cy="1143000"/>
          </a:xfrm>
        </p:spPr>
        <p:txBody>
          <a:bodyPr>
            <a:normAutofit/>
          </a:bodyPr>
          <a:lstStyle>
            <a:lvl1pPr>
              <a:defRPr sz="4800">
                <a:latin typeface="Arial" pitchFamily="34" charset="0"/>
                <a:cs typeface="Arial" pitchFamily="34" charset="0"/>
              </a:defRPr>
            </a:lvl1pPr>
          </a:lstStyle>
          <a:p>
            <a:r>
              <a:rPr lang="sv-SE" dirty="0"/>
              <a:t>Klicka här för att ändra format</a:t>
            </a:r>
          </a:p>
        </p:txBody>
      </p:sp>
    </p:spTree>
    <p:extLst>
      <p:ext uri="{BB962C8B-B14F-4D97-AF65-F5344CB8AC3E}">
        <p14:creationId xmlns:p14="http://schemas.microsoft.com/office/powerpoint/2010/main" val="4253906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7053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nnehåll med bildtext">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752470" y="836712"/>
            <a:ext cx="6831439" cy="5472608"/>
          </a:xfrm>
        </p:spPr>
        <p:txBody>
          <a:bodyPr>
            <a:normAutofit/>
          </a:bodyPr>
          <a:lstStyle>
            <a:lvl1pPr>
              <a:defRPr sz="3200">
                <a:latin typeface="Arial" pitchFamily="34" charset="0"/>
                <a:cs typeface="Arial" pitchFamily="34" charset="0"/>
              </a:defRPr>
            </a:lvl1pPr>
            <a:lvl2pPr>
              <a:defRPr sz="3200">
                <a:latin typeface="Arial" pitchFamily="34" charset="0"/>
                <a:cs typeface="Arial" pitchFamily="34" charset="0"/>
              </a:defRPr>
            </a:lvl2pPr>
            <a:lvl3pPr>
              <a:defRPr sz="3200">
                <a:latin typeface="Arial" pitchFamily="34" charset="0"/>
                <a:cs typeface="Arial" pitchFamily="34" charset="0"/>
              </a:defRPr>
            </a:lvl3pPr>
            <a:lvl4pPr>
              <a:defRPr sz="3200">
                <a:latin typeface="Arial" pitchFamily="34" charset="0"/>
                <a:cs typeface="Arial" pitchFamily="34" charset="0"/>
              </a:defRPr>
            </a:lvl4pPr>
            <a:lvl5pPr>
              <a:defRPr sz="3200">
                <a:latin typeface="Arial" pitchFamily="34" charset="0"/>
                <a:cs typeface="Arial" pitchFamily="34" charset="0"/>
              </a:defRPr>
            </a:lvl5pPr>
            <a:lvl6pPr>
              <a:defRPr sz="2667"/>
            </a:lvl6pPr>
            <a:lvl7pPr>
              <a:defRPr sz="2667"/>
            </a:lvl7pPr>
            <a:lvl8pPr>
              <a:defRPr sz="2667"/>
            </a:lvl8pPr>
            <a:lvl9pPr>
              <a:defRPr sz="2667"/>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text 3"/>
          <p:cNvSpPr>
            <a:spLocks noGrp="1"/>
          </p:cNvSpPr>
          <p:nvPr>
            <p:ph type="body" sz="half" idx="2"/>
          </p:nvPr>
        </p:nvSpPr>
        <p:spPr>
          <a:xfrm>
            <a:off x="623474" y="2084851"/>
            <a:ext cx="4011606" cy="4224469"/>
          </a:xfrm>
        </p:spPr>
        <p:txBody>
          <a:bodyPr/>
          <a:lstStyle>
            <a:lvl1pPr marL="0" indent="0">
              <a:buNone/>
              <a:defRPr sz="1867">
                <a:latin typeface="Arial" pitchFamily="34" charset="0"/>
                <a:cs typeface="Arial" pitchFamily="34" charset="0"/>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sv-SE" dirty="0"/>
              <a:t>Klicka här för att ändra format på bakgrundstexten</a:t>
            </a:r>
          </a:p>
        </p:txBody>
      </p:sp>
    </p:spTree>
    <p:extLst>
      <p:ext uri="{BB962C8B-B14F-4D97-AF65-F5344CB8AC3E}">
        <p14:creationId xmlns:p14="http://schemas.microsoft.com/office/powerpoint/2010/main" val="237948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90028" y="5120548"/>
            <a:ext cx="7316153" cy="566739"/>
          </a:xfrm>
        </p:spPr>
        <p:txBody>
          <a:bodyPr anchor="b"/>
          <a:lstStyle>
            <a:lvl1pPr algn="l">
              <a:defRPr sz="2667" b="1">
                <a:latin typeface="Arial" pitchFamily="34" charset="0"/>
                <a:cs typeface="Arial" pitchFamily="34" charset="0"/>
              </a:defRPr>
            </a:lvl1pPr>
          </a:lstStyle>
          <a:p>
            <a:r>
              <a:rPr lang="sv-SE"/>
              <a:t>Klicka här för att ändra format</a:t>
            </a:r>
          </a:p>
        </p:txBody>
      </p:sp>
      <p:sp>
        <p:nvSpPr>
          <p:cNvPr id="3" name="Platshållare för bild 2"/>
          <p:cNvSpPr>
            <a:spLocks noGrp="1"/>
          </p:cNvSpPr>
          <p:nvPr>
            <p:ph type="pic" idx="1"/>
          </p:nvPr>
        </p:nvSpPr>
        <p:spPr>
          <a:xfrm>
            <a:off x="2390028" y="932723"/>
            <a:ext cx="7316153" cy="4114800"/>
          </a:xfrm>
        </p:spPr>
        <p:txBody>
          <a:bodyPr/>
          <a:lstStyle>
            <a:lvl1pPr marL="0" indent="0">
              <a:buNone/>
              <a:defRPr sz="4267">
                <a:latin typeface="Arial" pitchFamily="34" charset="0"/>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sv-SE"/>
              <a:t>Klicka på ikonen för att lägga till en bild</a:t>
            </a:r>
          </a:p>
        </p:txBody>
      </p:sp>
      <p:sp>
        <p:nvSpPr>
          <p:cNvPr id="4" name="Platshållare för text 3"/>
          <p:cNvSpPr>
            <a:spLocks noGrp="1"/>
          </p:cNvSpPr>
          <p:nvPr>
            <p:ph type="body" sz="half" idx="2"/>
          </p:nvPr>
        </p:nvSpPr>
        <p:spPr>
          <a:xfrm>
            <a:off x="2390028" y="5687286"/>
            <a:ext cx="7316153" cy="804863"/>
          </a:xfrm>
        </p:spPr>
        <p:txBody>
          <a:bodyPr/>
          <a:lstStyle>
            <a:lvl1pPr marL="0" indent="0">
              <a:buNone/>
              <a:defRPr sz="1867">
                <a:latin typeface="Arial" pitchFamily="34" charset="0"/>
                <a:cs typeface="Arial" pitchFamily="34" charset="0"/>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sv-SE"/>
              <a:t>Klicka här för att ändra format på bakgrundstexten</a:t>
            </a:r>
          </a:p>
        </p:txBody>
      </p:sp>
    </p:spTree>
    <p:extLst>
      <p:ext uri="{BB962C8B-B14F-4D97-AF65-F5344CB8AC3E}">
        <p14:creationId xmlns:p14="http://schemas.microsoft.com/office/powerpoint/2010/main" val="1561070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Guldkant header.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3588" cy="470395"/>
          </a:xfrm>
          <a:prstGeom prst="rect">
            <a:avLst/>
          </a:prstGeom>
        </p:spPr>
      </p:pic>
      <p:sp>
        <p:nvSpPr>
          <p:cNvPr id="2" name="Platshållare för rubrik 1"/>
          <p:cNvSpPr>
            <a:spLocks noGrp="1"/>
          </p:cNvSpPr>
          <p:nvPr>
            <p:ph type="title"/>
          </p:nvPr>
        </p:nvSpPr>
        <p:spPr>
          <a:xfrm>
            <a:off x="2832006" y="1217636"/>
            <a:ext cx="8751902" cy="11430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609680" y="2332037"/>
            <a:ext cx="10974229" cy="452596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8" name="Picture 7" descr="rod_logo_vit_etikett_84mm.eps"/>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23473" y="0"/>
            <a:ext cx="1056255" cy="1617317"/>
          </a:xfrm>
          <a:prstGeom prst="rect">
            <a:avLst/>
          </a:prstGeom>
          <a:effectLst>
            <a:outerShdw blurRad="263525" dir="12420000" sx="107000" sy="107000" algn="tl" rotWithShape="0">
              <a:srgbClr val="000000">
                <a:alpha val="43000"/>
              </a:srgbClr>
            </a:outerShdw>
          </a:effectLst>
        </p:spPr>
      </p:pic>
    </p:spTree>
    <p:extLst>
      <p:ext uri="{BB962C8B-B14F-4D97-AF65-F5344CB8AC3E}">
        <p14:creationId xmlns:p14="http://schemas.microsoft.com/office/powerpoint/2010/main" val="19375302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1219170" rtl="0" eaLnBrk="1" latinLnBrk="0" hangingPunct="1">
        <a:spcBef>
          <a:spcPct val="0"/>
        </a:spcBef>
        <a:buNone/>
        <a:defRPr sz="4800" kern="1200">
          <a:solidFill>
            <a:schemeClr val="tx1"/>
          </a:solidFill>
          <a:latin typeface="Arial" pitchFamily="34" charset="0"/>
          <a:ea typeface="+mj-ea"/>
          <a:cs typeface="Arial" pitchFamily="34" charset="0"/>
        </a:defRPr>
      </a:lvl1pPr>
    </p:titleStyle>
    <p:bodyStyle>
      <a:lvl1pPr marL="457189" indent="-457189" algn="l" defTabSz="121917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990575" indent="-380990" algn="l" defTabSz="121917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3pPr>
      <a:lvl4pPr marL="2133547" indent="-304792" algn="l" defTabSz="121917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4pPr>
      <a:lvl5pPr marL="2743131" indent="-304792" algn="l" defTabSz="121917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sv-S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examen@uu.s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914519" y="2564904"/>
            <a:ext cx="10364550" cy="1470025"/>
          </a:xfrm>
        </p:spPr>
        <p:txBody>
          <a:bodyPr>
            <a:noAutofit/>
          </a:bodyPr>
          <a:lstStyle/>
          <a:p>
            <a:r>
              <a:rPr lang="sv-SE" sz="5400" dirty="0"/>
              <a:t>Digitala examensbevis</a:t>
            </a:r>
            <a:endParaRPr lang="sv-SE" sz="3600" dirty="0"/>
          </a:p>
        </p:txBody>
      </p:sp>
      <p:sp>
        <p:nvSpPr>
          <p:cNvPr id="3" name="Underrubrik 2"/>
          <p:cNvSpPr>
            <a:spLocks noGrp="1"/>
          </p:cNvSpPr>
          <p:nvPr>
            <p:ph type="subTitle" idx="1"/>
          </p:nvPr>
        </p:nvSpPr>
        <p:spPr>
          <a:xfrm>
            <a:off x="1829038" y="4797152"/>
            <a:ext cx="8535512" cy="1752600"/>
          </a:xfrm>
        </p:spPr>
        <p:txBody>
          <a:bodyPr>
            <a:normAutofit/>
          </a:bodyPr>
          <a:lstStyle/>
          <a:p>
            <a:r>
              <a:rPr lang="sv-SE" sz="3600" dirty="0">
                <a:solidFill>
                  <a:schemeClr val="tx1"/>
                </a:solidFill>
              </a:rPr>
              <a:t>Examen – Enheten för </a:t>
            </a:r>
            <a:r>
              <a:rPr lang="sv-SE" sz="3600" dirty="0" err="1">
                <a:solidFill>
                  <a:schemeClr val="tx1"/>
                </a:solidFill>
              </a:rPr>
              <a:t>studie.adm</a:t>
            </a:r>
            <a:r>
              <a:rPr lang="sv-SE" sz="3600" dirty="0">
                <a:solidFill>
                  <a:schemeClr val="tx1"/>
                </a:solidFill>
              </a:rPr>
              <a:t>.</a:t>
            </a:r>
          </a:p>
          <a:p>
            <a:r>
              <a:rPr lang="sv-SE" sz="2800" dirty="0"/>
              <a:t>Niklas Cedervall</a:t>
            </a:r>
          </a:p>
          <a:p>
            <a:endParaRPr lang="sv-SE" sz="2800" dirty="0"/>
          </a:p>
        </p:txBody>
      </p:sp>
    </p:spTree>
    <p:extLst>
      <p:ext uri="{BB962C8B-B14F-4D97-AF65-F5344CB8AC3E}">
        <p14:creationId xmlns:p14="http://schemas.microsoft.com/office/powerpoint/2010/main" val="2996351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352378" y="624984"/>
            <a:ext cx="8943949" cy="1143000"/>
          </a:xfrm>
        </p:spPr>
        <p:txBody>
          <a:bodyPr>
            <a:normAutofit/>
          </a:bodyPr>
          <a:lstStyle/>
          <a:p>
            <a:pPr algn="l"/>
            <a:r>
              <a:rPr lang="sv-SE" dirty="0"/>
              <a:t>Vanliga frågor</a:t>
            </a:r>
          </a:p>
        </p:txBody>
      </p:sp>
      <p:sp>
        <p:nvSpPr>
          <p:cNvPr id="11" name="Rektangel 10">
            <a:extLst>
              <a:ext uri="{FF2B5EF4-FFF2-40B4-BE49-F238E27FC236}">
                <a16:creationId xmlns:a16="http://schemas.microsoft.com/office/drawing/2014/main" id="{464970E9-712A-4F9D-AC0F-48788E0CA326}"/>
              </a:ext>
            </a:extLst>
          </p:cNvPr>
          <p:cNvSpPr/>
          <p:nvPr/>
        </p:nvSpPr>
        <p:spPr>
          <a:xfrm>
            <a:off x="2063168" y="1547127"/>
            <a:ext cx="7555091" cy="648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textruta 2">
            <a:extLst>
              <a:ext uri="{FF2B5EF4-FFF2-40B4-BE49-F238E27FC236}">
                <a16:creationId xmlns:a16="http://schemas.microsoft.com/office/drawing/2014/main" id="{3380B5CB-62AC-4E38-A751-2B4D98755699}"/>
              </a:ext>
            </a:extLst>
          </p:cNvPr>
          <p:cNvSpPr txBox="1"/>
          <p:nvPr/>
        </p:nvSpPr>
        <p:spPr>
          <a:xfrm>
            <a:off x="2063168" y="2195199"/>
            <a:ext cx="8210090" cy="3046988"/>
          </a:xfrm>
          <a:prstGeom prst="rect">
            <a:avLst/>
          </a:prstGeom>
          <a:noFill/>
        </p:spPr>
        <p:txBody>
          <a:bodyPr wrap="square" rtlCol="0">
            <a:spAutoFit/>
          </a:bodyPr>
          <a:lstStyle/>
          <a:p>
            <a:pPr marL="342900" indent="-342900">
              <a:buFont typeface="Arial" panose="020B0604020202020204" pitchFamily="34" charset="0"/>
              <a:buChar char="•"/>
            </a:pPr>
            <a:r>
              <a:rPr lang="sv-SE" dirty="0"/>
              <a:t>Jag har fått mail om examen men den fanns inte bifogad, har ni missat att skicka min examen?</a:t>
            </a:r>
          </a:p>
          <a:p>
            <a:pPr marL="342900" indent="-342900">
              <a:buFont typeface="Arial" panose="020B0604020202020204" pitchFamily="34" charset="0"/>
              <a:buChar char="•"/>
            </a:pPr>
            <a:r>
              <a:rPr lang="sv-SE" dirty="0"/>
              <a:t>Kommer den på posten också?</a:t>
            </a:r>
          </a:p>
          <a:p>
            <a:pPr marL="342900" indent="-342900">
              <a:buFont typeface="Arial" panose="020B0604020202020204" pitchFamily="34" charset="0"/>
              <a:buChar char="•"/>
            </a:pPr>
            <a:r>
              <a:rPr lang="sv-SE" dirty="0"/>
              <a:t>Jag har öppnat den men det står att signaturen inte kan verifieras, är allt som det ska med min examen?</a:t>
            </a:r>
          </a:p>
          <a:p>
            <a:pPr marL="342900" indent="-342900">
              <a:buFont typeface="Arial" panose="020B0604020202020204" pitchFamily="34" charset="0"/>
              <a:buChar char="•"/>
            </a:pPr>
            <a:r>
              <a:rPr lang="sv-SE" dirty="0"/>
              <a:t>Kan jag få den i fysisk form också?</a:t>
            </a:r>
          </a:p>
          <a:p>
            <a:pPr marL="342900" indent="-342900">
              <a:buFont typeface="Arial" panose="020B0604020202020204" pitchFamily="34" charset="0"/>
              <a:buChar char="•"/>
            </a:pPr>
            <a:r>
              <a:rPr lang="sv-SE" dirty="0"/>
              <a:t>Kan jag få en digital examen på min tidigare examen?</a:t>
            </a:r>
          </a:p>
          <a:p>
            <a:pPr marL="342900" indent="-342900">
              <a:buFont typeface="Arial" panose="020B0604020202020204" pitchFamily="34" charset="0"/>
              <a:buChar char="•"/>
            </a:pPr>
            <a:r>
              <a:rPr lang="sv-SE" dirty="0"/>
              <a:t>Jag kan inte logga in i Ladok, hur kommer jag åt min examen?</a:t>
            </a:r>
          </a:p>
        </p:txBody>
      </p:sp>
    </p:spTree>
    <p:extLst>
      <p:ext uri="{BB962C8B-B14F-4D97-AF65-F5344CB8AC3E}">
        <p14:creationId xmlns:p14="http://schemas.microsoft.com/office/powerpoint/2010/main" val="3735343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l"/>
            <a:endParaRPr lang="sv-SE" dirty="0"/>
          </a:p>
        </p:txBody>
      </p:sp>
      <p:sp>
        <p:nvSpPr>
          <p:cNvPr id="3" name="Platshållare för innehåll 2"/>
          <p:cNvSpPr>
            <a:spLocks noGrp="1"/>
          </p:cNvSpPr>
          <p:nvPr>
            <p:ph idx="1"/>
          </p:nvPr>
        </p:nvSpPr>
        <p:spPr>
          <a:xfrm>
            <a:off x="609680" y="2171432"/>
            <a:ext cx="10974229" cy="4697362"/>
          </a:xfrm>
        </p:spPr>
        <p:txBody>
          <a:bodyPr>
            <a:normAutofit/>
          </a:bodyPr>
          <a:lstStyle/>
          <a:p>
            <a:pPr marL="0" indent="0" algn="ctr">
              <a:lnSpc>
                <a:spcPct val="150000"/>
              </a:lnSpc>
              <a:buNone/>
            </a:pPr>
            <a:r>
              <a:rPr lang="sv-SE" sz="8800" dirty="0"/>
              <a:t>Frågor?</a:t>
            </a:r>
          </a:p>
          <a:p>
            <a:pPr marL="0" indent="0">
              <a:lnSpc>
                <a:spcPct val="150000"/>
              </a:lnSpc>
              <a:buNone/>
            </a:pPr>
            <a:endParaRPr lang="sv-SE" dirty="0"/>
          </a:p>
          <a:p>
            <a:pPr marL="0" indent="0">
              <a:lnSpc>
                <a:spcPct val="150000"/>
              </a:lnSpc>
              <a:buNone/>
            </a:pPr>
            <a:endParaRPr lang="sv-SE" dirty="0"/>
          </a:p>
          <a:p>
            <a:pPr marL="0" indent="0">
              <a:lnSpc>
                <a:spcPct val="150000"/>
              </a:lnSpc>
              <a:buNone/>
            </a:pPr>
            <a:r>
              <a:rPr lang="sv-SE" dirty="0"/>
              <a:t>Mailadress: </a:t>
            </a:r>
            <a:r>
              <a:rPr lang="sv-SE" dirty="0">
                <a:hlinkClick r:id="rId3"/>
              </a:rPr>
              <a:t>examen@uu.se</a:t>
            </a:r>
            <a:r>
              <a:rPr lang="sv-SE" dirty="0"/>
              <a:t> </a:t>
            </a:r>
          </a:p>
          <a:p>
            <a:pPr marL="0" indent="0">
              <a:lnSpc>
                <a:spcPct val="150000"/>
              </a:lnSpc>
              <a:buNone/>
            </a:pPr>
            <a:endParaRPr lang="sv-SE" dirty="0"/>
          </a:p>
        </p:txBody>
      </p:sp>
    </p:spTree>
    <p:extLst>
      <p:ext uri="{BB962C8B-B14F-4D97-AF65-F5344CB8AC3E}">
        <p14:creationId xmlns:p14="http://schemas.microsoft.com/office/powerpoint/2010/main" val="354164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352378" y="641652"/>
            <a:ext cx="9663579" cy="1143000"/>
          </a:xfrm>
        </p:spPr>
        <p:txBody>
          <a:bodyPr>
            <a:noAutofit/>
          </a:bodyPr>
          <a:lstStyle/>
          <a:p>
            <a:pPr algn="l"/>
            <a:r>
              <a:rPr lang="sv-SE" dirty="0"/>
              <a:t>Bakgrundsinformation</a:t>
            </a:r>
          </a:p>
        </p:txBody>
      </p:sp>
      <p:sp>
        <p:nvSpPr>
          <p:cNvPr id="5" name="textruta 4">
            <a:extLst>
              <a:ext uri="{FF2B5EF4-FFF2-40B4-BE49-F238E27FC236}">
                <a16:creationId xmlns:a16="http://schemas.microsoft.com/office/drawing/2014/main" id="{31AA294D-C8D5-4D46-B1F7-753C1C02FF50}"/>
              </a:ext>
            </a:extLst>
          </p:cNvPr>
          <p:cNvSpPr txBox="1"/>
          <p:nvPr/>
        </p:nvSpPr>
        <p:spPr>
          <a:xfrm>
            <a:off x="1560290" y="2564904"/>
            <a:ext cx="8856984" cy="2308324"/>
          </a:xfrm>
          <a:prstGeom prst="rect">
            <a:avLst/>
          </a:prstGeom>
          <a:noFill/>
        </p:spPr>
        <p:txBody>
          <a:bodyPr wrap="square" rtlCol="0">
            <a:spAutoFit/>
          </a:bodyPr>
          <a:lstStyle/>
          <a:p>
            <a:pPr marL="342900" indent="-342900">
              <a:buFont typeface="Arial" panose="020B0604020202020204" pitchFamily="34" charset="0"/>
              <a:buChar char="•"/>
            </a:pPr>
            <a:r>
              <a:rPr lang="sv-SE" dirty="0"/>
              <a:t>Vi gick över från 1 januari</a:t>
            </a:r>
          </a:p>
          <a:p>
            <a:pPr marL="342900" indent="-342900">
              <a:buFont typeface="Arial" panose="020B0604020202020204" pitchFamily="34" charset="0"/>
              <a:buChar char="•"/>
            </a:pPr>
            <a:r>
              <a:rPr lang="sv-SE" dirty="0"/>
              <a:t>Vi stängde inte för ansökningar eller tömde ärendekön</a:t>
            </a:r>
          </a:p>
          <a:p>
            <a:pPr marL="342900" indent="-342900">
              <a:buFont typeface="Arial" panose="020B0604020202020204" pitchFamily="34" charset="0"/>
              <a:buChar char="•"/>
            </a:pPr>
            <a:r>
              <a:rPr lang="sv-SE" dirty="0"/>
              <a:t>Vi har utfärdat ca 1700 digitala examensbevis</a:t>
            </a:r>
          </a:p>
          <a:p>
            <a:pPr marL="342900" indent="-342900">
              <a:buFont typeface="Arial" panose="020B0604020202020204" pitchFamily="34" charset="0"/>
              <a:buChar char="•"/>
            </a:pPr>
            <a:r>
              <a:rPr lang="sv-SE" dirty="0"/>
              <a:t>Vi hade en ansvarig från examen och en från vår lokala </a:t>
            </a:r>
            <a:r>
              <a:rPr lang="sv-SE" dirty="0" err="1"/>
              <a:t>Ladokgrupp</a:t>
            </a:r>
            <a:endParaRPr lang="sv-SE" dirty="0"/>
          </a:p>
          <a:p>
            <a:pPr marL="342900" indent="-342900">
              <a:buFont typeface="Arial" panose="020B0604020202020204" pitchFamily="34" charset="0"/>
              <a:buChar char="•"/>
            </a:pPr>
            <a:r>
              <a:rPr lang="sv-SE" dirty="0"/>
              <a:t>Rektor blev tillfrågad men beslutsfattare var universitetsdirektören </a:t>
            </a:r>
          </a:p>
          <a:p>
            <a:pPr marL="342900" indent="-342900">
              <a:buFont typeface="Arial" panose="020B0604020202020204" pitchFamily="34" charset="0"/>
              <a:buChar char="•"/>
            </a:pPr>
            <a:endParaRPr lang="sv-SE" dirty="0"/>
          </a:p>
        </p:txBody>
      </p:sp>
    </p:spTree>
    <p:extLst>
      <p:ext uri="{BB962C8B-B14F-4D97-AF65-F5344CB8AC3E}">
        <p14:creationId xmlns:p14="http://schemas.microsoft.com/office/powerpoint/2010/main" val="3241902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15556DB8-4EF5-4D1E-B018-E3384EEF7091}"/>
              </a:ext>
            </a:extLst>
          </p:cNvPr>
          <p:cNvSpPr txBox="1"/>
          <p:nvPr/>
        </p:nvSpPr>
        <p:spPr>
          <a:xfrm>
            <a:off x="2352378" y="836712"/>
            <a:ext cx="4392488" cy="830997"/>
          </a:xfrm>
          <a:prstGeom prst="rect">
            <a:avLst/>
          </a:prstGeom>
          <a:noFill/>
        </p:spPr>
        <p:txBody>
          <a:bodyPr wrap="square" rtlCol="0">
            <a:spAutoFit/>
          </a:bodyPr>
          <a:lstStyle/>
          <a:p>
            <a:r>
              <a:rPr lang="sv-SE" sz="4800" dirty="0">
                <a:latin typeface="Arial" panose="020B0604020202020204" pitchFamily="34" charset="0"/>
                <a:cs typeface="Arial" panose="020B0604020202020204" pitchFamily="34" charset="0"/>
              </a:rPr>
              <a:t>Förberedelser</a:t>
            </a:r>
          </a:p>
        </p:txBody>
      </p:sp>
      <p:sp>
        <p:nvSpPr>
          <p:cNvPr id="3" name="textruta 2">
            <a:extLst>
              <a:ext uri="{FF2B5EF4-FFF2-40B4-BE49-F238E27FC236}">
                <a16:creationId xmlns:a16="http://schemas.microsoft.com/office/drawing/2014/main" id="{F9AC8187-6D1A-4785-AB78-8DFA4D11E1DC}"/>
              </a:ext>
            </a:extLst>
          </p:cNvPr>
          <p:cNvSpPr txBox="1"/>
          <p:nvPr/>
        </p:nvSpPr>
        <p:spPr>
          <a:xfrm>
            <a:off x="911015" y="2576299"/>
            <a:ext cx="10403489" cy="3416320"/>
          </a:xfrm>
          <a:prstGeom prst="rect">
            <a:avLst/>
          </a:prstGeom>
          <a:noFill/>
        </p:spPr>
        <p:txBody>
          <a:bodyPr wrap="none" rtlCol="0">
            <a:spAutoFit/>
          </a:bodyPr>
          <a:lstStyle/>
          <a:p>
            <a:r>
              <a:rPr lang="sv-SE" dirty="0"/>
              <a:t>Översikt</a:t>
            </a:r>
          </a:p>
          <a:p>
            <a:pPr marL="342900" indent="-342900">
              <a:buFont typeface="Arial" panose="020B0604020202020204" pitchFamily="34" charset="0"/>
              <a:buChar char="•"/>
            </a:pPr>
            <a:r>
              <a:rPr lang="sv-SE" dirty="0"/>
              <a:t>Förmöten med Ladok: Väldigt givande och viktiga för att komma igång</a:t>
            </a:r>
          </a:p>
          <a:p>
            <a:pPr marL="342900" indent="-342900">
              <a:buFont typeface="Arial" panose="020B0604020202020204" pitchFamily="34" charset="0"/>
              <a:buChar char="•"/>
            </a:pPr>
            <a:r>
              <a:rPr lang="sv-SE" dirty="0"/>
              <a:t>Tematräffar: Vi uppskattade möjligheten att få information om funktionaliteten</a:t>
            </a:r>
          </a:p>
          <a:p>
            <a:pPr marL="342900" indent="-342900">
              <a:buFont typeface="Arial" panose="020B0604020202020204" pitchFamily="34" charset="0"/>
              <a:buChar char="•"/>
            </a:pPr>
            <a:r>
              <a:rPr lang="sv-SE" dirty="0"/>
              <a:t>Kommunikationsplan: Väldigt viktigt då det gav oss en överblick över </a:t>
            </a:r>
            <a:r>
              <a:rPr lang="sv-SE" dirty="0" err="1"/>
              <a:t>info.flödet</a:t>
            </a:r>
            <a:endParaRPr lang="sv-SE" dirty="0"/>
          </a:p>
          <a:p>
            <a:pPr marL="342900" indent="-342900">
              <a:buFont typeface="Arial" panose="020B0604020202020204" pitchFamily="34" charset="0"/>
              <a:buChar char="•"/>
            </a:pPr>
            <a:r>
              <a:rPr lang="sv-SE" dirty="0"/>
              <a:t>Möten med studievägledning och andra mer direkt berörda</a:t>
            </a:r>
          </a:p>
          <a:p>
            <a:pPr marL="342900" indent="-342900">
              <a:buFont typeface="Arial" panose="020B0604020202020204" pitchFamily="34" charset="0"/>
              <a:buChar char="•"/>
            </a:pPr>
            <a:r>
              <a:rPr lang="sv-SE" dirty="0"/>
              <a:t>Möten med studentkårerna</a:t>
            </a:r>
          </a:p>
          <a:p>
            <a:pPr marL="342900" indent="-342900">
              <a:buFont typeface="Arial" panose="020B0604020202020204" pitchFamily="34" charset="0"/>
              <a:buChar char="•"/>
            </a:pPr>
            <a:r>
              <a:rPr lang="sv-SE" dirty="0"/>
              <a:t>Ta fram texter till hemsidor, nyheter, och aviseringar</a:t>
            </a:r>
          </a:p>
          <a:p>
            <a:pPr marL="342900" indent="-342900">
              <a:buFont typeface="Arial" panose="020B0604020202020204" pitchFamily="34" charset="0"/>
              <a:buChar char="•"/>
            </a:pPr>
            <a:r>
              <a:rPr lang="sv-SE" dirty="0"/>
              <a:t>Utskick till kärnverksamheten med särskilt fokus på studievägledare</a:t>
            </a:r>
          </a:p>
          <a:p>
            <a:pPr marL="342900" indent="-342900">
              <a:buFont typeface="Arial" panose="020B0604020202020204" pitchFamily="34" charset="0"/>
              <a:buChar char="•"/>
            </a:pPr>
            <a:endParaRPr lang="sv-SE" dirty="0"/>
          </a:p>
        </p:txBody>
      </p:sp>
    </p:spTree>
    <p:extLst>
      <p:ext uri="{BB962C8B-B14F-4D97-AF65-F5344CB8AC3E}">
        <p14:creationId xmlns:p14="http://schemas.microsoft.com/office/powerpoint/2010/main" val="3556448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15556DB8-4EF5-4D1E-B018-E3384EEF7091}"/>
              </a:ext>
            </a:extLst>
          </p:cNvPr>
          <p:cNvSpPr txBox="1"/>
          <p:nvPr/>
        </p:nvSpPr>
        <p:spPr>
          <a:xfrm>
            <a:off x="2352378" y="836712"/>
            <a:ext cx="4608512" cy="830997"/>
          </a:xfrm>
          <a:prstGeom prst="rect">
            <a:avLst/>
          </a:prstGeom>
          <a:noFill/>
        </p:spPr>
        <p:txBody>
          <a:bodyPr wrap="square" rtlCol="0">
            <a:spAutoFit/>
          </a:bodyPr>
          <a:lstStyle/>
          <a:p>
            <a:r>
              <a:rPr lang="sv-SE" sz="4800" dirty="0">
                <a:latin typeface="Arial" panose="020B0604020202020204" pitchFamily="34" charset="0"/>
                <a:cs typeface="Arial" panose="020B0604020202020204" pitchFamily="34" charset="0"/>
              </a:rPr>
              <a:t>Förberedelser</a:t>
            </a:r>
          </a:p>
        </p:txBody>
      </p:sp>
      <p:sp>
        <p:nvSpPr>
          <p:cNvPr id="3" name="textruta 2">
            <a:extLst>
              <a:ext uri="{FF2B5EF4-FFF2-40B4-BE49-F238E27FC236}">
                <a16:creationId xmlns:a16="http://schemas.microsoft.com/office/drawing/2014/main" id="{F9AC8187-6D1A-4785-AB78-8DFA4D11E1DC}"/>
              </a:ext>
            </a:extLst>
          </p:cNvPr>
          <p:cNvSpPr txBox="1"/>
          <p:nvPr/>
        </p:nvSpPr>
        <p:spPr>
          <a:xfrm>
            <a:off x="1560290" y="1916832"/>
            <a:ext cx="184731" cy="830997"/>
          </a:xfrm>
          <a:prstGeom prst="rect">
            <a:avLst/>
          </a:prstGeom>
          <a:noFill/>
        </p:spPr>
        <p:txBody>
          <a:bodyPr wrap="none" rtlCol="0">
            <a:spAutoFit/>
          </a:bodyPr>
          <a:lstStyle/>
          <a:p>
            <a:endParaRPr lang="sv-SE" dirty="0"/>
          </a:p>
          <a:p>
            <a:endParaRPr lang="sv-SE" dirty="0"/>
          </a:p>
        </p:txBody>
      </p:sp>
      <p:sp>
        <p:nvSpPr>
          <p:cNvPr id="5" name="textruta 4">
            <a:extLst>
              <a:ext uri="{FF2B5EF4-FFF2-40B4-BE49-F238E27FC236}">
                <a16:creationId xmlns:a16="http://schemas.microsoft.com/office/drawing/2014/main" id="{F00FD9EA-CD83-484C-8432-71E9FDA34BEF}"/>
              </a:ext>
            </a:extLst>
          </p:cNvPr>
          <p:cNvSpPr txBox="1"/>
          <p:nvPr/>
        </p:nvSpPr>
        <p:spPr>
          <a:xfrm>
            <a:off x="1555379" y="1919511"/>
            <a:ext cx="9073008" cy="4154984"/>
          </a:xfrm>
          <a:prstGeom prst="rect">
            <a:avLst/>
          </a:prstGeom>
          <a:noFill/>
        </p:spPr>
        <p:txBody>
          <a:bodyPr wrap="square" rtlCol="0">
            <a:spAutoFit/>
          </a:bodyPr>
          <a:lstStyle/>
          <a:p>
            <a:r>
              <a:rPr lang="sv-SE" dirty="0"/>
              <a:t>Det har varit väldigt viktigt för oss att koordinera med vår lokala </a:t>
            </a:r>
            <a:r>
              <a:rPr lang="sv-SE" dirty="0" err="1"/>
              <a:t>Ladokgrupp</a:t>
            </a:r>
            <a:r>
              <a:rPr lang="sv-SE" dirty="0"/>
              <a:t> så inget faller mellan stolarna och alla vet vilka steg som behöver göras.</a:t>
            </a:r>
          </a:p>
          <a:p>
            <a:endParaRPr lang="sv-SE" dirty="0"/>
          </a:p>
          <a:p>
            <a:r>
              <a:rPr lang="sv-SE" dirty="0"/>
              <a:t>För oss har en kommunikationsplan varit en bra verktyg och ju tidigare i processen desto bättre då man kan enas om prioriterade målgrupper, budskap, mm och ha god tid att genomför informationssatsningar.</a:t>
            </a:r>
          </a:p>
          <a:p>
            <a:endParaRPr lang="sv-SE" dirty="0"/>
          </a:p>
          <a:p>
            <a:r>
              <a:rPr lang="sv-SE" dirty="0"/>
              <a:t>Förankra i verksamheten, oavsett förändring kommer det finnas åsikter för och emot. Det var därför för oss viktigt att förankra både hos verksamhet och ledning. Glöm inte studentkårerna! </a:t>
            </a:r>
          </a:p>
        </p:txBody>
      </p:sp>
    </p:spTree>
    <p:extLst>
      <p:ext uri="{BB962C8B-B14F-4D97-AF65-F5344CB8AC3E}">
        <p14:creationId xmlns:p14="http://schemas.microsoft.com/office/powerpoint/2010/main" val="4220323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15556DB8-4EF5-4D1E-B018-E3384EEF7091}"/>
              </a:ext>
            </a:extLst>
          </p:cNvPr>
          <p:cNvSpPr txBox="1"/>
          <p:nvPr/>
        </p:nvSpPr>
        <p:spPr>
          <a:xfrm>
            <a:off x="2352378" y="836712"/>
            <a:ext cx="4608512" cy="830997"/>
          </a:xfrm>
          <a:prstGeom prst="rect">
            <a:avLst/>
          </a:prstGeom>
          <a:noFill/>
        </p:spPr>
        <p:txBody>
          <a:bodyPr wrap="square" rtlCol="0">
            <a:spAutoFit/>
          </a:bodyPr>
          <a:lstStyle/>
          <a:p>
            <a:r>
              <a:rPr lang="sv-SE" sz="4800" dirty="0">
                <a:latin typeface="Arial" panose="020B0604020202020204" pitchFamily="34" charset="0"/>
                <a:cs typeface="Arial" panose="020B0604020202020204" pitchFamily="34" charset="0"/>
              </a:rPr>
              <a:t>Förberedelser</a:t>
            </a:r>
          </a:p>
        </p:txBody>
      </p:sp>
      <p:sp>
        <p:nvSpPr>
          <p:cNvPr id="3" name="textruta 2">
            <a:extLst>
              <a:ext uri="{FF2B5EF4-FFF2-40B4-BE49-F238E27FC236}">
                <a16:creationId xmlns:a16="http://schemas.microsoft.com/office/drawing/2014/main" id="{F9AC8187-6D1A-4785-AB78-8DFA4D11E1DC}"/>
              </a:ext>
            </a:extLst>
          </p:cNvPr>
          <p:cNvSpPr txBox="1"/>
          <p:nvPr/>
        </p:nvSpPr>
        <p:spPr>
          <a:xfrm>
            <a:off x="1560290" y="1916832"/>
            <a:ext cx="184731" cy="830997"/>
          </a:xfrm>
          <a:prstGeom prst="rect">
            <a:avLst/>
          </a:prstGeom>
          <a:noFill/>
        </p:spPr>
        <p:txBody>
          <a:bodyPr wrap="none" rtlCol="0">
            <a:spAutoFit/>
          </a:bodyPr>
          <a:lstStyle/>
          <a:p>
            <a:endParaRPr lang="sv-SE" dirty="0"/>
          </a:p>
          <a:p>
            <a:endParaRPr lang="sv-SE" dirty="0"/>
          </a:p>
        </p:txBody>
      </p:sp>
      <p:sp>
        <p:nvSpPr>
          <p:cNvPr id="5" name="textruta 4">
            <a:extLst>
              <a:ext uri="{FF2B5EF4-FFF2-40B4-BE49-F238E27FC236}">
                <a16:creationId xmlns:a16="http://schemas.microsoft.com/office/drawing/2014/main" id="{F00FD9EA-CD83-484C-8432-71E9FDA34BEF}"/>
              </a:ext>
            </a:extLst>
          </p:cNvPr>
          <p:cNvSpPr txBox="1"/>
          <p:nvPr/>
        </p:nvSpPr>
        <p:spPr>
          <a:xfrm>
            <a:off x="1560290" y="1772816"/>
            <a:ext cx="9073008" cy="4154984"/>
          </a:xfrm>
          <a:prstGeom prst="rect">
            <a:avLst/>
          </a:prstGeom>
          <a:noFill/>
        </p:spPr>
        <p:txBody>
          <a:bodyPr wrap="square" rtlCol="0">
            <a:spAutoFit/>
          </a:bodyPr>
          <a:lstStyle/>
          <a:p>
            <a:r>
              <a:rPr lang="sv-SE" dirty="0"/>
              <a:t>Börja arbetet så tidigt som möjligt. Det kommer uppstå frågor och funderingar som måste diskuteras med andra avdelningar eller testas i testmiljö mm. Se till att komma igång så tidigt som möjligt så blir det mindre stressigt.</a:t>
            </a:r>
          </a:p>
          <a:p>
            <a:endParaRPr lang="sv-SE" dirty="0"/>
          </a:p>
          <a:p>
            <a:r>
              <a:rPr lang="sv-SE" dirty="0"/>
              <a:t>Nyttja kompetensen ni har, skicka informationstexter och utskick på remiss. Olika grupper läser med olika ögon och kan se olika behov. Återkopplingen kommer att komma så det är lika bra att få den innan informationen publiceras och eventuella missförstånd uppstår. </a:t>
            </a:r>
          </a:p>
          <a:p>
            <a:endParaRPr lang="sv-SE" dirty="0"/>
          </a:p>
          <a:p>
            <a:endParaRPr lang="sv-SE" dirty="0"/>
          </a:p>
        </p:txBody>
      </p:sp>
    </p:spTree>
    <p:extLst>
      <p:ext uri="{BB962C8B-B14F-4D97-AF65-F5344CB8AC3E}">
        <p14:creationId xmlns:p14="http://schemas.microsoft.com/office/powerpoint/2010/main" val="656014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15556DB8-4EF5-4D1E-B018-E3384EEF7091}"/>
              </a:ext>
            </a:extLst>
          </p:cNvPr>
          <p:cNvSpPr txBox="1"/>
          <p:nvPr/>
        </p:nvSpPr>
        <p:spPr>
          <a:xfrm>
            <a:off x="2352378" y="836712"/>
            <a:ext cx="7272808" cy="830997"/>
          </a:xfrm>
          <a:prstGeom prst="rect">
            <a:avLst/>
          </a:prstGeom>
          <a:noFill/>
        </p:spPr>
        <p:txBody>
          <a:bodyPr wrap="square" rtlCol="0">
            <a:spAutoFit/>
          </a:bodyPr>
          <a:lstStyle/>
          <a:p>
            <a:r>
              <a:rPr lang="sv-SE" sz="4800" dirty="0">
                <a:latin typeface="Arial" panose="020B0604020202020204" pitchFamily="34" charset="0"/>
                <a:cs typeface="Arial" panose="020B0604020202020204" pitchFamily="34" charset="0"/>
              </a:rPr>
              <a:t>Frågor att ta ställning till</a:t>
            </a:r>
          </a:p>
        </p:txBody>
      </p:sp>
      <p:sp>
        <p:nvSpPr>
          <p:cNvPr id="3" name="textruta 2">
            <a:extLst>
              <a:ext uri="{FF2B5EF4-FFF2-40B4-BE49-F238E27FC236}">
                <a16:creationId xmlns:a16="http://schemas.microsoft.com/office/drawing/2014/main" id="{F9AC8187-6D1A-4785-AB78-8DFA4D11E1DC}"/>
              </a:ext>
            </a:extLst>
          </p:cNvPr>
          <p:cNvSpPr txBox="1"/>
          <p:nvPr/>
        </p:nvSpPr>
        <p:spPr>
          <a:xfrm>
            <a:off x="1704306" y="2276872"/>
            <a:ext cx="9174756" cy="3046988"/>
          </a:xfrm>
          <a:prstGeom prst="rect">
            <a:avLst/>
          </a:prstGeom>
          <a:noFill/>
        </p:spPr>
        <p:txBody>
          <a:bodyPr wrap="none" rtlCol="0">
            <a:spAutoFit/>
          </a:bodyPr>
          <a:lstStyle/>
          <a:p>
            <a:pPr marL="342900" indent="-342900">
              <a:buFont typeface="Arial" panose="020B0604020202020204" pitchFamily="34" charset="0"/>
              <a:buChar char="•"/>
            </a:pPr>
            <a:r>
              <a:rPr lang="sv-SE" dirty="0"/>
              <a:t>Ska ni stänga för ansökan eller bara byta ett visst datum?</a:t>
            </a:r>
          </a:p>
          <a:p>
            <a:pPr marL="342900" indent="-342900">
              <a:buFont typeface="Arial" panose="020B0604020202020204" pitchFamily="34" charset="0"/>
              <a:buChar char="•"/>
            </a:pPr>
            <a:r>
              <a:rPr lang="sv-SE" dirty="0"/>
              <a:t>Ska ni ”nolla” ärendekön innan övergången?</a:t>
            </a:r>
          </a:p>
          <a:p>
            <a:pPr marL="342900" indent="-342900">
              <a:buFont typeface="Arial" panose="020B0604020202020204" pitchFamily="34" charset="0"/>
              <a:buChar char="•"/>
            </a:pPr>
            <a:r>
              <a:rPr lang="sv-SE" dirty="0"/>
              <a:t>Hur kommunicerar ni med individer som önskar ett digitalt bevis men</a:t>
            </a:r>
            <a:br>
              <a:rPr lang="sv-SE" dirty="0"/>
            </a:br>
            <a:r>
              <a:rPr lang="sv-SE" dirty="0"/>
              <a:t>redan har ett fysiskt?</a:t>
            </a:r>
          </a:p>
          <a:p>
            <a:pPr marL="342900" indent="-342900">
              <a:buFont typeface="Arial" panose="020B0604020202020204" pitchFamily="34" charset="0"/>
              <a:buChar char="•"/>
            </a:pPr>
            <a:r>
              <a:rPr lang="sv-SE" dirty="0"/>
              <a:t>Hur hanterar ni någon som inte vill ha en digitalt examensbevis?</a:t>
            </a:r>
          </a:p>
          <a:p>
            <a:pPr marL="342900" indent="-342900">
              <a:buFont typeface="Arial" panose="020B0604020202020204" pitchFamily="34" charset="0"/>
              <a:buChar char="•"/>
            </a:pPr>
            <a:r>
              <a:rPr lang="sv-SE" dirty="0"/>
              <a:t>Vad är er plan för hantering av vidimerade kopior? </a:t>
            </a:r>
          </a:p>
          <a:p>
            <a:pPr marL="342900" indent="-342900">
              <a:buFont typeface="Arial" panose="020B0604020202020204" pitchFamily="34" charset="0"/>
              <a:buChar char="•"/>
            </a:pPr>
            <a:r>
              <a:rPr lang="sv-SE" dirty="0"/>
              <a:t>Ska även forskarutbildningen gå över till digitala examensbevis?</a:t>
            </a:r>
          </a:p>
          <a:p>
            <a:endParaRPr lang="sv-SE" dirty="0"/>
          </a:p>
        </p:txBody>
      </p:sp>
    </p:spTree>
    <p:extLst>
      <p:ext uri="{BB962C8B-B14F-4D97-AF65-F5344CB8AC3E}">
        <p14:creationId xmlns:p14="http://schemas.microsoft.com/office/powerpoint/2010/main" val="2219578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352378" y="624984"/>
            <a:ext cx="8943949" cy="1143000"/>
          </a:xfrm>
        </p:spPr>
        <p:txBody>
          <a:bodyPr>
            <a:normAutofit/>
          </a:bodyPr>
          <a:lstStyle/>
          <a:p>
            <a:pPr algn="l"/>
            <a:r>
              <a:rPr lang="sv-SE" dirty="0"/>
              <a:t>Skillnader från tidigare flöde</a:t>
            </a:r>
          </a:p>
        </p:txBody>
      </p:sp>
      <p:sp>
        <p:nvSpPr>
          <p:cNvPr id="11" name="Rektangel 10">
            <a:extLst>
              <a:ext uri="{FF2B5EF4-FFF2-40B4-BE49-F238E27FC236}">
                <a16:creationId xmlns:a16="http://schemas.microsoft.com/office/drawing/2014/main" id="{464970E9-712A-4F9D-AC0F-48788E0CA326}"/>
              </a:ext>
            </a:extLst>
          </p:cNvPr>
          <p:cNvSpPr/>
          <p:nvPr/>
        </p:nvSpPr>
        <p:spPr>
          <a:xfrm>
            <a:off x="2063168" y="1547127"/>
            <a:ext cx="7555091" cy="648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textruta 2">
            <a:extLst>
              <a:ext uri="{FF2B5EF4-FFF2-40B4-BE49-F238E27FC236}">
                <a16:creationId xmlns:a16="http://schemas.microsoft.com/office/drawing/2014/main" id="{42CE754E-325A-495B-811E-F11330AE6203}"/>
              </a:ext>
            </a:extLst>
          </p:cNvPr>
          <p:cNvSpPr txBox="1"/>
          <p:nvPr/>
        </p:nvSpPr>
        <p:spPr>
          <a:xfrm>
            <a:off x="1920330" y="1844824"/>
            <a:ext cx="8568952" cy="4524315"/>
          </a:xfrm>
          <a:prstGeom prst="rect">
            <a:avLst/>
          </a:prstGeom>
          <a:noFill/>
        </p:spPr>
        <p:txBody>
          <a:bodyPr wrap="square" rtlCol="0">
            <a:spAutoFit/>
          </a:bodyPr>
          <a:lstStyle/>
          <a:p>
            <a:r>
              <a:rPr lang="sv-SE" dirty="0"/>
              <a:t>Den största skillnaden vi upplevt i vår hantering av ärendena är</a:t>
            </a:r>
            <a:br>
              <a:rPr lang="sv-SE" dirty="0"/>
            </a:br>
            <a:r>
              <a:rPr lang="sv-SE" dirty="0"/>
              <a:t>att besluten efter den 5/12 är inkapslade när de tidigare var dynamiska.</a:t>
            </a:r>
          </a:p>
          <a:p>
            <a:endParaRPr lang="sv-SE" dirty="0"/>
          </a:p>
          <a:p>
            <a:r>
              <a:rPr lang="sv-SE" dirty="0"/>
              <a:t>Sett ur ett övergripande perspektiv så har vår hantering ändrats mycket lite i övergången. Däremot har tidskrävande moment fallit bort vilket har inneburit en mycket snabbare handläggningsprocess. T.ex. posthantering, arkivkopior, och vanliga (ej vidimerade) kopior.</a:t>
            </a:r>
          </a:p>
          <a:p>
            <a:endParaRPr lang="sv-SE" dirty="0"/>
          </a:p>
          <a:p>
            <a:r>
              <a:rPr lang="sv-SE" dirty="0"/>
              <a:t>En förändring vi har behövt genomföra är i hur vi arbetar med korrigeringar i utfärdade bevis i och med inkapslingen och nya funktionen ändra/rätta.</a:t>
            </a:r>
          </a:p>
        </p:txBody>
      </p:sp>
    </p:spTree>
    <p:extLst>
      <p:ext uri="{BB962C8B-B14F-4D97-AF65-F5344CB8AC3E}">
        <p14:creationId xmlns:p14="http://schemas.microsoft.com/office/powerpoint/2010/main" val="3126260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352378" y="624984"/>
            <a:ext cx="8943949" cy="1143000"/>
          </a:xfrm>
        </p:spPr>
        <p:txBody>
          <a:bodyPr>
            <a:normAutofit/>
          </a:bodyPr>
          <a:lstStyle/>
          <a:p>
            <a:pPr algn="l"/>
            <a:r>
              <a:rPr lang="sv-SE" dirty="0"/>
              <a:t>Skillnader från tidigare flöde</a:t>
            </a:r>
          </a:p>
        </p:txBody>
      </p:sp>
      <p:sp>
        <p:nvSpPr>
          <p:cNvPr id="11" name="Rektangel 10">
            <a:extLst>
              <a:ext uri="{FF2B5EF4-FFF2-40B4-BE49-F238E27FC236}">
                <a16:creationId xmlns:a16="http://schemas.microsoft.com/office/drawing/2014/main" id="{464970E9-712A-4F9D-AC0F-48788E0CA326}"/>
              </a:ext>
            </a:extLst>
          </p:cNvPr>
          <p:cNvSpPr/>
          <p:nvPr/>
        </p:nvSpPr>
        <p:spPr>
          <a:xfrm>
            <a:off x="2063168" y="1547127"/>
            <a:ext cx="7555091" cy="648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textruta 2">
            <a:extLst>
              <a:ext uri="{FF2B5EF4-FFF2-40B4-BE49-F238E27FC236}">
                <a16:creationId xmlns:a16="http://schemas.microsoft.com/office/drawing/2014/main" id="{42CE754E-325A-495B-811E-F11330AE6203}"/>
              </a:ext>
            </a:extLst>
          </p:cNvPr>
          <p:cNvSpPr txBox="1"/>
          <p:nvPr/>
        </p:nvSpPr>
        <p:spPr>
          <a:xfrm>
            <a:off x="1920330" y="1844824"/>
            <a:ext cx="8568952" cy="4154984"/>
          </a:xfrm>
          <a:prstGeom prst="rect">
            <a:avLst/>
          </a:prstGeom>
          <a:noFill/>
        </p:spPr>
        <p:txBody>
          <a:bodyPr wrap="square" rtlCol="0">
            <a:spAutoFit/>
          </a:bodyPr>
          <a:lstStyle/>
          <a:p>
            <a:r>
              <a:rPr lang="sv-SE" dirty="0"/>
              <a:t>I hanteringen av ärenden i det tidigare flödet så var det enklare och snabbare att hantera korrigering av studentens namn. I nuvarande flöde så kan man endast använda sig av ändra/rätta om det skett en förändring i folkbokföringen medan man tidigare kunde lägga in en temporär förändring och sedan ta fram dokumentet på nytt. Detta ställer till det rent tidsmässigt men även med t.ex. specialtecken mm.</a:t>
            </a:r>
          </a:p>
          <a:p>
            <a:endParaRPr lang="sv-SE" dirty="0"/>
          </a:p>
          <a:p>
            <a:r>
              <a:rPr lang="sv-SE" dirty="0"/>
              <a:t>De ändringar/rättningar som däremot kan göras gör hanteringen mycket enklare då vi slipper kräva in sidor och byta ut arkivkopior mm.</a:t>
            </a:r>
          </a:p>
        </p:txBody>
      </p:sp>
    </p:spTree>
    <p:extLst>
      <p:ext uri="{BB962C8B-B14F-4D97-AF65-F5344CB8AC3E}">
        <p14:creationId xmlns:p14="http://schemas.microsoft.com/office/powerpoint/2010/main" val="2115706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352378" y="624984"/>
            <a:ext cx="8943949" cy="1143000"/>
          </a:xfrm>
        </p:spPr>
        <p:txBody>
          <a:bodyPr>
            <a:normAutofit/>
          </a:bodyPr>
          <a:lstStyle/>
          <a:p>
            <a:pPr algn="l"/>
            <a:r>
              <a:rPr lang="sv-SE" dirty="0"/>
              <a:t>Skillnader från tidigare flöde</a:t>
            </a:r>
          </a:p>
        </p:txBody>
      </p:sp>
      <p:sp>
        <p:nvSpPr>
          <p:cNvPr id="11" name="Rektangel 10">
            <a:extLst>
              <a:ext uri="{FF2B5EF4-FFF2-40B4-BE49-F238E27FC236}">
                <a16:creationId xmlns:a16="http://schemas.microsoft.com/office/drawing/2014/main" id="{464970E9-712A-4F9D-AC0F-48788E0CA326}"/>
              </a:ext>
            </a:extLst>
          </p:cNvPr>
          <p:cNvSpPr/>
          <p:nvPr/>
        </p:nvSpPr>
        <p:spPr>
          <a:xfrm>
            <a:off x="2063168" y="1547127"/>
            <a:ext cx="7555091" cy="648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textruta 2">
            <a:extLst>
              <a:ext uri="{FF2B5EF4-FFF2-40B4-BE49-F238E27FC236}">
                <a16:creationId xmlns:a16="http://schemas.microsoft.com/office/drawing/2014/main" id="{42CE754E-325A-495B-811E-F11330AE6203}"/>
              </a:ext>
            </a:extLst>
          </p:cNvPr>
          <p:cNvSpPr txBox="1"/>
          <p:nvPr/>
        </p:nvSpPr>
        <p:spPr>
          <a:xfrm>
            <a:off x="1920330" y="1844824"/>
            <a:ext cx="8568952" cy="3416320"/>
          </a:xfrm>
          <a:prstGeom prst="rect">
            <a:avLst/>
          </a:prstGeom>
          <a:noFill/>
        </p:spPr>
        <p:txBody>
          <a:bodyPr wrap="square" rtlCol="0">
            <a:spAutoFit/>
          </a:bodyPr>
          <a:lstStyle/>
          <a:p>
            <a:r>
              <a:rPr lang="sv-SE" dirty="0"/>
              <a:t>Vi har valt att lägga mer tid på förhandsgranskning av ”dokumentet” innan vi fattar beslut om att utfärda examen. Detta då vi upplevde att vi tidigare upptäckte vissa fel i bevis när vi skrev ut dokumentet och vi vill återskapa en ”andra-granskning”.  </a:t>
            </a:r>
          </a:p>
          <a:p>
            <a:endParaRPr lang="sv-SE" dirty="0"/>
          </a:p>
          <a:p>
            <a:r>
              <a:rPr lang="sv-SE" dirty="0"/>
              <a:t>Vi upplever att vi i större utsträckning än tidigare ”måste” ta bort bevis och sedan utfärda nya. Det är inte speciellt vanligt och kommer minska betydligt allt eftersom funktionen ändra/rätta utvecklas.</a:t>
            </a:r>
          </a:p>
        </p:txBody>
      </p:sp>
    </p:spTree>
    <p:extLst>
      <p:ext uri="{BB962C8B-B14F-4D97-AF65-F5344CB8AC3E}">
        <p14:creationId xmlns:p14="http://schemas.microsoft.com/office/powerpoint/2010/main" val="3642343240"/>
      </p:ext>
    </p:extLst>
  </p:cSld>
  <p:clrMapOvr>
    <a:masterClrMapping/>
  </p:clrMapOvr>
</p:sld>
</file>

<file path=ppt/theme/theme1.xml><?xml version="1.0" encoding="utf-8"?>
<a:theme xmlns:a="http://schemas.openxmlformats.org/drawingml/2006/main" name="UU Guldka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4665</TotalTime>
  <Words>770</Words>
  <Application>Microsoft Office PowerPoint</Application>
  <PresentationFormat>Anpassad</PresentationFormat>
  <Paragraphs>71</Paragraphs>
  <Slides>11</Slides>
  <Notes>11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11</vt:i4>
      </vt:variant>
    </vt:vector>
  </HeadingPairs>
  <TitlesOfParts>
    <vt:vector size="14" baseType="lpstr">
      <vt:lpstr>Arial</vt:lpstr>
      <vt:lpstr>Calibri</vt:lpstr>
      <vt:lpstr>UU Guldkant</vt:lpstr>
      <vt:lpstr>Digitala examensbevis</vt:lpstr>
      <vt:lpstr>Bakgrundsinformation</vt:lpstr>
      <vt:lpstr>PowerPoint-presentation</vt:lpstr>
      <vt:lpstr>PowerPoint-presentation</vt:lpstr>
      <vt:lpstr>PowerPoint-presentation</vt:lpstr>
      <vt:lpstr>PowerPoint-presentation</vt:lpstr>
      <vt:lpstr>Skillnader från tidigare flöde</vt:lpstr>
      <vt:lpstr>Skillnader från tidigare flöde</vt:lpstr>
      <vt:lpstr>Skillnader från tidigare flöde</vt:lpstr>
      <vt:lpstr>Vanliga frågor</vt:lpstr>
      <vt:lpstr>PowerPoint-presentation</vt:lpstr>
    </vt:vector>
  </TitlesOfParts>
  <Company>Engelska parken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Josefin Svensson</dc:creator>
  <cp:lastModifiedBy>Niklas Cedervall</cp:lastModifiedBy>
  <cp:revision>327</cp:revision>
  <dcterms:created xsi:type="dcterms:W3CDTF">2013-08-22T05:59:05Z</dcterms:created>
  <dcterms:modified xsi:type="dcterms:W3CDTF">2024-04-16T07:38:49Z</dcterms:modified>
</cp:coreProperties>
</file>