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57" r:id="rId2"/>
    <p:sldId id="257" r:id="rId3"/>
    <p:sldId id="515" r:id="rId4"/>
    <p:sldId id="517" r:id="rId5"/>
    <p:sldId id="519" r:id="rId6"/>
    <p:sldId id="507" r:id="rId7"/>
    <p:sldId id="516" r:id="rId8"/>
    <p:sldId id="513" r:id="rId9"/>
    <p:sldId id="512" r:id="rId10"/>
    <p:sldId id="511" r:id="rId11"/>
    <p:sldId id="520" r:id="rId12"/>
    <p:sldId id="501" r:id="rId13"/>
    <p:sldId id="509" r:id="rId14"/>
    <p:sldId id="508" r:id="rId15"/>
    <p:sldId id="518" r:id="rId16"/>
    <p:sldId id="514" r:id="rId17"/>
    <p:sldId id="263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DE8CDD-35DF-4D33-AB4B-9237AEAE4DCB}">
          <p14:sldIdLst>
            <p14:sldId id="357"/>
            <p14:sldId id="257"/>
            <p14:sldId id="515"/>
            <p14:sldId id="517"/>
            <p14:sldId id="519"/>
            <p14:sldId id="507"/>
            <p14:sldId id="516"/>
            <p14:sldId id="513"/>
            <p14:sldId id="512"/>
            <p14:sldId id="511"/>
            <p14:sldId id="520"/>
            <p14:sldId id="501"/>
            <p14:sldId id="509"/>
            <p14:sldId id="508"/>
            <p14:sldId id="518"/>
            <p14:sldId id="514"/>
          </p14:sldIdLst>
        </p14:section>
        <p14:section name="Namnlöst avsnitt" id="{8B6C1C04-D68E-4EBE-B0B3-C59E7BDDBE57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Nordström" initials="KN" lastIdx="1" clrIdx="0">
    <p:extLst>
      <p:ext uri="{19B8F6BF-5375-455C-9EA6-DF929625EA0E}">
        <p15:presenceInfo xmlns:p15="http://schemas.microsoft.com/office/powerpoint/2012/main" userId="S::klara.nordstrom@mau.se::bbcbc8ff-0c7d-4692-a113-a5ac31615e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68D"/>
    <a:srgbClr val="A0CB72"/>
    <a:srgbClr val="87B057"/>
    <a:srgbClr val="0D0D0D"/>
    <a:srgbClr val="C6BCB3"/>
    <a:srgbClr val="E4E4E4"/>
    <a:srgbClr val="E0E0E2"/>
    <a:srgbClr val="561827"/>
    <a:srgbClr val="5A2731"/>
    <a:srgbClr val="6C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6247" autoAdjust="0"/>
  </p:normalViewPr>
  <p:slideViewPr>
    <p:cSldViewPr snapToGrid="0" snapToObjects="1">
      <p:cViewPr varScale="1">
        <p:scale>
          <a:sx n="107" d="100"/>
          <a:sy n="107" d="100"/>
        </p:scale>
        <p:origin x="354" y="102"/>
      </p:cViewPr>
      <p:guideLst/>
    </p:cSldViewPr>
  </p:slideViewPr>
  <p:outlineViewPr>
    <p:cViewPr>
      <p:scale>
        <a:sx n="33" d="100"/>
        <a:sy n="33" d="100"/>
      </p:scale>
      <p:origin x="0" y="-56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09E49-57A3-4974-9992-298F5ABA5A6D}" type="datetimeFigureOut">
              <a:rPr lang="sv-SE" smtClean="0"/>
              <a:t>2024-04-08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A14AB-BBD0-4A47-B68D-F3F98AAE27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581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018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1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609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56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flipH="1">
            <a:off x="10723418" y="2344189"/>
            <a:ext cx="1468582" cy="4513811"/>
          </a:xfrm>
          <a:prstGeom prst="triangle">
            <a:avLst>
              <a:gd name="adj" fmla="val 0"/>
            </a:avLst>
          </a:prstGeom>
          <a:solidFill>
            <a:srgbClr val="EAF3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C98679B-B54F-A643-B010-1017E81F6A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343" y="2797903"/>
            <a:ext cx="8880042" cy="1791201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A8EB5A-AEA9-5341-B7DD-5A426C62D4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2343" y="4616092"/>
            <a:ext cx="7060867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3BA3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Datum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C1F7F9-6814-2C43-808E-EDE47956DD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119" y="396610"/>
            <a:ext cx="2050982" cy="583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40" y="3797300"/>
            <a:ext cx="7531060" cy="3060700"/>
          </a:xfrm>
          <a:prstGeom prst="rect">
            <a:avLst/>
          </a:prstGeom>
        </p:spPr>
      </p:pic>
      <p:sp>
        <p:nvSpPr>
          <p:cNvPr id="8" name="Isosceles Triangle 7"/>
          <p:cNvSpPr/>
          <p:nvPr userDrawn="1"/>
        </p:nvSpPr>
        <p:spPr>
          <a:xfrm>
            <a:off x="-3272" y="4013200"/>
            <a:ext cx="448733" cy="2844800"/>
          </a:xfrm>
          <a:prstGeom prst="triangle">
            <a:avLst>
              <a:gd name="adj" fmla="val 0"/>
            </a:avLst>
          </a:prstGeom>
          <a:solidFill>
            <a:srgbClr val="EAF3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504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838A98FB-182F-824C-85B1-6991656E7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015" y="573254"/>
            <a:ext cx="10149114" cy="7276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015" y="1300887"/>
            <a:ext cx="10149114" cy="390014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 sz="1800"/>
            </a:lvl1pPr>
            <a:lvl2pPr marL="742950" indent="-285750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5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076342"/>
            <a:ext cx="4419600" cy="1796171"/>
          </a:xfrm>
          <a:prstGeom prst="rect">
            <a:avLst/>
          </a:prstGeom>
        </p:spPr>
      </p:pic>
      <p:pic>
        <p:nvPicPr>
          <p:cNvPr id="14" name="Bildobjekt 3">
            <a:extLst>
              <a:ext uri="{FF2B5EF4-FFF2-40B4-BE49-F238E27FC236}">
                <a16:creationId xmlns:a16="http://schemas.microsoft.com/office/drawing/2014/main" id="{CDA568E9-8390-364D-A613-AF7AFB6DE2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264" y="6332661"/>
            <a:ext cx="1112180" cy="3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5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838A98FB-182F-824C-85B1-6991656E7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015" y="573254"/>
            <a:ext cx="10149114" cy="7276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015" y="1300887"/>
            <a:ext cx="10149114" cy="3900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5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076342"/>
            <a:ext cx="4419600" cy="1796171"/>
          </a:xfrm>
          <a:prstGeom prst="rect">
            <a:avLst/>
          </a:prstGeom>
        </p:spPr>
      </p:pic>
      <p:pic>
        <p:nvPicPr>
          <p:cNvPr id="2" name="Bildobjekt 3">
            <a:extLst>
              <a:ext uri="{FF2B5EF4-FFF2-40B4-BE49-F238E27FC236}">
                <a16:creationId xmlns:a16="http://schemas.microsoft.com/office/drawing/2014/main" id="{9231BCCC-EE29-828E-429C-2EAC070BCA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251264" y="6332661"/>
            <a:ext cx="1112180" cy="3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4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076342"/>
            <a:ext cx="4419600" cy="179617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838A98FB-182F-824C-85B1-6991656E7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015" y="568680"/>
            <a:ext cx="5599670" cy="7276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A2F682-C09A-014E-9126-1288248554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0487" y="-17260"/>
            <a:ext cx="490151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015" y="1296313"/>
            <a:ext cx="5599670" cy="3900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5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pic>
        <p:nvPicPr>
          <p:cNvPr id="2" name="Bildobjekt 3">
            <a:extLst>
              <a:ext uri="{FF2B5EF4-FFF2-40B4-BE49-F238E27FC236}">
                <a16:creationId xmlns:a16="http://schemas.microsoft.com/office/drawing/2014/main" id="{04A1A345-9293-ECA8-EAD4-74719B10C4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264" y="6332661"/>
            <a:ext cx="1112180" cy="3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5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076342"/>
            <a:ext cx="4419600" cy="1796171"/>
          </a:xfrm>
          <a:prstGeom prst="rect">
            <a:avLst/>
          </a:prstGeom>
        </p:spPr>
      </p:pic>
      <p:sp>
        <p:nvSpPr>
          <p:cNvPr id="15" name="Rubrik 1">
            <a:extLst>
              <a:ext uri="{FF2B5EF4-FFF2-40B4-BE49-F238E27FC236}">
                <a16:creationId xmlns:a16="http://schemas.microsoft.com/office/drawing/2014/main" id="{838A98FB-182F-824C-85B1-6991656E7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015" y="572630"/>
            <a:ext cx="10149114" cy="7276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7015" y="1300263"/>
            <a:ext cx="5044807" cy="3900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5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04193" y="1300263"/>
            <a:ext cx="4861936" cy="3900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5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pic>
        <p:nvPicPr>
          <p:cNvPr id="2" name="Bildobjekt 3">
            <a:extLst>
              <a:ext uri="{FF2B5EF4-FFF2-40B4-BE49-F238E27FC236}">
                <a16:creationId xmlns:a16="http://schemas.microsoft.com/office/drawing/2014/main" id="{3290D87C-004B-6228-47D1-C429518A82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264" y="6332661"/>
            <a:ext cx="1112180" cy="3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">
    <p:bg>
      <p:bgPr>
        <a:solidFill>
          <a:srgbClr val="6F92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143250"/>
            <a:ext cx="7518400" cy="571501"/>
          </a:xfrm>
        </p:spPr>
        <p:txBody>
          <a:bodyPr anchor="t" anchorCtr="0">
            <a:normAutofit/>
          </a:bodyPr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Isosceles Triangle 10"/>
          <p:cNvSpPr/>
          <p:nvPr userDrawn="1"/>
        </p:nvSpPr>
        <p:spPr>
          <a:xfrm flipH="1">
            <a:off x="10958285" y="2667000"/>
            <a:ext cx="1233715" cy="4191000"/>
          </a:xfrm>
          <a:prstGeom prst="triangle">
            <a:avLst>
              <a:gd name="adj" fmla="val 0"/>
            </a:avLst>
          </a:prstGeom>
          <a:solidFill>
            <a:srgbClr val="EAF3DD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40" y="3797300"/>
            <a:ext cx="7531060" cy="3060700"/>
          </a:xfrm>
          <a:prstGeom prst="rect">
            <a:avLst/>
          </a:prstGeom>
        </p:spPr>
      </p:pic>
      <p:sp>
        <p:nvSpPr>
          <p:cNvPr id="13" name="Isosceles Triangle 12"/>
          <p:cNvSpPr/>
          <p:nvPr userDrawn="1"/>
        </p:nvSpPr>
        <p:spPr>
          <a:xfrm>
            <a:off x="5041" y="4013200"/>
            <a:ext cx="448733" cy="2844800"/>
          </a:xfrm>
          <a:prstGeom prst="triangle">
            <a:avLst>
              <a:gd name="adj" fmla="val 0"/>
            </a:avLst>
          </a:prstGeom>
          <a:solidFill>
            <a:srgbClr val="EAF3DD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775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19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0" r:id="rId3"/>
    <p:sldLayoutId id="2147483656" r:id="rId4"/>
    <p:sldLayoutId id="2147483657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56BA64-F3B5-D546-9024-60189949A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23118" y="2278063"/>
            <a:ext cx="10545763" cy="1500187"/>
          </a:xfrm>
          <a:prstGeom prst="rect">
            <a:avLst/>
          </a:prstGeo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Snart börjar… </a:t>
            </a:r>
          </a:p>
          <a:p>
            <a:r>
              <a:rPr lang="sv-SE" sz="3600" b="1" dirty="0">
                <a:solidFill>
                  <a:schemeClr val="bg1"/>
                </a:solidFill>
              </a:rPr>
              <a:t>Demo av version 2.41</a:t>
            </a:r>
          </a:p>
          <a:p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Mötet spelas in. Inspelningen och chatten kommer läggas upp på ladokkonsortiet.se. 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Vill du inte vara med? </a:t>
            </a:r>
          </a:p>
          <a:p>
            <a:r>
              <a:rPr lang="sv-SE" dirty="0">
                <a:solidFill>
                  <a:schemeClr val="bg1"/>
                </a:solidFill>
              </a:rPr>
              <a:t>Stäng av kamera och mikrofon. Skicka direktmeddelanden i chatten till Moa Eriksson.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5577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5330C-8ECE-3BD2-2BEA-2A477C781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615CD890-12EF-890F-D8F2-5CA684018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78" b="12669"/>
          <a:stretch/>
        </p:blipFill>
        <p:spPr>
          <a:xfrm>
            <a:off x="717015" y="2451100"/>
            <a:ext cx="10221751" cy="3287546"/>
          </a:xfrm>
          <a:prstGeom prst="rect">
            <a:avLst/>
          </a:prstGeom>
        </p:spPr>
      </p:pic>
      <p:sp>
        <p:nvSpPr>
          <p:cNvPr id="11" name="Pil: höger 10">
            <a:extLst>
              <a:ext uri="{FF2B5EF4-FFF2-40B4-BE49-F238E27FC236}">
                <a16:creationId xmlns:a16="http://schemas.microsoft.com/office/drawing/2014/main" id="{50659D9A-745A-DAAC-2F3C-286662E4C0E7}"/>
              </a:ext>
            </a:extLst>
          </p:cNvPr>
          <p:cNvSpPr/>
          <p:nvPr/>
        </p:nvSpPr>
        <p:spPr>
          <a:xfrm rot="7200000">
            <a:off x="7226166" y="4077458"/>
            <a:ext cx="689659" cy="371789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A4E3BB8-2097-7477-A171-0C1D2275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A5D8D84-C108-FBFF-CABD-FB690BA55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Knappen ”</a:t>
            </a:r>
            <a:r>
              <a:rPr lang="sv-SE" dirty="0" err="1"/>
              <a:t>Ex.datum</a:t>
            </a:r>
            <a:r>
              <a:rPr lang="sv-SE" dirty="0"/>
              <a:t>” har ny benämning: ”Examinationsdatum” och ett informations-i.</a:t>
            </a:r>
          </a:p>
          <a:p>
            <a:r>
              <a:rPr lang="sv-SE" dirty="0"/>
              <a:t>Varningen som visas vid klarmarkering och attestering om det finns ej ifyllda resultatnoteringar har förtydligats.	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D1F182B-0525-1392-1EA3-9967C2D367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925"/>
          <a:stretch/>
        </p:blipFill>
        <p:spPr>
          <a:xfrm>
            <a:off x="1248163" y="2535702"/>
            <a:ext cx="7855152" cy="267214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il: höger 7">
            <a:extLst>
              <a:ext uri="{FF2B5EF4-FFF2-40B4-BE49-F238E27FC236}">
                <a16:creationId xmlns:a16="http://schemas.microsoft.com/office/drawing/2014/main" id="{CAD3E47F-46C8-B38B-8603-531D66B07912}"/>
              </a:ext>
            </a:extLst>
          </p:cNvPr>
          <p:cNvSpPr/>
          <p:nvPr/>
        </p:nvSpPr>
        <p:spPr>
          <a:xfrm rot="8223756">
            <a:off x="3562164" y="3322601"/>
            <a:ext cx="689659" cy="371789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864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C85CCE-1C52-760B-8ED0-043AAB9B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Tillgodoräknande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526123-B15C-7F31-6E39-7C2CE5B71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Vid klarmarkering visas nu kryssrutan för avisering även innan en användare är vald.	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6810E06E-0F6A-8A0A-75FD-20EDD7F9E4B7}"/>
              </a:ext>
            </a:extLst>
          </p:cNvPr>
          <p:cNvGrpSpPr/>
          <p:nvPr/>
        </p:nvGrpSpPr>
        <p:grpSpPr>
          <a:xfrm>
            <a:off x="1199467" y="2147708"/>
            <a:ext cx="8401733" cy="2562583"/>
            <a:chOff x="1199467" y="2147708"/>
            <a:chExt cx="8401733" cy="2562583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18FA502-04CC-8A79-5C4F-F414AC3931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9107"/>
            <a:stretch/>
          </p:blipFill>
          <p:spPr>
            <a:xfrm>
              <a:off x="1199467" y="2147708"/>
              <a:ext cx="5963334" cy="2562583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044D0569-7B1A-00C0-1EA2-8769BF04E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029"/>
            <a:stretch/>
          </p:blipFill>
          <p:spPr>
            <a:xfrm>
              <a:off x="7155767" y="2147708"/>
              <a:ext cx="2445433" cy="2562583"/>
            </a:xfrm>
            <a:prstGeom prst="rect">
              <a:avLst/>
            </a:prstGeom>
          </p:spPr>
        </p:pic>
      </p:grpSp>
      <p:sp>
        <p:nvSpPr>
          <p:cNvPr id="8" name="Pil: höger 7">
            <a:extLst>
              <a:ext uri="{FF2B5EF4-FFF2-40B4-BE49-F238E27FC236}">
                <a16:creationId xmlns:a16="http://schemas.microsoft.com/office/drawing/2014/main" id="{223606C0-70EC-F374-FE2C-765A43EB37D6}"/>
              </a:ext>
            </a:extLst>
          </p:cNvPr>
          <p:cNvSpPr/>
          <p:nvPr/>
        </p:nvSpPr>
        <p:spPr>
          <a:xfrm rot="18487273">
            <a:off x="2605088" y="3882882"/>
            <a:ext cx="689659" cy="371789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559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4F1126-1471-2409-413F-C26B0CC0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Examen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8EDF58-7366-D8F1-2F2F-F79C48624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 3" panose="05040102010807070707" pitchFamily="18" charset="2"/>
              <a:buChar char="u"/>
            </a:pPr>
            <a:r>
              <a:rPr lang="sv-SE" dirty="0"/>
              <a:t>Lärosätena kan nu lägga in lokala standardformuleringar för "Beslut och motivering". Dessa går sedan att använda vid rättelse/ändring av utfärdat bevis.	</a:t>
            </a:r>
          </a:p>
          <a:p>
            <a:r>
              <a:rPr lang="sv-SE" dirty="0"/>
              <a:t>Vid rättelse/ändring av kurspaketering visas nu även utbildningskoden för kurspaketeringen.</a:t>
            </a:r>
          </a:p>
          <a:p>
            <a:r>
              <a:rPr lang="sv-SE" dirty="0"/>
              <a:t>I bevisdokumentets e-stämplingsbilaga framgår det nu att e-stämpeln har en </a:t>
            </a:r>
            <a:r>
              <a:rPr lang="sv-SE" dirty="0" err="1"/>
              <a:t>giltigthetstid</a:t>
            </a:r>
            <a:r>
              <a:rPr lang="sv-SE" dirty="0"/>
              <a:t> på två år.</a:t>
            </a:r>
          </a:p>
          <a:p>
            <a:r>
              <a:rPr lang="sv-SE" dirty="0"/>
              <a:t>Filstorleken på bevisdokumenten blir nu i de flesta fall avsevärt mindre än tidigare.</a:t>
            </a:r>
          </a:p>
        </p:txBody>
      </p:sp>
    </p:spTree>
    <p:extLst>
      <p:ext uri="{BB962C8B-B14F-4D97-AF65-F5344CB8AC3E}">
        <p14:creationId xmlns:p14="http://schemas.microsoft.com/office/powerpoint/2010/main" val="385309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B6DFE774-9F5E-4F0B-E5D1-6C4D3B6B0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306" y="2998254"/>
            <a:ext cx="4090565" cy="3286492"/>
          </a:xfrm>
          <a:prstGeom prst="rect">
            <a:avLst/>
          </a:prstGeom>
        </p:spPr>
      </p:pic>
      <p:sp>
        <p:nvSpPr>
          <p:cNvPr id="9" name="Pil: höger 8">
            <a:extLst>
              <a:ext uri="{FF2B5EF4-FFF2-40B4-BE49-F238E27FC236}">
                <a16:creationId xmlns:a16="http://schemas.microsoft.com/office/drawing/2014/main" id="{BE720F0E-94B8-2186-E87B-225454B504BE}"/>
              </a:ext>
            </a:extLst>
          </p:cNvPr>
          <p:cNvSpPr/>
          <p:nvPr/>
        </p:nvSpPr>
        <p:spPr>
          <a:xfrm>
            <a:off x="1613179" y="5185205"/>
            <a:ext cx="689659" cy="371789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4E107A8-49BF-BCA0-969D-D822F75E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Ladok för studenter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C12775-AA95-9C3C-AEED-ABD1C2422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Vid komplettering av tillgodoräknande får studenterna nu information om att när de skickar in kompletteringar samtycker de till att lärosätet sparar och använder dessa för administrativa ändamål.</a:t>
            </a:r>
          </a:p>
          <a:p>
            <a:r>
              <a:rPr lang="sv-SE" dirty="0"/>
              <a:t>Översättningen av tillgodoräknande har ändrats från "</a:t>
            </a:r>
            <a:r>
              <a:rPr lang="sv-SE" dirty="0" err="1"/>
              <a:t>Crediting</a:t>
            </a:r>
            <a:r>
              <a:rPr lang="sv-SE" dirty="0"/>
              <a:t>" till "Credit transfer" i menyn och sidans rubrik.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8187BAF-0905-0BC2-70AC-B4EE020A3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278"/>
          <a:stretch/>
        </p:blipFill>
        <p:spPr>
          <a:xfrm>
            <a:off x="920215" y="2985554"/>
            <a:ext cx="8769232" cy="344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4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>
            <a:extLst>
              <a:ext uri="{FF2B5EF4-FFF2-40B4-BE49-F238E27FC236}">
                <a16:creationId xmlns:a16="http://schemas.microsoft.com/office/drawing/2014/main" id="{186A9EA5-92AA-35A8-9055-E2A93EC07E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645" b="17268"/>
          <a:stretch/>
        </p:blipFill>
        <p:spPr>
          <a:xfrm>
            <a:off x="6454389" y="2353784"/>
            <a:ext cx="5286746" cy="3247145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41A7A9FA-31BB-4760-33B8-17C5D4381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581" b="16456"/>
          <a:stretch/>
        </p:blipFill>
        <p:spPr>
          <a:xfrm>
            <a:off x="355039" y="2353784"/>
            <a:ext cx="5666952" cy="324714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5D8774A-BCB2-3F0D-8744-E534EFA8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Tjänstekonfiguration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8F76B-7C10-9188-21C0-EB2C4A874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Benämningen på alternativen för avisering har förtydligats.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E9DD960-E582-A349-DB1E-7F764A433AC4}"/>
              </a:ext>
            </a:extLst>
          </p:cNvPr>
          <p:cNvSpPr txBox="1"/>
          <p:nvPr/>
        </p:nvSpPr>
        <p:spPr>
          <a:xfrm>
            <a:off x="355039" y="1993036"/>
            <a:ext cx="107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Före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5CDB8E9-9D96-4F07-3C89-26DF5F4F5C26}"/>
              </a:ext>
            </a:extLst>
          </p:cNvPr>
          <p:cNvSpPr txBox="1"/>
          <p:nvPr/>
        </p:nvSpPr>
        <p:spPr>
          <a:xfrm>
            <a:off x="6454389" y="1984452"/>
            <a:ext cx="107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Efter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FF81506-E936-9632-0A55-CA641D430D22}"/>
              </a:ext>
            </a:extLst>
          </p:cNvPr>
          <p:cNvSpPr/>
          <p:nvPr/>
        </p:nvSpPr>
        <p:spPr>
          <a:xfrm>
            <a:off x="569403" y="3651730"/>
            <a:ext cx="3985848" cy="16456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C93ECFF-73B7-297E-8C9C-C5B64C59D5AB}"/>
              </a:ext>
            </a:extLst>
          </p:cNvPr>
          <p:cNvSpPr/>
          <p:nvPr/>
        </p:nvSpPr>
        <p:spPr>
          <a:xfrm>
            <a:off x="6688849" y="3651730"/>
            <a:ext cx="3985848" cy="16456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58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B9D34-9BFA-DD53-01D7-1B463B32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Grunddata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391855-DE6A-75B5-1F57-789C57F59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Ny sök- och redigeringssida för grunddatakategorin Utbildningstyp.	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B90E292-9688-FF68-476A-453EE4FD3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4" y="2134907"/>
            <a:ext cx="12088912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3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BA2C83-A8D6-280C-F926-68601661D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Nationell administration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7498C3-F93F-82D9-DA70-4C379A36B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014" y="1202274"/>
            <a:ext cx="10641267" cy="5180597"/>
          </a:xfrm>
        </p:spPr>
        <p:txBody>
          <a:bodyPr/>
          <a:lstStyle/>
          <a:p>
            <a:r>
              <a:rPr lang="sv-SE" dirty="0"/>
              <a:t>Attribut "Examinationsformer" tillagd på nationell utbildningsmall för:</a:t>
            </a:r>
          </a:p>
          <a:p>
            <a:pPr lvl="1"/>
            <a:r>
              <a:rPr lang="sv-SE" dirty="0"/>
              <a:t>FUVKURS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 Kurs, Behörighetsgivande förutbildning (veckor)</a:t>
            </a:r>
            <a:br>
              <a:rPr lang="sv-SE" dirty="0">
                <a:solidFill>
                  <a:schemeClr val="bg1">
                    <a:lumMod val="65000"/>
                  </a:schemeClr>
                </a:solidFill>
              </a:rPr>
            </a:br>
            <a:endParaRPr lang="sv-S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v-SE" dirty="0"/>
              <a:t>Attributet "Behörighetskrav" tillagd på nationell utbildningsmall för:</a:t>
            </a:r>
          </a:p>
          <a:p>
            <a:pPr lvl="1"/>
            <a:r>
              <a:rPr lang="sv-SE" dirty="0"/>
              <a:t>PU18GKURS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 Kurs grundnivå, Polisutbildning motsvarande högskoleutbildning</a:t>
            </a:r>
          </a:p>
          <a:p>
            <a:pPr lvl="1"/>
            <a:r>
              <a:rPr lang="sv-SE" dirty="0"/>
              <a:t>PU18AKURS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 Kurs avancerad nivå, Polisutbildning motsvarande högskoleutbildning	</a:t>
            </a:r>
          </a:p>
          <a:p>
            <a:pPr lvl="1"/>
            <a:r>
              <a:rPr lang="sv-SE" dirty="0"/>
              <a:t>PU18PRG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 Program, Polisutbildning motsvarande högskoleutbildning</a:t>
            </a:r>
            <a:br>
              <a:rPr lang="sv-SE" dirty="0">
                <a:solidFill>
                  <a:schemeClr val="bg1">
                    <a:lumMod val="65000"/>
                  </a:schemeClr>
                </a:solidFill>
              </a:rPr>
            </a:br>
            <a:endParaRPr lang="sv-S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v-SE" dirty="0"/>
              <a:t>Regel "Kan ha plan för utbildning" tillagd på utbildningstyp:</a:t>
            </a:r>
          </a:p>
          <a:p>
            <a:pPr lvl="1"/>
            <a:r>
              <a:rPr lang="sv-SE" dirty="0"/>
              <a:t>2007FA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 Ämne, forskarnivå</a:t>
            </a:r>
            <a:br>
              <a:rPr lang="sv-SE" dirty="0">
                <a:solidFill>
                  <a:schemeClr val="bg1">
                    <a:lumMod val="65000"/>
                  </a:schemeClr>
                </a:solidFill>
              </a:rPr>
            </a:br>
            <a:endParaRPr lang="sv-S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v-SE" dirty="0"/>
              <a:t>Regel "Kan ha litteraturlista" tillagd på utbildningstyper: </a:t>
            </a:r>
          </a:p>
          <a:p>
            <a:pPr lvl="1"/>
            <a:r>
              <a:rPr lang="sv-SE" dirty="0"/>
              <a:t>PU18GKURS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 Kurs grundnivå, Polisutbildning motsvarande högskoleutbildning</a:t>
            </a:r>
          </a:p>
          <a:p>
            <a:pPr lvl="1"/>
            <a:r>
              <a:rPr lang="sv-SE" dirty="0"/>
              <a:t>PU18AKURS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 Kurs avancerad nivå, Polisutbildning motsvarande högskoleutbildning</a:t>
            </a:r>
            <a:r>
              <a:rPr lang="sv-SE" dirty="0"/>
              <a:t>	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FEC2F1A-B128-91A1-9088-D9A87A7DB169}"/>
              </a:ext>
            </a:extLst>
          </p:cNvPr>
          <p:cNvSpPr/>
          <p:nvPr/>
        </p:nvSpPr>
        <p:spPr>
          <a:xfrm rot="712657">
            <a:off x="8869450" y="626647"/>
            <a:ext cx="2579405" cy="522231"/>
          </a:xfrm>
          <a:prstGeom prst="rect">
            <a:avLst/>
          </a:prstGeom>
          <a:solidFill>
            <a:srgbClr val="A0CB72"/>
          </a:solidFill>
          <a:ln>
            <a:solidFill>
              <a:srgbClr val="B8D68D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Version 2.40.2 - 25 mars</a:t>
            </a:r>
          </a:p>
        </p:txBody>
      </p:sp>
    </p:spTree>
    <p:extLst>
      <p:ext uri="{BB962C8B-B14F-4D97-AF65-F5344CB8AC3E}">
        <p14:creationId xmlns:p14="http://schemas.microsoft.com/office/powerpoint/2010/main" val="38767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238486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56BA64-F3B5-D546-9024-60189949A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1900" b="1" dirty="0">
                <a:solidFill>
                  <a:schemeClr val="tx1"/>
                </a:solidFill>
              </a:rPr>
              <a:t>Klara Nordström, </a:t>
            </a:r>
            <a:r>
              <a:rPr lang="sv-SE" sz="1900" dirty="0">
                <a:solidFill>
                  <a:schemeClr val="tx1"/>
                </a:solidFill>
              </a:rPr>
              <a:t>användarstöd och kommunikation </a:t>
            </a:r>
          </a:p>
          <a:p>
            <a:r>
              <a:rPr lang="sv-SE" sz="1900" b="1" dirty="0">
                <a:solidFill>
                  <a:schemeClr val="tx1"/>
                </a:solidFill>
              </a:rPr>
              <a:t>Moa Eriksson, </a:t>
            </a:r>
            <a:r>
              <a:rPr lang="sv-SE" sz="1900" dirty="0">
                <a:solidFill>
                  <a:schemeClr val="tx1"/>
                </a:solidFill>
              </a:rPr>
              <a:t>användarstöd och kommunikation</a:t>
            </a:r>
          </a:p>
          <a:p>
            <a:endParaRPr lang="sv-SE" dirty="0"/>
          </a:p>
          <a:p>
            <a:r>
              <a:rPr lang="sv-SE" dirty="0"/>
              <a:t>8 april 2024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2C774F7-3019-5C45-A23F-88D15036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42" y="2797903"/>
            <a:ext cx="10666217" cy="1791201"/>
          </a:xfrm>
        </p:spPr>
        <p:txBody>
          <a:bodyPr/>
          <a:lstStyle/>
          <a:p>
            <a:r>
              <a:rPr lang="sv-SE" dirty="0"/>
              <a:t>Demo av version 2.41</a:t>
            </a:r>
          </a:p>
        </p:txBody>
      </p:sp>
    </p:spTree>
    <p:extLst>
      <p:ext uri="{BB962C8B-B14F-4D97-AF65-F5344CB8AC3E}">
        <p14:creationId xmlns:p14="http://schemas.microsoft.com/office/powerpoint/2010/main" val="92210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1E9175-E511-7A93-A7BF-2CD8600A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Detta kommer demonstreras: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FFF7A8-23F3-5554-5199-FCE018189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Plan </a:t>
            </a:r>
          </a:p>
          <a:p>
            <a:r>
              <a:rPr lang="sv-SE" sz="2000" dirty="0"/>
              <a:t>Examen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058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A750BD-EE9F-E740-E419-0C8294C4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ED78D2-6ED0-C265-7D38-F56300877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Funktionalitet för att hantera utbudsomgångar tillgängliggörs nu i test- och utbildningsmiljöerna.</a:t>
            </a:r>
          </a:p>
          <a:p>
            <a:pPr lvl="1"/>
            <a:r>
              <a:rPr lang="sv-SE" dirty="0"/>
              <a:t>Mer information på tematräffen den 9 april 13:00. </a:t>
            </a:r>
          </a:p>
        </p:txBody>
      </p:sp>
    </p:spTree>
    <p:extLst>
      <p:ext uri="{BB962C8B-B14F-4D97-AF65-F5344CB8AC3E}">
        <p14:creationId xmlns:p14="http://schemas.microsoft.com/office/powerpoint/2010/main" val="48198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03AB9A-FD1C-2A9D-0D78-1C7A1416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Processtöd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D318A4-8BA5-08C2-6E3F-6745C13C1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Nu går det att lägga in lokala texter i processer även för studieordning "Polisutbildning, motsvarande högskoleutbildning".	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C1EF893-67E5-32E0-29C9-EFBE4D059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24" y="2161971"/>
            <a:ext cx="10221751" cy="2915057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BD6A3F97-24AE-53CC-97E9-EC65BE1C164A}"/>
              </a:ext>
            </a:extLst>
          </p:cNvPr>
          <p:cNvSpPr/>
          <p:nvPr/>
        </p:nvSpPr>
        <p:spPr>
          <a:xfrm rot="7802975">
            <a:off x="10010450" y="3547903"/>
            <a:ext cx="689659" cy="371789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7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4F1126-1471-2409-413F-C26B0CC0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8EDF58-7366-D8F1-2F2F-F79C48624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 3" panose="05040102010807070707" pitchFamily="18" charset="2"/>
              <a:buChar char=""/>
            </a:pPr>
            <a:r>
              <a:rPr lang="sv-SE" dirty="0"/>
              <a:t>Det är nu möjligt att registervårda fler typer av attribut direkt i plan för utbildning (alla förutom grupperade attribut).</a:t>
            </a:r>
          </a:p>
        </p:txBody>
      </p:sp>
    </p:spTree>
    <p:extLst>
      <p:ext uri="{BB962C8B-B14F-4D97-AF65-F5344CB8AC3E}">
        <p14:creationId xmlns:p14="http://schemas.microsoft.com/office/powerpoint/2010/main" val="320091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DE8C06-9F72-D26C-1001-92751E57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Individuell studieplan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25805-0B6F-0437-C9C5-E4909BE91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Nu har lärosätena möjlighet att styra hur mallen för ISP ser ut, genom att skapa lokal mall. </a:t>
            </a:r>
          </a:p>
          <a:p>
            <a:pPr lvl="1"/>
            <a:r>
              <a:rPr lang="sv-SE" dirty="0"/>
              <a:t>Mer information i vägledningen och på tematräff 9 april 10:00.	</a:t>
            </a:r>
          </a:p>
        </p:txBody>
      </p:sp>
    </p:spTree>
    <p:extLst>
      <p:ext uri="{BB962C8B-B14F-4D97-AF65-F5344CB8AC3E}">
        <p14:creationId xmlns:p14="http://schemas.microsoft.com/office/powerpoint/2010/main" val="139168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1E9175-E511-7A93-A7BF-2CD8600A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Studieavgifter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FFF7A8-23F3-5554-5199-FCE018189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Information om avstängning visas för de fakturor som sammanfaller med studentens avstängningsperiod. Det hindrar även mot att skicka ut fakturan.</a:t>
            </a:r>
          </a:p>
          <a:p>
            <a:r>
              <a:rPr lang="sv-SE" dirty="0"/>
              <a:t>Vid masshantering av återbud visas nu antal markerade rader.	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F8E12C-B318-9D73-9D03-7B362F1F6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36" y="2559952"/>
            <a:ext cx="9545382" cy="4124901"/>
          </a:xfrm>
          <a:prstGeom prst="rect">
            <a:avLst/>
          </a:prstGeom>
        </p:spPr>
      </p:pic>
      <p:sp>
        <p:nvSpPr>
          <p:cNvPr id="9" name="Pil: höger 8">
            <a:extLst>
              <a:ext uri="{FF2B5EF4-FFF2-40B4-BE49-F238E27FC236}">
                <a16:creationId xmlns:a16="http://schemas.microsoft.com/office/drawing/2014/main" id="{C0D46731-1D16-8236-B5DA-AADF2524D4D7}"/>
              </a:ext>
            </a:extLst>
          </p:cNvPr>
          <p:cNvSpPr/>
          <p:nvPr/>
        </p:nvSpPr>
        <p:spPr>
          <a:xfrm rot="8794549">
            <a:off x="9059924" y="4828085"/>
            <a:ext cx="689659" cy="371789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AA194C57-1D8B-5C7B-564E-6863BC913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431" y="2678853"/>
            <a:ext cx="5391902" cy="2867425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63B1AA1E-EF62-6D4C-A2FE-9AD2BAE2A0CF}"/>
              </a:ext>
            </a:extLst>
          </p:cNvPr>
          <p:cNvSpPr/>
          <p:nvPr/>
        </p:nvSpPr>
        <p:spPr>
          <a:xfrm>
            <a:off x="2939280" y="3631301"/>
            <a:ext cx="3977368" cy="2766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453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5330C-8ECE-3BD2-2BEA-2A477C781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CA4E3BB8-2097-7477-A171-0C1D2275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Aktivitetstillfälle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A5D8D84-C108-FBFF-CABD-FB690BA55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deltagare läggs till från kurstillfällen visas nu information om finansieringsform för respektive kurstillfälle.	</a:t>
            </a:r>
          </a:p>
          <a:p>
            <a:r>
              <a:rPr lang="sv-SE" dirty="0"/>
              <a:t>På de lärosäten som aktiverat "Aktivitetstillfällesalternativ" kommer en återkommande </a:t>
            </a:r>
            <a:r>
              <a:rPr lang="sv-SE" dirty="0" err="1"/>
              <a:t>migrering</a:t>
            </a:r>
            <a:r>
              <a:rPr lang="sv-SE" dirty="0"/>
              <a:t> göras. </a:t>
            </a:r>
            <a:r>
              <a:rPr lang="sv-SE" dirty="0" err="1"/>
              <a:t>Migreringen</a:t>
            </a:r>
            <a:r>
              <a:rPr lang="sv-SE" dirty="0"/>
              <a:t> görs vid varje uppgradering av test- och </a:t>
            </a:r>
            <a:r>
              <a:rPr lang="sv-SE" dirty="0" err="1"/>
              <a:t>utbildningsmiljörerna</a:t>
            </a:r>
            <a:r>
              <a:rPr lang="sv-SE" dirty="0"/>
              <a:t>, fram tills dess att lärosätet har aktiverat aktivitetstillfällesalternativ i produktionsmiljön. Då görs </a:t>
            </a:r>
            <a:r>
              <a:rPr lang="sv-SE" dirty="0" err="1"/>
              <a:t>migreringen</a:t>
            </a:r>
            <a:r>
              <a:rPr lang="sv-SE" dirty="0"/>
              <a:t> en gång i produktionsmiljön, sedan aldrig mer.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A1B12BA-9445-E0EE-8022-86BED0F3C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71" y="2434464"/>
            <a:ext cx="9109900" cy="24845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Pil: höger 3">
            <a:extLst>
              <a:ext uri="{FF2B5EF4-FFF2-40B4-BE49-F238E27FC236}">
                <a16:creationId xmlns:a16="http://schemas.microsoft.com/office/drawing/2014/main" id="{6092EA2B-2E19-9ED8-6D09-9716A3BA22A0}"/>
              </a:ext>
            </a:extLst>
          </p:cNvPr>
          <p:cNvSpPr/>
          <p:nvPr/>
        </p:nvSpPr>
        <p:spPr>
          <a:xfrm rot="7200000">
            <a:off x="6864444" y="3508798"/>
            <a:ext cx="689659" cy="371789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BCB3CC1-483F-9AD3-E5C5-4D8BC895E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512" y="3303115"/>
            <a:ext cx="6723382" cy="34222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A2B973CD-A067-001C-E2F4-66F821CC8BC8}"/>
              </a:ext>
            </a:extLst>
          </p:cNvPr>
          <p:cNvSpPr/>
          <p:nvPr/>
        </p:nvSpPr>
        <p:spPr>
          <a:xfrm rot="10397462">
            <a:off x="3248301" y="6314537"/>
            <a:ext cx="689659" cy="371789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68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Rubriksid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22174</TotalTime>
  <Words>567</Words>
  <Application>Microsoft Office PowerPoint</Application>
  <PresentationFormat>Bredbild</PresentationFormat>
  <Paragraphs>67</Paragraphs>
  <Slides>17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 3</vt:lpstr>
      <vt:lpstr>Rubriksidor</vt:lpstr>
      <vt:lpstr>PowerPoint-presentation</vt:lpstr>
      <vt:lpstr>Demo av version 2.41</vt:lpstr>
      <vt:lpstr>Detta kommer demonstreras:</vt:lpstr>
      <vt:lpstr>Utbildningsinformation</vt:lpstr>
      <vt:lpstr>Processtöd</vt:lpstr>
      <vt:lpstr>Plan</vt:lpstr>
      <vt:lpstr>Individuell studieplan</vt:lpstr>
      <vt:lpstr>Studieavgifter</vt:lpstr>
      <vt:lpstr>Aktivitetstillfälle</vt:lpstr>
      <vt:lpstr>Resultat</vt:lpstr>
      <vt:lpstr>Tillgodoräknande</vt:lpstr>
      <vt:lpstr>Examen</vt:lpstr>
      <vt:lpstr>Ladok för studenter</vt:lpstr>
      <vt:lpstr>Tjänstekonfiguration</vt:lpstr>
      <vt:lpstr>Grunddata</vt:lpstr>
      <vt:lpstr>Nationell administration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Sprintdemo</dc:title>
  <dc:creator>Microsoft Office User</dc:creator>
  <cp:lastModifiedBy>Klara Nordström</cp:lastModifiedBy>
  <cp:revision>1297</cp:revision>
  <dcterms:created xsi:type="dcterms:W3CDTF">2021-02-26T13:28:00Z</dcterms:created>
  <dcterms:modified xsi:type="dcterms:W3CDTF">2024-04-08T08:49:11Z</dcterms:modified>
</cp:coreProperties>
</file>