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357" r:id="rId2"/>
    <p:sldId id="257" r:id="rId3"/>
    <p:sldId id="515" r:id="rId4"/>
    <p:sldId id="517" r:id="rId5"/>
    <p:sldId id="531" r:id="rId6"/>
    <p:sldId id="521" r:id="rId7"/>
    <p:sldId id="522" r:id="rId8"/>
    <p:sldId id="524" r:id="rId9"/>
    <p:sldId id="525" r:id="rId10"/>
    <p:sldId id="526" r:id="rId11"/>
    <p:sldId id="520" r:id="rId12"/>
    <p:sldId id="527" r:id="rId13"/>
    <p:sldId id="529" r:id="rId14"/>
    <p:sldId id="530" r:id="rId15"/>
    <p:sldId id="519" r:id="rId16"/>
    <p:sldId id="523" r:id="rId17"/>
    <p:sldId id="528" r:id="rId18"/>
    <p:sldId id="263" r:id="rId1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0DE8CDD-35DF-4D33-AB4B-9237AEAE4DCB}">
          <p14:sldIdLst>
            <p14:sldId id="357"/>
            <p14:sldId id="257"/>
            <p14:sldId id="515"/>
            <p14:sldId id="517"/>
            <p14:sldId id="531"/>
            <p14:sldId id="521"/>
            <p14:sldId id="522"/>
            <p14:sldId id="524"/>
            <p14:sldId id="525"/>
            <p14:sldId id="526"/>
            <p14:sldId id="520"/>
            <p14:sldId id="527"/>
            <p14:sldId id="529"/>
            <p14:sldId id="530"/>
            <p14:sldId id="519"/>
            <p14:sldId id="523"/>
            <p14:sldId id="528"/>
          </p14:sldIdLst>
        </p14:section>
        <p14:section name="Namnlöst avsnitt" id="{8B6C1C04-D68E-4EBE-B0B3-C59E7BDDBE57}">
          <p14:sldIdLst>
            <p14:sldId id="26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ara Nordström" initials="KN" lastIdx="1" clrIdx="0">
    <p:extLst>
      <p:ext uri="{19B8F6BF-5375-455C-9EA6-DF929625EA0E}">
        <p15:presenceInfo xmlns:p15="http://schemas.microsoft.com/office/powerpoint/2012/main" userId="S::klara.nordstrom@mau.se::bbcbc8ff-0c7d-4692-a113-a5ac31615ef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8C46"/>
    <a:srgbClr val="1C1D17"/>
    <a:srgbClr val="B8D68D"/>
    <a:srgbClr val="A0CB72"/>
    <a:srgbClr val="87B057"/>
    <a:srgbClr val="0D0D0D"/>
    <a:srgbClr val="C6BCB3"/>
    <a:srgbClr val="E4E4E4"/>
    <a:srgbClr val="E0E0E2"/>
    <a:srgbClr val="5618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30" autoAdjust="0"/>
    <p:restoredTop sz="96247" autoAdjust="0"/>
  </p:normalViewPr>
  <p:slideViewPr>
    <p:cSldViewPr snapToGrid="0" snapToObjects="1">
      <p:cViewPr varScale="1">
        <p:scale>
          <a:sx n="107" d="100"/>
          <a:sy n="107" d="100"/>
        </p:scale>
        <p:origin x="780" y="102"/>
      </p:cViewPr>
      <p:guideLst/>
    </p:cSldViewPr>
  </p:slideViewPr>
  <p:outlineViewPr>
    <p:cViewPr>
      <p:scale>
        <a:sx n="33" d="100"/>
        <a:sy n="33" d="100"/>
      </p:scale>
      <p:origin x="0" y="-561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009E49-57A3-4974-9992-298F5ABA5A6D}" type="datetimeFigureOut">
              <a:rPr lang="sv-SE" smtClean="0"/>
              <a:t>2024-05-06</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7A14AB-BBD0-4A47-B68D-F3F98AAE2723}" type="slidenum">
              <a:rPr lang="sv-SE" smtClean="0"/>
              <a:t>‹#›</a:t>
            </a:fld>
            <a:endParaRPr lang="sv-SE"/>
          </a:p>
        </p:txBody>
      </p:sp>
    </p:spTree>
    <p:extLst>
      <p:ext uri="{BB962C8B-B14F-4D97-AF65-F5344CB8AC3E}">
        <p14:creationId xmlns:p14="http://schemas.microsoft.com/office/powerpoint/2010/main" val="625810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57A14AB-BBD0-4A47-B68D-F3F98AAE2723}" type="slidenum">
              <a:rPr lang="sv-SE" smtClean="0"/>
              <a:t>1</a:t>
            </a:fld>
            <a:endParaRPr lang="sv-SE"/>
          </a:p>
        </p:txBody>
      </p:sp>
    </p:spTree>
    <p:extLst>
      <p:ext uri="{BB962C8B-B14F-4D97-AF65-F5344CB8AC3E}">
        <p14:creationId xmlns:p14="http://schemas.microsoft.com/office/powerpoint/2010/main" val="3180187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57A14AB-BBD0-4A47-B68D-F3F98AAE2723}" type="slidenum">
              <a:rPr lang="sv-SE" smtClean="0"/>
              <a:t>2</a:t>
            </a:fld>
            <a:endParaRPr lang="sv-SE"/>
          </a:p>
        </p:txBody>
      </p:sp>
    </p:spTree>
    <p:extLst>
      <p:ext uri="{BB962C8B-B14F-4D97-AF65-F5344CB8AC3E}">
        <p14:creationId xmlns:p14="http://schemas.microsoft.com/office/powerpoint/2010/main" val="3258121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Avsnitt">
    <p:spTree>
      <p:nvGrpSpPr>
        <p:cNvPr id="1" name=""/>
        <p:cNvGrpSpPr/>
        <p:nvPr/>
      </p:nvGrpSpPr>
      <p:grpSpPr>
        <a:xfrm>
          <a:off x="0" y="0"/>
          <a:ext cx="0" cy="0"/>
          <a:chOff x="0" y="0"/>
          <a:chExt cx="0" cy="0"/>
        </a:xfrm>
      </p:grpSpPr>
      <p:sp>
        <p:nvSpPr>
          <p:cNvPr id="12" name="Isosceles Triangle 11"/>
          <p:cNvSpPr/>
          <p:nvPr userDrawn="1"/>
        </p:nvSpPr>
        <p:spPr>
          <a:xfrm flipH="1">
            <a:off x="10723418" y="2344189"/>
            <a:ext cx="1468582" cy="4513811"/>
          </a:xfrm>
          <a:prstGeom prst="triangle">
            <a:avLst>
              <a:gd name="adj" fmla="val 0"/>
            </a:avLst>
          </a:prstGeom>
          <a:solidFill>
            <a:srgbClr val="EAF3DD"/>
          </a:solidFill>
          <a:ln>
            <a:noFill/>
          </a:ln>
          <a:effectLst/>
        </p:spPr>
        <p:style>
          <a:lnRef idx="1">
            <a:schemeClr val="accent1"/>
          </a:lnRef>
          <a:fillRef idx="3">
            <a:schemeClr val="accent1"/>
          </a:fillRef>
          <a:effectRef idx="2">
            <a:schemeClr val="accent1"/>
          </a:effectRef>
          <a:fontRef idx="minor">
            <a:schemeClr val="lt1"/>
          </a:fontRef>
        </p:style>
      </p:sp>
      <p:sp>
        <p:nvSpPr>
          <p:cNvPr id="2" name="Rubrik 1">
            <a:extLst>
              <a:ext uri="{FF2B5EF4-FFF2-40B4-BE49-F238E27FC236}">
                <a16:creationId xmlns:a16="http://schemas.microsoft.com/office/drawing/2014/main" id="{AC98679B-B54F-A643-B010-1017E81F6AA5}"/>
              </a:ext>
            </a:extLst>
          </p:cNvPr>
          <p:cNvSpPr>
            <a:spLocks noGrp="1"/>
          </p:cNvSpPr>
          <p:nvPr>
            <p:ph type="title" hasCustomPrompt="1"/>
          </p:nvPr>
        </p:nvSpPr>
        <p:spPr>
          <a:xfrm>
            <a:off x="672343" y="2797903"/>
            <a:ext cx="8880042" cy="1791201"/>
          </a:xfrm>
          <a:prstGeom prst="rect">
            <a:avLst/>
          </a:prstGeom>
        </p:spPr>
        <p:txBody>
          <a:bodyPr anchor="b"/>
          <a:lstStyle>
            <a:lvl1pPr>
              <a:defRPr sz="6000"/>
            </a:lvl1pPr>
          </a:lstStyle>
          <a:p>
            <a:r>
              <a:rPr lang="sv-SE" dirty="0"/>
              <a:t>Titel</a:t>
            </a:r>
          </a:p>
        </p:txBody>
      </p:sp>
      <p:sp>
        <p:nvSpPr>
          <p:cNvPr id="3" name="Platshållare för text 2">
            <a:extLst>
              <a:ext uri="{FF2B5EF4-FFF2-40B4-BE49-F238E27FC236}">
                <a16:creationId xmlns:a16="http://schemas.microsoft.com/office/drawing/2014/main" id="{46A8EB5A-AEA9-5341-B7DD-5A426C62D41E}"/>
              </a:ext>
            </a:extLst>
          </p:cNvPr>
          <p:cNvSpPr>
            <a:spLocks noGrp="1"/>
          </p:cNvSpPr>
          <p:nvPr>
            <p:ph type="body" idx="1" hasCustomPrompt="1"/>
          </p:nvPr>
        </p:nvSpPr>
        <p:spPr>
          <a:xfrm>
            <a:off x="672343" y="4616092"/>
            <a:ext cx="7060867" cy="1500187"/>
          </a:xfrm>
          <a:prstGeom prst="rect">
            <a:avLst/>
          </a:prstGeom>
        </p:spPr>
        <p:txBody>
          <a:bodyPr>
            <a:normAutofit/>
          </a:bodyPr>
          <a:lstStyle>
            <a:lvl1pPr marL="0" indent="0">
              <a:buNone/>
              <a:defRPr sz="2400">
                <a:solidFill>
                  <a:srgbClr val="83BA3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Datum</a:t>
            </a:r>
          </a:p>
        </p:txBody>
      </p:sp>
      <p:pic>
        <p:nvPicPr>
          <p:cNvPr id="9" name="Bildobjekt 8">
            <a:extLst>
              <a:ext uri="{FF2B5EF4-FFF2-40B4-BE49-F238E27FC236}">
                <a16:creationId xmlns:a16="http://schemas.microsoft.com/office/drawing/2014/main" id="{16C1F7F9-6814-2C43-808E-EDE47956DD16}"/>
              </a:ext>
            </a:extLst>
          </p:cNvPr>
          <p:cNvPicPr>
            <a:picLocks noChangeAspect="1"/>
          </p:cNvPicPr>
          <p:nvPr userDrawn="1"/>
        </p:nvPicPr>
        <p:blipFill>
          <a:blip r:embed="rId2"/>
          <a:stretch>
            <a:fillRect/>
          </a:stretch>
        </p:blipFill>
        <p:spPr>
          <a:xfrm>
            <a:off x="400119" y="396610"/>
            <a:ext cx="2050982" cy="583010"/>
          </a:xfrm>
          <a:prstGeom prst="rect">
            <a:avLst/>
          </a:prstGeom>
        </p:spPr>
      </p:pic>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60940" y="3797300"/>
            <a:ext cx="7531060" cy="3060700"/>
          </a:xfrm>
          <a:prstGeom prst="rect">
            <a:avLst/>
          </a:prstGeom>
        </p:spPr>
      </p:pic>
      <p:sp>
        <p:nvSpPr>
          <p:cNvPr id="8" name="Isosceles Triangle 7"/>
          <p:cNvSpPr/>
          <p:nvPr userDrawn="1"/>
        </p:nvSpPr>
        <p:spPr>
          <a:xfrm>
            <a:off x="-3272" y="4013200"/>
            <a:ext cx="448733" cy="2844800"/>
          </a:xfrm>
          <a:prstGeom prst="triangle">
            <a:avLst>
              <a:gd name="adj" fmla="val 0"/>
            </a:avLst>
          </a:prstGeom>
          <a:solidFill>
            <a:srgbClr val="EAF3DD"/>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25048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bild 3">
    <p:spTree>
      <p:nvGrpSpPr>
        <p:cNvPr id="1" name=""/>
        <p:cNvGrpSpPr/>
        <p:nvPr/>
      </p:nvGrpSpPr>
      <p:grpSpPr>
        <a:xfrm>
          <a:off x="0" y="0"/>
          <a:ext cx="0" cy="0"/>
          <a:chOff x="0" y="0"/>
          <a:chExt cx="0" cy="0"/>
        </a:xfrm>
      </p:grpSpPr>
      <p:sp>
        <p:nvSpPr>
          <p:cNvPr id="9" name="Rubrik 1">
            <a:extLst>
              <a:ext uri="{FF2B5EF4-FFF2-40B4-BE49-F238E27FC236}">
                <a16:creationId xmlns:a16="http://schemas.microsoft.com/office/drawing/2014/main" id="{838A98FB-182F-824C-85B1-6991656E7049}"/>
              </a:ext>
            </a:extLst>
          </p:cNvPr>
          <p:cNvSpPr>
            <a:spLocks noGrp="1"/>
          </p:cNvSpPr>
          <p:nvPr>
            <p:ph type="title" hasCustomPrompt="1"/>
          </p:nvPr>
        </p:nvSpPr>
        <p:spPr>
          <a:xfrm>
            <a:off x="717015" y="573254"/>
            <a:ext cx="10149114" cy="727633"/>
          </a:xfrm>
          <a:prstGeom prst="rect">
            <a:avLst/>
          </a:prstGeom>
        </p:spPr>
        <p:txBody>
          <a:bodyPr/>
          <a:lstStyle>
            <a:lvl1pPr>
              <a:defRPr/>
            </a:lvl1pPr>
          </a:lstStyle>
          <a:p>
            <a:r>
              <a:rPr lang="sv-SE" dirty="0"/>
              <a:t>Rubrik</a:t>
            </a:r>
          </a:p>
        </p:txBody>
      </p:sp>
      <p:sp>
        <p:nvSpPr>
          <p:cNvPr id="11" name="Platshållare för innehåll 2">
            <a:extLst>
              <a:ext uri="{FF2B5EF4-FFF2-40B4-BE49-F238E27FC236}">
                <a16:creationId xmlns:a16="http://schemas.microsoft.com/office/drawing/2014/main" id="{C5CE7D8C-8463-6D40-9976-1A16EB6B9268}"/>
              </a:ext>
            </a:extLst>
          </p:cNvPr>
          <p:cNvSpPr>
            <a:spLocks noGrp="1"/>
          </p:cNvSpPr>
          <p:nvPr>
            <p:ph idx="1" hasCustomPrompt="1"/>
          </p:nvPr>
        </p:nvSpPr>
        <p:spPr>
          <a:xfrm>
            <a:off x="717015" y="1300887"/>
            <a:ext cx="10149114" cy="3900145"/>
          </a:xfrm>
          <a:prstGeom prst="rect">
            <a:avLst/>
          </a:prstGeom>
        </p:spPr>
        <p:txBody>
          <a:bodyPr/>
          <a:lstStyle>
            <a:lvl1pPr marL="285750" indent="-285750">
              <a:lnSpc>
                <a:spcPct val="100000"/>
              </a:lnSpc>
              <a:spcBef>
                <a:spcPts val="1200"/>
              </a:spcBef>
              <a:buClr>
                <a:srgbClr val="87B057"/>
              </a:buClr>
              <a:buFont typeface="Arial" panose="020B0604020202020204" pitchFamily="34" charset="0"/>
              <a:buChar char="•"/>
              <a:defRPr sz="1800"/>
            </a:lvl1pPr>
            <a:lvl2pPr marL="742950" indent="-285750">
              <a:lnSpc>
                <a:spcPct val="100000"/>
              </a:lnSpc>
              <a:spcBef>
                <a:spcPts val="600"/>
              </a:spcBef>
              <a:buClr>
                <a:srgbClr val="A0CB72"/>
              </a:buClr>
              <a:buFont typeface="Arial" panose="020B0604020202020204" pitchFamily="34" charset="0"/>
              <a:buChar char="•"/>
              <a:defRPr sz="1800"/>
            </a:lvl2pPr>
            <a:lvl3pPr>
              <a:lnSpc>
                <a:spcPct val="100000"/>
              </a:lnSpc>
              <a:spcBef>
                <a:spcPts val="600"/>
              </a:spcBef>
              <a:buClr>
                <a:srgbClr val="A0CB72"/>
              </a:buClr>
              <a:defRPr sz="1800"/>
            </a:lvl3pPr>
            <a:lvl4pPr>
              <a:lnSpc>
                <a:spcPct val="100000"/>
              </a:lnSpc>
              <a:spcBef>
                <a:spcPts val="600"/>
              </a:spcBef>
              <a:buClr>
                <a:srgbClr val="A0CB72"/>
              </a:buClr>
              <a:defRPr sz="1800"/>
            </a:lvl4pPr>
            <a:lvl5pPr>
              <a:lnSpc>
                <a:spcPct val="100000"/>
              </a:lnSpc>
              <a:spcBef>
                <a:spcPts val="600"/>
              </a:spcBef>
              <a:buClr>
                <a:srgbClr val="A0CB72"/>
              </a:buClr>
              <a:defRPr sz="1800"/>
            </a:lvl5pPr>
          </a:lstStyle>
          <a:p>
            <a:pPr lvl="0"/>
            <a:r>
              <a:rPr lang="sv-SE" dirty="0"/>
              <a:t>Nivå 1</a:t>
            </a:r>
          </a:p>
          <a:p>
            <a:pPr lvl="1"/>
            <a:r>
              <a:rPr lang="sv-SE" dirty="0"/>
              <a:t>Nivå 2</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72400" y="5076342"/>
            <a:ext cx="4419600" cy="1796171"/>
          </a:xfrm>
          <a:prstGeom prst="rect">
            <a:avLst/>
          </a:prstGeom>
        </p:spPr>
      </p:pic>
      <p:pic>
        <p:nvPicPr>
          <p:cNvPr id="14" name="Bildobjekt 3">
            <a:extLst>
              <a:ext uri="{FF2B5EF4-FFF2-40B4-BE49-F238E27FC236}">
                <a16:creationId xmlns:a16="http://schemas.microsoft.com/office/drawing/2014/main" id="{CDA568E9-8390-364D-A613-AF7AFB6DE2B0}"/>
              </a:ext>
            </a:extLst>
          </p:cNvPr>
          <p:cNvPicPr>
            <a:picLocks noChangeAspect="1"/>
          </p:cNvPicPr>
          <p:nvPr userDrawn="1"/>
        </p:nvPicPr>
        <p:blipFill>
          <a:blip r:embed="rId3"/>
          <a:stretch>
            <a:fillRect/>
          </a:stretch>
        </p:blipFill>
        <p:spPr>
          <a:xfrm>
            <a:off x="251264" y="6332661"/>
            <a:ext cx="1112180" cy="316148"/>
          </a:xfrm>
          <a:prstGeom prst="rect">
            <a:avLst/>
          </a:prstGeom>
        </p:spPr>
      </p:pic>
    </p:spTree>
    <p:extLst>
      <p:ext uri="{BB962C8B-B14F-4D97-AF65-F5344CB8AC3E}">
        <p14:creationId xmlns:p14="http://schemas.microsoft.com/office/powerpoint/2010/main" val="3697558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3">
    <p:spTree>
      <p:nvGrpSpPr>
        <p:cNvPr id="1" name=""/>
        <p:cNvGrpSpPr/>
        <p:nvPr/>
      </p:nvGrpSpPr>
      <p:grpSpPr>
        <a:xfrm>
          <a:off x="0" y="0"/>
          <a:ext cx="0" cy="0"/>
          <a:chOff x="0" y="0"/>
          <a:chExt cx="0" cy="0"/>
        </a:xfrm>
      </p:grpSpPr>
      <p:sp>
        <p:nvSpPr>
          <p:cNvPr id="9" name="Rubrik 1">
            <a:extLst>
              <a:ext uri="{FF2B5EF4-FFF2-40B4-BE49-F238E27FC236}">
                <a16:creationId xmlns:a16="http://schemas.microsoft.com/office/drawing/2014/main" id="{838A98FB-182F-824C-85B1-6991656E7049}"/>
              </a:ext>
            </a:extLst>
          </p:cNvPr>
          <p:cNvSpPr>
            <a:spLocks noGrp="1"/>
          </p:cNvSpPr>
          <p:nvPr>
            <p:ph type="title" hasCustomPrompt="1"/>
          </p:nvPr>
        </p:nvSpPr>
        <p:spPr>
          <a:xfrm>
            <a:off x="717015" y="573254"/>
            <a:ext cx="10149114" cy="727633"/>
          </a:xfrm>
          <a:prstGeom prst="rect">
            <a:avLst/>
          </a:prstGeom>
        </p:spPr>
        <p:txBody>
          <a:bodyPr/>
          <a:lstStyle>
            <a:lvl1pPr>
              <a:defRPr/>
            </a:lvl1pPr>
          </a:lstStyle>
          <a:p>
            <a:r>
              <a:rPr lang="sv-SE" dirty="0"/>
              <a:t>Rubrik</a:t>
            </a:r>
          </a:p>
        </p:txBody>
      </p:sp>
      <p:sp>
        <p:nvSpPr>
          <p:cNvPr id="11" name="Platshållare för innehåll 2">
            <a:extLst>
              <a:ext uri="{FF2B5EF4-FFF2-40B4-BE49-F238E27FC236}">
                <a16:creationId xmlns:a16="http://schemas.microsoft.com/office/drawing/2014/main" id="{C5CE7D8C-8463-6D40-9976-1A16EB6B9268}"/>
              </a:ext>
            </a:extLst>
          </p:cNvPr>
          <p:cNvSpPr>
            <a:spLocks noGrp="1"/>
          </p:cNvSpPr>
          <p:nvPr>
            <p:ph idx="1" hasCustomPrompt="1"/>
          </p:nvPr>
        </p:nvSpPr>
        <p:spPr>
          <a:xfrm>
            <a:off x="717015" y="1300887"/>
            <a:ext cx="10149114" cy="3900145"/>
          </a:xfrm>
          <a:prstGeom prst="rect">
            <a:avLst/>
          </a:prstGeom>
        </p:spPr>
        <p:txBody>
          <a:bodyPr/>
          <a:lstStyle>
            <a:lvl1pPr marL="342900" indent="-342900">
              <a:lnSpc>
                <a:spcPct val="100000"/>
              </a:lnSpc>
              <a:spcBef>
                <a:spcPts val="1200"/>
              </a:spcBef>
              <a:buClr>
                <a:srgbClr val="87B057"/>
              </a:buClr>
              <a:buFont typeface="Arial" panose="020B0604020202020204" pitchFamily="34" charset="0"/>
              <a:buChar char="•"/>
              <a:defRPr sz="1800"/>
            </a:lvl1pPr>
            <a:lvl2pPr marL="685800" indent="-228600">
              <a:lnSpc>
                <a:spcPct val="100000"/>
              </a:lnSpc>
              <a:spcBef>
                <a:spcPts val="600"/>
              </a:spcBef>
              <a:buClr>
                <a:srgbClr val="A0CB72"/>
              </a:buClr>
              <a:buFont typeface="Arial" panose="020B0604020202020204" pitchFamily="34" charset="0"/>
              <a:buChar char="•"/>
              <a:defRPr sz="1800"/>
            </a:lvl2pPr>
            <a:lvl3pPr>
              <a:lnSpc>
                <a:spcPct val="100000"/>
              </a:lnSpc>
              <a:spcBef>
                <a:spcPts val="600"/>
              </a:spcBef>
              <a:buClr>
                <a:srgbClr val="A0CB72"/>
              </a:buClr>
              <a:defRPr sz="1800"/>
            </a:lvl3pPr>
            <a:lvl4pPr>
              <a:lnSpc>
                <a:spcPct val="100000"/>
              </a:lnSpc>
              <a:spcBef>
                <a:spcPts val="600"/>
              </a:spcBef>
              <a:buClr>
                <a:srgbClr val="A0CB72"/>
              </a:buClr>
              <a:defRPr sz="1800"/>
            </a:lvl4pPr>
            <a:lvl5pPr>
              <a:lnSpc>
                <a:spcPct val="100000"/>
              </a:lnSpc>
              <a:spcBef>
                <a:spcPts val="600"/>
              </a:spcBef>
              <a:buClr>
                <a:srgbClr val="A0CB72"/>
              </a:buClr>
              <a:defRPr sz="1800"/>
            </a:lvl5pPr>
          </a:lstStyle>
          <a:p>
            <a:pPr lvl="0"/>
            <a:r>
              <a:rPr lang="sv-SE" dirty="0"/>
              <a:t>Nivå 1</a:t>
            </a:r>
          </a:p>
          <a:p>
            <a:pPr lvl="1"/>
            <a:r>
              <a:rPr lang="sv-SE" dirty="0"/>
              <a:t>Nivå 2</a:t>
            </a:r>
          </a:p>
          <a:p>
            <a:pPr lvl="2"/>
            <a:r>
              <a:rPr lang="sv-SE" dirty="0"/>
              <a:t>Nivå 3</a:t>
            </a:r>
          </a:p>
          <a:p>
            <a:pPr lvl="3"/>
            <a:r>
              <a:rPr lang="sv-SE" dirty="0"/>
              <a:t>Nivå 4</a:t>
            </a:r>
          </a:p>
          <a:p>
            <a:pPr lvl="4"/>
            <a:r>
              <a:rPr lang="sv-SE" dirty="0"/>
              <a:t>Nivå 5</a:t>
            </a:r>
          </a:p>
        </p:txBody>
      </p:sp>
      <p:pic>
        <p:nvPicPr>
          <p:cNvPr id="13" name="Picture 12"/>
          <p:cNvPicPr>
            <a:picLocks noChangeAspect="1"/>
          </p:cNvPicPr>
          <p:nvPr userDrawn="1"/>
        </p:nvPicPr>
        <p:blipFill>
          <a:blip r:embed="rId2">
            <a:grayscl/>
            <a:extLst>
              <a:ext uri="{28A0092B-C50C-407E-A947-70E740481C1C}">
                <a14:useLocalDpi xmlns:a14="http://schemas.microsoft.com/office/drawing/2010/main" val="0"/>
              </a:ext>
            </a:extLst>
          </a:blip>
          <a:stretch>
            <a:fillRect/>
          </a:stretch>
        </p:blipFill>
        <p:spPr>
          <a:xfrm>
            <a:off x="7772400" y="5076342"/>
            <a:ext cx="4419600" cy="1796171"/>
          </a:xfrm>
          <a:prstGeom prst="rect">
            <a:avLst/>
          </a:prstGeom>
        </p:spPr>
      </p:pic>
      <p:pic>
        <p:nvPicPr>
          <p:cNvPr id="2" name="Bildobjekt 3">
            <a:extLst>
              <a:ext uri="{FF2B5EF4-FFF2-40B4-BE49-F238E27FC236}">
                <a16:creationId xmlns:a16="http://schemas.microsoft.com/office/drawing/2014/main" id="{9231BCCC-EE29-828E-429C-2EAC070BCAF4}"/>
              </a:ext>
            </a:extLst>
          </p:cNvPr>
          <p:cNvPicPr>
            <a:picLocks noChangeAspect="1"/>
          </p:cNvPicPr>
          <p:nvPr userDrawn="1"/>
        </p:nvPicPr>
        <p:blipFill>
          <a:blip r:embed="rId3">
            <a:grayscl/>
          </a:blip>
          <a:stretch>
            <a:fillRect/>
          </a:stretch>
        </p:blipFill>
        <p:spPr>
          <a:xfrm>
            <a:off x="251264" y="6332661"/>
            <a:ext cx="1112180" cy="316148"/>
          </a:xfrm>
          <a:prstGeom prst="rect">
            <a:avLst/>
          </a:prstGeom>
        </p:spPr>
      </p:pic>
    </p:spTree>
    <p:extLst>
      <p:ext uri="{BB962C8B-B14F-4D97-AF65-F5344CB8AC3E}">
        <p14:creationId xmlns:p14="http://schemas.microsoft.com/office/powerpoint/2010/main" val="1107240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Rubrikbild 1">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72400" y="5076342"/>
            <a:ext cx="4419600" cy="1796171"/>
          </a:xfrm>
          <a:prstGeom prst="rect">
            <a:avLst/>
          </a:prstGeom>
        </p:spPr>
      </p:pic>
      <p:sp>
        <p:nvSpPr>
          <p:cNvPr id="7" name="Rubrik 1">
            <a:extLst>
              <a:ext uri="{FF2B5EF4-FFF2-40B4-BE49-F238E27FC236}">
                <a16:creationId xmlns:a16="http://schemas.microsoft.com/office/drawing/2014/main" id="{838A98FB-182F-824C-85B1-6991656E7049}"/>
              </a:ext>
            </a:extLst>
          </p:cNvPr>
          <p:cNvSpPr>
            <a:spLocks noGrp="1"/>
          </p:cNvSpPr>
          <p:nvPr>
            <p:ph type="title" hasCustomPrompt="1"/>
          </p:nvPr>
        </p:nvSpPr>
        <p:spPr>
          <a:xfrm>
            <a:off x="717015" y="568680"/>
            <a:ext cx="5599670" cy="727633"/>
          </a:xfrm>
          <a:prstGeom prst="rect">
            <a:avLst/>
          </a:prstGeom>
        </p:spPr>
        <p:txBody>
          <a:bodyPr/>
          <a:lstStyle>
            <a:lvl1pPr>
              <a:defRPr/>
            </a:lvl1pPr>
          </a:lstStyle>
          <a:p>
            <a:r>
              <a:rPr lang="sv-SE" dirty="0"/>
              <a:t>Rubrik</a:t>
            </a:r>
          </a:p>
        </p:txBody>
      </p:sp>
      <p:sp>
        <p:nvSpPr>
          <p:cNvPr id="9" name="Platshållare för bild 8">
            <a:extLst>
              <a:ext uri="{FF2B5EF4-FFF2-40B4-BE49-F238E27FC236}">
                <a16:creationId xmlns:a16="http://schemas.microsoft.com/office/drawing/2014/main" id="{E1A2F682-C09A-014E-9126-1288248554C2}"/>
              </a:ext>
            </a:extLst>
          </p:cNvPr>
          <p:cNvSpPr>
            <a:spLocks noGrp="1"/>
          </p:cNvSpPr>
          <p:nvPr>
            <p:ph type="pic" sz="quarter" idx="10"/>
          </p:nvPr>
        </p:nvSpPr>
        <p:spPr>
          <a:xfrm>
            <a:off x="7290487" y="-17260"/>
            <a:ext cx="4901512" cy="6858000"/>
          </a:xfrm>
          <a:prstGeom prst="rect">
            <a:avLst/>
          </a:prstGeom>
        </p:spPr>
        <p:txBody>
          <a:bodyPr/>
          <a:lstStyle>
            <a:lvl1pPr marL="0" indent="0">
              <a:buNone/>
              <a:defRPr/>
            </a:lvl1pPr>
          </a:lstStyle>
          <a:p>
            <a:endParaRPr lang="sv-SE" dirty="0"/>
          </a:p>
        </p:txBody>
      </p:sp>
      <p:sp>
        <p:nvSpPr>
          <p:cNvPr id="14" name="Platshållare för innehåll 2">
            <a:extLst>
              <a:ext uri="{FF2B5EF4-FFF2-40B4-BE49-F238E27FC236}">
                <a16:creationId xmlns:a16="http://schemas.microsoft.com/office/drawing/2014/main" id="{C5CE7D8C-8463-6D40-9976-1A16EB6B9268}"/>
              </a:ext>
            </a:extLst>
          </p:cNvPr>
          <p:cNvSpPr>
            <a:spLocks noGrp="1"/>
          </p:cNvSpPr>
          <p:nvPr>
            <p:ph idx="1" hasCustomPrompt="1"/>
          </p:nvPr>
        </p:nvSpPr>
        <p:spPr>
          <a:xfrm>
            <a:off x="717015" y="1296313"/>
            <a:ext cx="5599670" cy="3900145"/>
          </a:xfrm>
          <a:prstGeom prst="rect">
            <a:avLst/>
          </a:prstGeom>
        </p:spPr>
        <p:txBody>
          <a:bodyPr/>
          <a:lstStyle>
            <a:lvl1pPr marL="342900" indent="-342900">
              <a:lnSpc>
                <a:spcPct val="100000"/>
              </a:lnSpc>
              <a:spcBef>
                <a:spcPts val="1200"/>
              </a:spcBef>
              <a:buClr>
                <a:srgbClr val="87B057"/>
              </a:buClr>
              <a:buFont typeface="Arial" panose="020B0604020202020204" pitchFamily="34" charset="0"/>
              <a:buChar char="•"/>
              <a:defRPr sz="1800"/>
            </a:lvl1pPr>
            <a:lvl2pPr marL="685800" indent="-228600">
              <a:lnSpc>
                <a:spcPct val="100000"/>
              </a:lnSpc>
              <a:spcBef>
                <a:spcPts val="600"/>
              </a:spcBef>
              <a:buClr>
                <a:srgbClr val="A0CB72"/>
              </a:buClr>
              <a:buFont typeface="Arial" panose="020B0604020202020204" pitchFamily="34" charset="0"/>
              <a:buChar char="•"/>
              <a:defRPr sz="1800"/>
            </a:lvl2pPr>
            <a:lvl3pPr>
              <a:lnSpc>
                <a:spcPct val="100000"/>
              </a:lnSpc>
              <a:spcBef>
                <a:spcPts val="600"/>
              </a:spcBef>
              <a:buClr>
                <a:srgbClr val="A0CB72"/>
              </a:buClr>
              <a:defRPr sz="1800"/>
            </a:lvl3pPr>
            <a:lvl4pPr>
              <a:lnSpc>
                <a:spcPct val="100000"/>
              </a:lnSpc>
              <a:spcBef>
                <a:spcPts val="600"/>
              </a:spcBef>
              <a:buClr>
                <a:srgbClr val="A0CB72"/>
              </a:buClr>
              <a:defRPr sz="1800"/>
            </a:lvl4pPr>
            <a:lvl5pPr>
              <a:lnSpc>
                <a:spcPct val="100000"/>
              </a:lnSpc>
              <a:spcBef>
                <a:spcPts val="600"/>
              </a:spcBef>
              <a:buClr>
                <a:srgbClr val="A0CB72"/>
              </a:buClr>
              <a:defRPr sz="1800"/>
            </a:lvl5pPr>
          </a:lstStyle>
          <a:p>
            <a:pPr lvl="0"/>
            <a:r>
              <a:rPr lang="sv-SE" dirty="0"/>
              <a:t>Nivå 1</a:t>
            </a:r>
          </a:p>
          <a:p>
            <a:pPr lvl="1"/>
            <a:r>
              <a:rPr lang="sv-SE" dirty="0"/>
              <a:t>Nivå 2</a:t>
            </a:r>
          </a:p>
          <a:p>
            <a:pPr lvl="2"/>
            <a:r>
              <a:rPr lang="sv-SE" dirty="0"/>
              <a:t>Nivå 3</a:t>
            </a:r>
          </a:p>
          <a:p>
            <a:pPr lvl="3"/>
            <a:r>
              <a:rPr lang="sv-SE" dirty="0"/>
              <a:t>Nivå 4</a:t>
            </a:r>
          </a:p>
          <a:p>
            <a:pPr lvl="4"/>
            <a:r>
              <a:rPr lang="sv-SE" dirty="0"/>
              <a:t>Nivå 5</a:t>
            </a:r>
          </a:p>
        </p:txBody>
      </p:sp>
      <p:pic>
        <p:nvPicPr>
          <p:cNvPr id="2" name="Bildobjekt 3">
            <a:extLst>
              <a:ext uri="{FF2B5EF4-FFF2-40B4-BE49-F238E27FC236}">
                <a16:creationId xmlns:a16="http://schemas.microsoft.com/office/drawing/2014/main" id="{04A1A345-9293-ECA8-EAD4-74719B10C432}"/>
              </a:ext>
            </a:extLst>
          </p:cNvPr>
          <p:cNvPicPr>
            <a:picLocks noChangeAspect="1"/>
          </p:cNvPicPr>
          <p:nvPr userDrawn="1"/>
        </p:nvPicPr>
        <p:blipFill>
          <a:blip r:embed="rId3"/>
          <a:stretch>
            <a:fillRect/>
          </a:stretch>
        </p:blipFill>
        <p:spPr>
          <a:xfrm>
            <a:off x="251264" y="6332661"/>
            <a:ext cx="1112180" cy="316148"/>
          </a:xfrm>
          <a:prstGeom prst="rect">
            <a:avLst/>
          </a:prstGeom>
        </p:spPr>
      </p:pic>
    </p:spTree>
    <p:extLst>
      <p:ext uri="{BB962C8B-B14F-4D97-AF65-F5344CB8AC3E}">
        <p14:creationId xmlns:p14="http://schemas.microsoft.com/office/powerpoint/2010/main" val="3573357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Rubrikbild 4">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72400" y="5076342"/>
            <a:ext cx="4419600" cy="1796171"/>
          </a:xfrm>
          <a:prstGeom prst="rect">
            <a:avLst/>
          </a:prstGeom>
        </p:spPr>
      </p:pic>
      <p:sp>
        <p:nvSpPr>
          <p:cNvPr id="15" name="Rubrik 1">
            <a:extLst>
              <a:ext uri="{FF2B5EF4-FFF2-40B4-BE49-F238E27FC236}">
                <a16:creationId xmlns:a16="http://schemas.microsoft.com/office/drawing/2014/main" id="{838A98FB-182F-824C-85B1-6991656E7049}"/>
              </a:ext>
            </a:extLst>
          </p:cNvPr>
          <p:cNvSpPr>
            <a:spLocks noGrp="1"/>
          </p:cNvSpPr>
          <p:nvPr>
            <p:ph type="title" hasCustomPrompt="1"/>
          </p:nvPr>
        </p:nvSpPr>
        <p:spPr>
          <a:xfrm>
            <a:off x="717015" y="572630"/>
            <a:ext cx="10149114" cy="727633"/>
          </a:xfrm>
          <a:prstGeom prst="rect">
            <a:avLst/>
          </a:prstGeom>
        </p:spPr>
        <p:txBody>
          <a:bodyPr/>
          <a:lstStyle>
            <a:lvl1pPr>
              <a:defRPr/>
            </a:lvl1pPr>
          </a:lstStyle>
          <a:p>
            <a:r>
              <a:rPr lang="sv-SE" dirty="0"/>
              <a:t>Rubrik</a:t>
            </a:r>
          </a:p>
        </p:txBody>
      </p:sp>
      <p:sp>
        <p:nvSpPr>
          <p:cNvPr id="11" name="Platshållare för innehåll 2">
            <a:extLst>
              <a:ext uri="{FF2B5EF4-FFF2-40B4-BE49-F238E27FC236}">
                <a16:creationId xmlns:a16="http://schemas.microsoft.com/office/drawing/2014/main" id="{C5CE7D8C-8463-6D40-9976-1A16EB6B9268}"/>
              </a:ext>
            </a:extLst>
          </p:cNvPr>
          <p:cNvSpPr>
            <a:spLocks noGrp="1"/>
          </p:cNvSpPr>
          <p:nvPr>
            <p:ph idx="10" hasCustomPrompt="1"/>
          </p:nvPr>
        </p:nvSpPr>
        <p:spPr>
          <a:xfrm>
            <a:off x="717015" y="1300263"/>
            <a:ext cx="5044807" cy="3900145"/>
          </a:xfrm>
          <a:prstGeom prst="rect">
            <a:avLst/>
          </a:prstGeom>
        </p:spPr>
        <p:txBody>
          <a:bodyPr/>
          <a:lstStyle>
            <a:lvl1pPr marL="342900" indent="-342900">
              <a:lnSpc>
                <a:spcPct val="100000"/>
              </a:lnSpc>
              <a:spcBef>
                <a:spcPts val="1200"/>
              </a:spcBef>
              <a:buClr>
                <a:srgbClr val="87B057"/>
              </a:buClr>
              <a:buFont typeface="Arial" panose="020B0604020202020204" pitchFamily="34" charset="0"/>
              <a:buChar char="•"/>
              <a:defRPr sz="1800"/>
            </a:lvl1pPr>
            <a:lvl2pPr marL="685800" indent="-228600">
              <a:lnSpc>
                <a:spcPct val="100000"/>
              </a:lnSpc>
              <a:spcBef>
                <a:spcPts val="600"/>
              </a:spcBef>
              <a:buClr>
                <a:srgbClr val="A0CB72"/>
              </a:buClr>
              <a:buFont typeface="Arial" panose="020B0604020202020204" pitchFamily="34" charset="0"/>
              <a:buChar char="•"/>
              <a:defRPr sz="1800"/>
            </a:lvl2pPr>
            <a:lvl3pPr>
              <a:lnSpc>
                <a:spcPct val="100000"/>
              </a:lnSpc>
              <a:spcBef>
                <a:spcPts val="600"/>
              </a:spcBef>
              <a:buClr>
                <a:srgbClr val="A0CB72"/>
              </a:buClr>
              <a:defRPr sz="1800"/>
            </a:lvl3pPr>
            <a:lvl4pPr>
              <a:lnSpc>
                <a:spcPct val="100000"/>
              </a:lnSpc>
              <a:spcBef>
                <a:spcPts val="600"/>
              </a:spcBef>
              <a:buClr>
                <a:srgbClr val="A0CB72"/>
              </a:buClr>
              <a:defRPr sz="1800"/>
            </a:lvl4pPr>
            <a:lvl5pPr>
              <a:lnSpc>
                <a:spcPct val="100000"/>
              </a:lnSpc>
              <a:spcBef>
                <a:spcPts val="600"/>
              </a:spcBef>
              <a:buClr>
                <a:srgbClr val="A0CB72"/>
              </a:buClr>
              <a:defRPr sz="1800"/>
            </a:lvl5pPr>
          </a:lstStyle>
          <a:p>
            <a:pPr lvl="0"/>
            <a:r>
              <a:rPr lang="sv-SE" dirty="0"/>
              <a:t>Nivå 1</a:t>
            </a:r>
          </a:p>
          <a:p>
            <a:pPr lvl="1"/>
            <a:r>
              <a:rPr lang="sv-SE" dirty="0"/>
              <a:t>Nivå 2</a:t>
            </a:r>
          </a:p>
          <a:p>
            <a:pPr lvl="2"/>
            <a:r>
              <a:rPr lang="sv-SE" dirty="0"/>
              <a:t>Nivå 3</a:t>
            </a:r>
          </a:p>
          <a:p>
            <a:pPr lvl="3"/>
            <a:r>
              <a:rPr lang="sv-SE" dirty="0"/>
              <a:t>Nivå 4</a:t>
            </a:r>
          </a:p>
          <a:p>
            <a:pPr lvl="4"/>
            <a:r>
              <a:rPr lang="sv-SE" dirty="0"/>
              <a:t>Nivå 5</a:t>
            </a:r>
          </a:p>
        </p:txBody>
      </p:sp>
      <p:sp>
        <p:nvSpPr>
          <p:cNvPr id="12" name="Platshållare för innehåll 2">
            <a:extLst>
              <a:ext uri="{FF2B5EF4-FFF2-40B4-BE49-F238E27FC236}">
                <a16:creationId xmlns:a16="http://schemas.microsoft.com/office/drawing/2014/main" id="{C5CE7D8C-8463-6D40-9976-1A16EB6B9268}"/>
              </a:ext>
            </a:extLst>
          </p:cNvPr>
          <p:cNvSpPr>
            <a:spLocks noGrp="1"/>
          </p:cNvSpPr>
          <p:nvPr>
            <p:ph idx="1" hasCustomPrompt="1"/>
          </p:nvPr>
        </p:nvSpPr>
        <p:spPr>
          <a:xfrm>
            <a:off x="6004193" y="1300263"/>
            <a:ext cx="4861936" cy="3900145"/>
          </a:xfrm>
          <a:prstGeom prst="rect">
            <a:avLst/>
          </a:prstGeom>
        </p:spPr>
        <p:txBody>
          <a:bodyPr/>
          <a:lstStyle>
            <a:lvl1pPr marL="342900" indent="-342900">
              <a:lnSpc>
                <a:spcPct val="100000"/>
              </a:lnSpc>
              <a:spcBef>
                <a:spcPts val="1200"/>
              </a:spcBef>
              <a:buClr>
                <a:srgbClr val="87B057"/>
              </a:buClr>
              <a:buFont typeface="Arial" panose="020B0604020202020204" pitchFamily="34" charset="0"/>
              <a:buChar char="•"/>
              <a:defRPr sz="1800"/>
            </a:lvl1pPr>
            <a:lvl2pPr marL="685800" indent="-228600">
              <a:lnSpc>
                <a:spcPct val="100000"/>
              </a:lnSpc>
              <a:spcBef>
                <a:spcPts val="600"/>
              </a:spcBef>
              <a:buClr>
                <a:srgbClr val="A0CB72"/>
              </a:buClr>
              <a:buFont typeface="Arial" panose="020B0604020202020204" pitchFamily="34" charset="0"/>
              <a:buChar char="•"/>
              <a:defRPr sz="1800"/>
            </a:lvl2pPr>
            <a:lvl3pPr>
              <a:lnSpc>
                <a:spcPct val="100000"/>
              </a:lnSpc>
              <a:spcBef>
                <a:spcPts val="600"/>
              </a:spcBef>
              <a:buClr>
                <a:srgbClr val="A0CB72"/>
              </a:buClr>
              <a:defRPr sz="1800"/>
            </a:lvl3pPr>
            <a:lvl4pPr>
              <a:lnSpc>
                <a:spcPct val="100000"/>
              </a:lnSpc>
              <a:spcBef>
                <a:spcPts val="600"/>
              </a:spcBef>
              <a:buClr>
                <a:srgbClr val="A0CB72"/>
              </a:buClr>
              <a:defRPr sz="1800"/>
            </a:lvl4pPr>
            <a:lvl5pPr>
              <a:lnSpc>
                <a:spcPct val="100000"/>
              </a:lnSpc>
              <a:spcBef>
                <a:spcPts val="600"/>
              </a:spcBef>
              <a:buClr>
                <a:srgbClr val="A0CB72"/>
              </a:buClr>
              <a:defRPr sz="1800"/>
            </a:lvl5pPr>
          </a:lstStyle>
          <a:p>
            <a:pPr lvl="0"/>
            <a:r>
              <a:rPr lang="sv-SE" dirty="0"/>
              <a:t>Nivå 1</a:t>
            </a:r>
          </a:p>
          <a:p>
            <a:pPr lvl="1"/>
            <a:r>
              <a:rPr lang="sv-SE" dirty="0"/>
              <a:t>Nivå 2</a:t>
            </a:r>
          </a:p>
          <a:p>
            <a:pPr lvl="2"/>
            <a:r>
              <a:rPr lang="sv-SE" dirty="0"/>
              <a:t>Nivå 3</a:t>
            </a:r>
          </a:p>
          <a:p>
            <a:pPr lvl="3"/>
            <a:r>
              <a:rPr lang="sv-SE" dirty="0"/>
              <a:t>Nivå 4</a:t>
            </a:r>
          </a:p>
          <a:p>
            <a:pPr lvl="4"/>
            <a:r>
              <a:rPr lang="sv-SE" dirty="0"/>
              <a:t>Nivå 5</a:t>
            </a:r>
          </a:p>
        </p:txBody>
      </p:sp>
      <p:pic>
        <p:nvPicPr>
          <p:cNvPr id="2" name="Bildobjekt 3">
            <a:extLst>
              <a:ext uri="{FF2B5EF4-FFF2-40B4-BE49-F238E27FC236}">
                <a16:creationId xmlns:a16="http://schemas.microsoft.com/office/drawing/2014/main" id="{3290D87C-004B-6228-47D1-C429518A827E}"/>
              </a:ext>
            </a:extLst>
          </p:cNvPr>
          <p:cNvPicPr>
            <a:picLocks noChangeAspect="1"/>
          </p:cNvPicPr>
          <p:nvPr userDrawn="1"/>
        </p:nvPicPr>
        <p:blipFill>
          <a:blip r:embed="rId3"/>
          <a:stretch>
            <a:fillRect/>
          </a:stretch>
        </p:blipFill>
        <p:spPr>
          <a:xfrm>
            <a:off x="251264" y="6332661"/>
            <a:ext cx="1112180" cy="316148"/>
          </a:xfrm>
          <a:prstGeom prst="rect">
            <a:avLst/>
          </a:prstGeom>
        </p:spPr>
      </p:pic>
    </p:spTree>
    <p:extLst>
      <p:ext uri="{BB962C8B-B14F-4D97-AF65-F5344CB8AC3E}">
        <p14:creationId xmlns:p14="http://schemas.microsoft.com/office/powerpoint/2010/main" val="131073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Avsnittsrubrik">
    <p:bg>
      <p:bgPr>
        <a:solidFill>
          <a:srgbClr val="6F924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36800" y="3143250"/>
            <a:ext cx="7518400" cy="571501"/>
          </a:xfrm>
        </p:spPr>
        <p:txBody>
          <a:bodyPr anchor="t" anchorCtr="0">
            <a:normAutofit/>
          </a:bodyPr>
          <a:lstStyle>
            <a:lvl1pPr algn="ctr">
              <a:defRPr sz="4000" b="1" cap="none" baseline="0">
                <a:solidFill>
                  <a:schemeClr val="bg1"/>
                </a:solidFill>
              </a:defRPr>
            </a:lvl1pPr>
          </a:lstStyle>
          <a:p>
            <a:r>
              <a:rPr lang="sv-SE" dirty="0"/>
              <a:t>RUBRIK</a:t>
            </a:r>
          </a:p>
        </p:txBody>
      </p:sp>
      <p:sp>
        <p:nvSpPr>
          <p:cNvPr id="11" name="Isosceles Triangle 10"/>
          <p:cNvSpPr/>
          <p:nvPr userDrawn="1"/>
        </p:nvSpPr>
        <p:spPr>
          <a:xfrm flipH="1">
            <a:off x="10958285" y="2667000"/>
            <a:ext cx="1233715" cy="4191000"/>
          </a:xfrm>
          <a:prstGeom prst="triangle">
            <a:avLst>
              <a:gd name="adj" fmla="val 0"/>
            </a:avLst>
          </a:prstGeom>
          <a:solidFill>
            <a:srgbClr val="EAF3DD">
              <a:alpha val="36078"/>
            </a:srgbClr>
          </a:solidFill>
          <a:ln>
            <a:noFill/>
          </a:ln>
          <a:effectLst/>
        </p:spPr>
        <p:style>
          <a:lnRef idx="1">
            <a:schemeClr val="accent1"/>
          </a:lnRef>
          <a:fillRef idx="3">
            <a:schemeClr val="accent1"/>
          </a:fillRef>
          <a:effectRef idx="2">
            <a:schemeClr val="accent1"/>
          </a:effectRef>
          <a:fontRef idx="minor">
            <a:schemeClr val="lt1"/>
          </a:fontRef>
        </p:style>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60940" y="3797300"/>
            <a:ext cx="7531060" cy="3060700"/>
          </a:xfrm>
          <a:prstGeom prst="rect">
            <a:avLst/>
          </a:prstGeom>
        </p:spPr>
      </p:pic>
      <p:sp>
        <p:nvSpPr>
          <p:cNvPr id="13" name="Isosceles Triangle 12"/>
          <p:cNvSpPr/>
          <p:nvPr userDrawn="1"/>
        </p:nvSpPr>
        <p:spPr>
          <a:xfrm>
            <a:off x="5041" y="4013200"/>
            <a:ext cx="448733" cy="2844800"/>
          </a:xfrm>
          <a:prstGeom prst="triangle">
            <a:avLst>
              <a:gd name="adj" fmla="val 0"/>
            </a:avLst>
          </a:prstGeom>
          <a:solidFill>
            <a:srgbClr val="EAF3DD">
              <a:alpha val="36078"/>
            </a:srgb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677575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3198017"/>
      </p:ext>
    </p:extLst>
  </p:cSld>
  <p:clrMap bg1="lt1" tx1="dk1" bg2="lt2" tx2="dk2" accent1="accent1" accent2="accent2" accent3="accent3" accent4="accent4" accent5="accent5" accent6="accent6" hlink="hlink" folHlink="folHlink"/>
  <p:sldLayoutIdLst>
    <p:sldLayoutId id="2147483651" r:id="rId1"/>
    <p:sldLayoutId id="2147483650" r:id="rId2"/>
    <p:sldLayoutId id="2147483660" r:id="rId3"/>
    <p:sldLayoutId id="2147483656" r:id="rId4"/>
    <p:sldLayoutId id="2147483657" r:id="rId5"/>
    <p:sldLayoutId id="2147483653" r:id="rId6"/>
  </p:sldLayoutIdLst>
  <p:txStyles>
    <p:title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0EA8E285-EDEF-C94D-1181-69B97F027E3E}"/>
              </a:ext>
            </a:extLst>
          </p:cNvPr>
          <p:cNvPicPr>
            <a:picLocks noChangeAspect="1"/>
          </p:cNvPicPr>
          <p:nvPr/>
        </p:nvPicPr>
        <p:blipFill>
          <a:blip r:embed="rId3"/>
          <a:stretch>
            <a:fillRect/>
          </a:stretch>
        </p:blipFill>
        <p:spPr>
          <a:xfrm>
            <a:off x="5188228" y="5337777"/>
            <a:ext cx="3334215" cy="1114581"/>
          </a:xfrm>
          <a:prstGeom prst="rect">
            <a:avLst/>
          </a:prstGeom>
        </p:spPr>
      </p:pic>
      <p:sp>
        <p:nvSpPr>
          <p:cNvPr id="3" name="Platshållare för text 2">
            <a:extLst>
              <a:ext uri="{FF2B5EF4-FFF2-40B4-BE49-F238E27FC236}">
                <a16:creationId xmlns:a16="http://schemas.microsoft.com/office/drawing/2014/main" id="{AB56BA64-F3B5-D546-9024-60189949AD72}"/>
              </a:ext>
            </a:extLst>
          </p:cNvPr>
          <p:cNvSpPr>
            <a:spLocks noGrp="1"/>
          </p:cNvSpPr>
          <p:nvPr>
            <p:ph type="body" idx="4294967295"/>
          </p:nvPr>
        </p:nvSpPr>
        <p:spPr>
          <a:xfrm>
            <a:off x="823118" y="2278063"/>
            <a:ext cx="10545763" cy="1500187"/>
          </a:xfrm>
          <a:prstGeom prst="rect">
            <a:avLst/>
          </a:prstGeom>
        </p:spPr>
        <p:txBody>
          <a:bodyPr/>
          <a:lstStyle/>
          <a:p>
            <a:r>
              <a:rPr lang="sv-SE" dirty="0">
                <a:solidFill>
                  <a:schemeClr val="bg1"/>
                </a:solidFill>
              </a:rPr>
              <a:t>Snart börjar… </a:t>
            </a:r>
          </a:p>
          <a:p>
            <a:r>
              <a:rPr lang="sv-SE" sz="3600" b="1" dirty="0">
                <a:solidFill>
                  <a:schemeClr val="bg1"/>
                </a:solidFill>
              </a:rPr>
              <a:t>Demo av version 2.43</a:t>
            </a:r>
          </a:p>
          <a:p>
            <a:br>
              <a:rPr lang="sv-SE" dirty="0">
                <a:solidFill>
                  <a:schemeClr val="bg1"/>
                </a:solidFill>
              </a:rPr>
            </a:br>
            <a:r>
              <a:rPr lang="sv-SE" dirty="0">
                <a:solidFill>
                  <a:schemeClr val="bg1"/>
                </a:solidFill>
              </a:rPr>
              <a:t>Mötet spelas in. Inspelningen och chatten kommer läggas upp på ladokkonsortiet.se. </a:t>
            </a:r>
          </a:p>
          <a:p>
            <a:endParaRPr lang="sv-SE" dirty="0">
              <a:solidFill>
                <a:schemeClr val="bg1"/>
              </a:solidFill>
            </a:endParaRPr>
          </a:p>
          <a:p>
            <a:r>
              <a:rPr lang="sv-SE" b="1" dirty="0">
                <a:solidFill>
                  <a:schemeClr val="bg1"/>
                </a:solidFill>
              </a:rPr>
              <a:t>Vill du inte vara med? </a:t>
            </a:r>
          </a:p>
          <a:p>
            <a:r>
              <a:rPr lang="sv-SE" dirty="0">
                <a:solidFill>
                  <a:schemeClr val="bg1"/>
                </a:solidFill>
              </a:rPr>
              <a:t>Stäng av kamera och mikrofon. Skicka direktmeddelanden i chatten till Moa Eriksson.</a:t>
            </a:r>
          </a:p>
        </p:txBody>
      </p:sp>
      <p:grpSp>
        <p:nvGrpSpPr>
          <p:cNvPr id="9" name="Grupp 8">
            <a:extLst>
              <a:ext uri="{FF2B5EF4-FFF2-40B4-BE49-F238E27FC236}">
                <a16:creationId xmlns:a16="http://schemas.microsoft.com/office/drawing/2014/main" id="{F0CC1D79-4219-856A-24CC-171EE1E74D11}"/>
              </a:ext>
            </a:extLst>
          </p:cNvPr>
          <p:cNvGrpSpPr/>
          <p:nvPr/>
        </p:nvGrpSpPr>
        <p:grpSpPr>
          <a:xfrm>
            <a:off x="897468" y="5337778"/>
            <a:ext cx="4008361" cy="1114581"/>
            <a:chOff x="897468" y="5337778"/>
            <a:chExt cx="4008361" cy="1114581"/>
          </a:xfrm>
        </p:grpSpPr>
        <p:sp>
          <p:nvSpPr>
            <p:cNvPr id="8" name="Rektangel 7">
              <a:extLst>
                <a:ext uri="{FF2B5EF4-FFF2-40B4-BE49-F238E27FC236}">
                  <a16:creationId xmlns:a16="http://schemas.microsoft.com/office/drawing/2014/main" id="{9ABF3BD0-4BB3-F896-2BD4-6C06AD6E6F70}"/>
                </a:ext>
              </a:extLst>
            </p:cNvPr>
            <p:cNvSpPr/>
            <p:nvPr/>
          </p:nvSpPr>
          <p:spPr>
            <a:xfrm>
              <a:off x="897468" y="5337778"/>
              <a:ext cx="4008361" cy="1114581"/>
            </a:xfrm>
            <a:prstGeom prst="rect">
              <a:avLst/>
            </a:prstGeom>
            <a:solidFill>
              <a:srgbClr val="1A1A1A"/>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 name="Bildobjekt 4">
              <a:extLst>
                <a:ext uri="{FF2B5EF4-FFF2-40B4-BE49-F238E27FC236}">
                  <a16:creationId xmlns:a16="http://schemas.microsoft.com/office/drawing/2014/main" id="{5E83B391-A068-7CEE-8B3E-FD85FB24D836}"/>
                </a:ext>
              </a:extLst>
            </p:cNvPr>
            <p:cNvPicPr>
              <a:picLocks noChangeAspect="1"/>
            </p:cNvPicPr>
            <p:nvPr/>
          </p:nvPicPr>
          <p:blipFill rotWithShape="1">
            <a:blip r:embed="rId4"/>
            <a:srcRect t="-6999" r="67123" b="1"/>
            <a:stretch/>
          </p:blipFill>
          <p:spPr>
            <a:xfrm>
              <a:off x="897468" y="5876693"/>
              <a:ext cx="4008361" cy="575666"/>
            </a:xfrm>
            <a:prstGeom prst="rect">
              <a:avLst/>
            </a:prstGeom>
          </p:spPr>
        </p:pic>
      </p:grpSp>
      <p:sp>
        <p:nvSpPr>
          <p:cNvPr id="10" name="Rektangel: rundade hörn 9">
            <a:extLst>
              <a:ext uri="{FF2B5EF4-FFF2-40B4-BE49-F238E27FC236}">
                <a16:creationId xmlns:a16="http://schemas.microsoft.com/office/drawing/2014/main" id="{3FBDED3F-E26A-22E3-8D3E-7B961E7C7939}"/>
              </a:ext>
            </a:extLst>
          </p:cNvPr>
          <p:cNvSpPr/>
          <p:nvPr/>
        </p:nvSpPr>
        <p:spPr>
          <a:xfrm>
            <a:off x="930921" y="5798633"/>
            <a:ext cx="1745371" cy="676028"/>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ktangel: rundade hörn 10">
            <a:extLst>
              <a:ext uri="{FF2B5EF4-FFF2-40B4-BE49-F238E27FC236}">
                <a16:creationId xmlns:a16="http://schemas.microsoft.com/office/drawing/2014/main" id="{C2DFA834-450D-1B7D-E3A1-C9AC6FB7ACFC}"/>
              </a:ext>
            </a:extLst>
          </p:cNvPr>
          <p:cNvSpPr/>
          <p:nvPr/>
        </p:nvSpPr>
        <p:spPr>
          <a:xfrm>
            <a:off x="5225148" y="5383132"/>
            <a:ext cx="1244808" cy="416251"/>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75577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A750BD-EE9F-E740-E419-0C8294C41143}"/>
              </a:ext>
            </a:extLst>
          </p:cNvPr>
          <p:cNvSpPr>
            <a:spLocks noGrp="1"/>
          </p:cNvSpPr>
          <p:nvPr>
            <p:ph type="title"/>
          </p:nvPr>
        </p:nvSpPr>
        <p:spPr>
          <a:xfrm>
            <a:off x="717015" y="573254"/>
            <a:ext cx="10149114" cy="727633"/>
          </a:xfrm>
        </p:spPr>
        <p:txBody>
          <a:bodyPr/>
          <a:lstStyle/>
          <a:p>
            <a:r>
              <a:rPr lang="sv-SE" dirty="0"/>
              <a:t>Studieavgifter</a:t>
            </a:r>
          </a:p>
        </p:txBody>
      </p:sp>
      <p:sp>
        <p:nvSpPr>
          <p:cNvPr id="3" name="Platshållare för innehåll 2">
            <a:extLst>
              <a:ext uri="{FF2B5EF4-FFF2-40B4-BE49-F238E27FC236}">
                <a16:creationId xmlns:a16="http://schemas.microsoft.com/office/drawing/2014/main" id="{51ED78D2-6ED0-C265-7D38-F56300877AF2}"/>
              </a:ext>
            </a:extLst>
          </p:cNvPr>
          <p:cNvSpPr>
            <a:spLocks noGrp="1"/>
          </p:cNvSpPr>
          <p:nvPr>
            <p:ph idx="1"/>
          </p:nvPr>
        </p:nvSpPr>
        <p:spPr>
          <a:xfrm>
            <a:off x="717015" y="1300887"/>
            <a:ext cx="10149114" cy="3900145"/>
          </a:xfrm>
        </p:spPr>
        <p:txBody>
          <a:bodyPr/>
          <a:lstStyle/>
          <a:p>
            <a:r>
              <a:rPr lang="sv-SE" dirty="0"/>
              <a:t>Det är nu möjligt att söka fram fakturor genom att söka på period för sista betalningsdag samt tillfälleskod.</a:t>
            </a:r>
          </a:p>
          <a:p>
            <a:r>
              <a:rPr lang="sv-SE" dirty="0"/>
              <a:t>Det går inte längre att skicka en inaktiverad faktura med åtgärden "</a:t>
            </a:r>
            <a:r>
              <a:rPr lang="sv-SE" dirty="0" err="1"/>
              <a:t>Masshantera</a:t>
            </a:r>
            <a:r>
              <a:rPr lang="sv-SE" dirty="0"/>
              <a:t> skicka faktura".</a:t>
            </a:r>
          </a:p>
          <a:p>
            <a:r>
              <a:rPr lang="sv-SE" dirty="0"/>
              <a:t>Fältet för att skriva en anteckning ökar i storlek och anpassar sig till längden på texten.</a:t>
            </a:r>
          </a:p>
          <a:p>
            <a:r>
              <a:rPr lang="sv-SE" dirty="0"/>
              <a:t>Mejlavisering om delbetald faktura skickas inte längre när fakturan är i läge "Skickad till student - Nej"</a:t>
            </a:r>
          </a:p>
          <a:p>
            <a:r>
              <a:rPr lang="sv-SE" dirty="0"/>
              <a:t>Mejlavisering om första faktura har utökats med information om hur studenter som tidigare studerat i Sverige loggar in i Ladok.</a:t>
            </a:r>
          </a:p>
          <a:p>
            <a:r>
              <a:rPr lang="sv-SE" dirty="0"/>
              <a:t>Rätt rubrik visas för ”Typ av stipendium” vid CSV-export.</a:t>
            </a:r>
          </a:p>
        </p:txBody>
      </p:sp>
      <p:pic>
        <p:nvPicPr>
          <p:cNvPr id="6" name="Bildobjekt 5">
            <a:extLst>
              <a:ext uri="{FF2B5EF4-FFF2-40B4-BE49-F238E27FC236}">
                <a16:creationId xmlns:a16="http://schemas.microsoft.com/office/drawing/2014/main" id="{2A45F84B-2515-4428-1746-9865A9E0E06D}"/>
              </a:ext>
            </a:extLst>
          </p:cNvPr>
          <p:cNvPicPr>
            <a:picLocks noChangeAspect="1"/>
          </p:cNvPicPr>
          <p:nvPr/>
        </p:nvPicPr>
        <p:blipFill rotWithShape="1">
          <a:blip r:embed="rId2"/>
          <a:srcRect t="47928"/>
          <a:stretch/>
        </p:blipFill>
        <p:spPr>
          <a:xfrm>
            <a:off x="6096000" y="5074723"/>
            <a:ext cx="4918441" cy="1251464"/>
          </a:xfrm>
          <a:prstGeom prst="rect">
            <a:avLst/>
          </a:prstGeom>
        </p:spPr>
      </p:pic>
      <p:pic>
        <p:nvPicPr>
          <p:cNvPr id="8" name="Bildobjekt 7">
            <a:extLst>
              <a:ext uri="{FF2B5EF4-FFF2-40B4-BE49-F238E27FC236}">
                <a16:creationId xmlns:a16="http://schemas.microsoft.com/office/drawing/2014/main" id="{4E4314B3-8709-6A39-42B7-CF6EB2926966}"/>
              </a:ext>
            </a:extLst>
          </p:cNvPr>
          <p:cNvPicPr>
            <a:picLocks noChangeAspect="1"/>
          </p:cNvPicPr>
          <p:nvPr/>
        </p:nvPicPr>
        <p:blipFill rotWithShape="1">
          <a:blip r:embed="rId3"/>
          <a:srcRect l="16847" t="10835" b="23305"/>
          <a:stretch/>
        </p:blipFill>
        <p:spPr>
          <a:xfrm>
            <a:off x="873555" y="5074723"/>
            <a:ext cx="4918440" cy="1238250"/>
          </a:xfrm>
          <a:prstGeom prst="rect">
            <a:avLst/>
          </a:prstGeom>
        </p:spPr>
      </p:pic>
      <p:sp>
        <p:nvSpPr>
          <p:cNvPr id="9" name="Pil: höger 8">
            <a:extLst>
              <a:ext uri="{FF2B5EF4-FFF2-40B4-BE49-F238E27FC236}">
                <a16:creationId xmlns:a16="http://schemas.microsoft.com/office/drawing/2014/main" id="{F80FD4E0-59A5-44C7-4243-4EC66AF90EAA}"/>
              </a:ext>
            </a:extLst>
          </p:cNvPr>
          <p:cNvSpPr/>
          <p:nvPr/>
        </p:nvSpPr>
        <p:spPr>
          <a:xfrm rot="6300000">
            <a:off x="10245834" y="4491856"/>
            <a:ext cx="669788" cy="412108"/>
          </a:xfrm>
          <a:prstGeom prst="right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935903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A750BD-EE9F-E740-E419-0C8294C41143}"/>
              </a:ext>
            </a:extLst>
          </p:cNvPr>
          <p:cNvSpPr>
            <a:spLocks noGrp="1"/>
          </p:cNvSpPr>
          <p:nvPr>
            <p:ph type="title"/>
          </p:nvPr>
        </p:nvSpPr>
        <p:spPr/>
        <p:txBody>
          <a:bodyPr/>
          <a:lstStyle/>
          <a:p>
            <a:r>
              <a:rPr lang="sv-SE" dirty="0"/>
              <a:t>Individuell studieplan</a:t>
            </a:r>
          </a:p>
        </p:txBody>
      </p:sp>
      <p:sp>
        <p:nvSpPr>
          <p:cNvPr id="3" name="Platshållare för innehåll 2">
            <a:extLst>
              <a:ext uri="{FF2B5EF4-FFF2-40B4-BE49-F238E27FC236}">
                <a16:creationId xmlns:a16="http://schemas.microsoft.com/office/drawing/2014/main" id="{51ED78D2-6ED0-C265-7D38-F56300877AF2}"/>
              </a:ext>
            </a:extLst>
          </p:cNvPr>
          <p:cNvSpPr>
            <a:spLocks noGrp="1"/>
          </p:cNvSpPr>
          <p:nvPr>
            <p:ph idx="1"/>
          </p:nvPr>
        </p:nvSpPr>
        <p:spPr/>
        <p:txBody>
          <a:bodyPr/>
          <a:lstStyle/>
          <a:p>
            <a:pPr>
              <a:buClr>
                <a:srgbClr val="C00000"/>
              </a:buClr>
              <a:buFont typeface="Wingdings 3" panose="05040102010807070707" pitchFamily="18" charset="2"/>
              <a:buChar char="u"/>
            </a:pPr>
            <a:r>
              <a:rPr lang="sv-SE" dirty="0"/>
              <a:t>Lärosätet kan nu skapa nya valmöjligheter för "Delmål i forskarutbildning" och "Ej poänggivande aktiviteter - Typ av aktivitet" i de lokala mallarna.</a:t>
            </a:r>
          </a:p>
          <a:p>
            <a:r>
              <a:rPr lang="sv-SE" dirty="0"/>
              <a:t>Fliken "Översikt" har bytt namn till "Arbetsflöde".</a:t>
            </a:r>
          </a:p>
          <a:p>
            <a:r>
              <a:rPr lang="sv-SE" dirty="0"/>
              <a:t>I fliken "Tidplan" visas inte längre rader som är tomma. Ändringen gäller Ladok för personal, Ladok för studenter och PDF-filer.</a:t>
            </a:r>
          </a:p>
          <a:p>
            <a:pPr lvl="1"/>
            <a:r>
              <a:rPr lang="sv-SE" dirty="0">
                <a:solidFill>
                  <a:srgbClr val="333333"/>
                </a:solidFill>
                <a:highlight>
                  <a:srgbClr val="FCFCFC"/>
                </a:highlight>
              </a:rPr>
              <a:t>Gäller </a:t>
            </a:r>
            <a:r>
              <a:rPr lang="sv-SE" u="sng" dirty="0">
                <a:solidFill>
                  <a:srgbClr val="333333"/>
                </a:solidFill>
                <a:highlight>
                  <a:srgbClr val="FCFCFC"/>
                </a:highlight>
              </a:rPr>
              <a:t>inte</a:t>
            </a:r>
            <a:r>
              <a:rPr lang="sv-SE" dirty="0">
                <a:solidFill>
                  <a:srgbClr val="333333"/>
                </a:solidFill>
                <a:highlight>
                  <a:srgbClr val="FCFCFC"/>
                </a:highlight>
              </a:rPr>
              <a:t> ISP-versioner som fastställdes före version 2.43</a:t>
            </a:r>
            <a:endParaRPr lang="sv-SE" b="0" dirty="0">
              <a:solidFill>
                <a:srgbClr val="333333"/>
              </a:solidFill>
              <a:effectLst/>
              <a:highlight>
                <a:srgbClr val="FCFCFC"/>
              </a:highlight>
            </a:endParaRPr>
          </a:p>
        </p:txBody>
      </p:sp>
      <p:pic>
        <p:nvPicPr>
          <p:cNvPr id="5" name="Bildobjekt 4">
            <a:extLst>
              <a:ext uri="{FF2B5EF4-FFF2-40B4-BE49-F238E27FC236}">
                <a16:creationId xmlns:a16="http://schemas.microsoft.com/office/drawing/2014/main" id="{A11D6DDE-39CA-12B8-6826-B9386F28542F}"/>
              </a:ext>
            </a:extLst>
          </p:cNvPr>
          <p:cNvPicPr>
            <a:picLocks noChangeAspect="1"/>
          </p:cNvPicPr>
          <p:nvPr/>
        </p:nvPicPr>
        <p:blipFill>
          <a:blip r:embed="rId2"/>
          <a:stretch>
            <a:fillRect/>
          </a:stretch>
        </p:blipFill>
        <p:spPr>
          <a:xfrm>
            <a:off x="1723262" y="3855212"/>
            <a:ext cx="5468113" cy="2162477"/>
          </a:xfrm>
          <a:prstGeom prst="rect">
            <a:avLst/>
          </a:prstGeom>
        </p:spPr>
      </p:pic>
      <p:sp>
        <p:nvSpPr>
          <p:cNvPr id="8" name="Pil: höger 7">
            <a:extLst>
              <a:ext uri="{FF2B5EF4-FFF2-40B4-BE49-F238E27FC236}">
                <a16:creationId xmlns:a16="http://schemas.microsoft.com/office/drawing/2014/main" id="{3F2198E6-24E5-EFCE-505D-5C0109AE2B78}"/>
              </a:ext>
            </a:extLst>
          </p:cNvPr>
          <p:cNvSpPr/>
          <p:nvPr/>
        </p:nvSpPr>
        <p:spPr>
          <a:xfrm>
            <a:off x="894704" y="4522495"/>
            <a:ext cx="917686" cy="385381"/>
          </a:xfrm>
          <a:prstGeom prst="right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sv-SE"/>
          </a:p>
        </p:txBody>
      </p:sp>
      <p:pic>
        <p:nvPicPr>
          <p:cNvPr id="10" name="Bildobjekt 9">
            <a:extLst>
              <a:ext uri="{FF2B5EF4-FFF2-40B4-BE49-F238E27FC236}">
                <a16:creationId xmlns:a16="http://schemas.microsoft.com/office/drawing/2014/main" id="{191CC341-3992-ED18-2F79-AA99DB189AA7}"/>
              </a:ext>
            </a:extLst>
          </p:cNvPr>
          <p:cNvPicPr>
            <a:picLocks noChangeAspect="1"/>
          </p:cNvPicPr>
          <p:nvPr/>
        </p:nvPicPr>
        <p:blipFill>
          <a:blip r:embed="rId3"/>
          <a:stretch>
            <a:fillRect/>
          </a:stretch>
        </p:blipFill>
        <p:spPr>
          <a:xfrm>
            <a:off x="894704" y="3531697"/>
            <a:ext cx="9259592" cy="2495898"/>
          </a:xfrm>
          <a:prstGeom prst="rect">
            <a:avLst/>
          </a:prstGeom>
        </p:spPr>
      </p:pic>
    </p:spTree>
    <p:extLst>
      <p:ext uri="{BB962C8B-B14F-4D97-AF65-F5344CB8AC3E}">
        <p14:creationId xmlns:p14="http://schemas.microsoft.com/office/powerpoint/2010/main" val="1312580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A750BD-EE9F-E740-E419-0C8294C41143}"/>
              </a:ext>
            </a:extLst>
          </p:cNvPr>
          <p:cNvSpPr>
            <a:spLocks noGrp="1"/>
          </p:cNvSpPr>
          <p:nvPr>
            <p:ph type="title"/>
          </p:nvPr>
        </p:nvSpPr>
        <p:spPr/>
        <p:txBody>
          <a:bodyPr/>
          <a:lstStyle/>
          <a:p>
            <a:r>
              <a:rPr lang="sv-SE" dirty="0"/>
              <a:t>Individuell studieplan</a:t>
            </a:r>
          </a:p>
        </p:txBody>
      </p:sp>
      <p:sp>
        <p:nvSpPr>
          <p:cNvPr id="3" name="Platshållare för innehåll 2">
            <a:extLst>
              <a:ext uri="{FF2B5EF4-FFF2-40B4-BE49-F238E27FC236}">
                <a16:creationId xmlns:a16="http://schemas.microsoft.com/office/drawing/2014/main" id="{51ED78D2-6ED0-C265-7D38-F56300877AF2}"/>
              </a:ext>
            </a:extLst>
          </p:cNvPr>
          <p:cNvSpPr>
            <a:spLocks noGrp="1"/>
          </p:cNvSpPr>
          <p:nvPr>
            <p:ph idx="1"/>
          </p:nvPr>
        </p:nvSpPr>
        <p:spPr/>
        <p:txBody>
          <a:bodyPr/>
          <a:lstStyle/>
          <a:p>
            <a:pPr>
              <a:buClr>
                <a:srgbClr val="C00000"/>
              </a:buClr>
              <a:buFont typeface="Wingdings 3" panose="05040102010807070707" pitchFamily="18" charset="2"/>
              <a:buChar char="u"/>
            </a:pPr>
            <a:r>
              <a:rPr lang="sv-SE" dirty="0"/>
              <a:t>Lärosätet kan nu skapa nya valmöjligheter för "Delmål i forskarutbildning" och "Ej poänggivande aktiviteter - Typ av aktivitet" i de lokala mallarna.</a:t>
            </a:r>
          </a:p>
          <a:p>
            <a:r>
              <a:rPr lang="sv-SE" dirty="0"/>
              <a:t>Fliken "Översikt" har bytt namn till "Arbetsflöde".</a:t>
            </a:r>
          </a:p>
          <a:p>
            <a:r>
              <a:rPr lang="sv-SE" dirty="0"/>
              <a:t>I fliken "Tidplan" visas inte längre rader som är tomma. Ändringen gäller Ladok för personal, Ladok för studenter och PDF-filer.</a:t>
            </a:r>
            <a:endParaRPr lang="sv-SE" b="0" i="0" dirty="0">
              <a:solidFill>
                <a:srgbClr val="333333"/>
              </a:solidFill>
              <a:effectLst/>
              <a:highlight>
                <a:srgbClr val="FCFCFC"/>
              </a:highlight>
            </a:endParaRPr>
          </a:p>
          <a:p>
            <a:pPr algn="l"/>
            <a:r>
              <a:rPr lang="sv-SE" b="0" i="0" dirty="0">
                <a:solidFill>
                  <a:srgbClr val="333333"/>
                </a:solidFill>
                <a:effectLst/>
                <a:highlight>
                  <a:srgbClr val="FCFCFC"/>
                </a:highlight>
              </a:rPr>
              <a:t>Ladok för studenter: Panelerna "Historik" och "Kommande arbetsuppgifter" har bytt plats i syfte att tydligare visa meddelanden på sidan.</a:t>
            </a:r>
            <a:br>
              <a:rPr lang="sv-SE" dirty="0"/>
            </a:br>
            <a:endParaRPr lang="sv-SE" dirty="0"/>
          </a:p>
        </p:txBody>
      </p:sp>
      <p:pic>
        <p:nvPicPr>
          <p:cNvPr id="12" name="Bildobjekt 11">
            <a:extLst>
              <a:ext uri="{FF2B5EF4-FFF2-40B4-BE49-F238E27FC236}">
                <a16:creationId xmlns:a16="http://schemas.microsoft.com/office/drawing/2014/main" id="{73C116EF-049F-1F5C-E3A5-6DA13B0153F9}"/>
              </a:ext>
            </a:extLst>
          </p:cNvPr>
          <p:cNvPicPr>
            <a:picLocks noChangeAspect="1"/>
          </p:cNvPicPr>
          <p:nvPr/>
        </p:nvPicPr>
        <p:blipFill rotWithShape="1">
          <a:blip r:embed="rId2"/>
          <a:srcRect t="31553" r="8998" b="8998"/>
          <a:stretch/>
        </p:blipFill>
        <p:spPr>
          <a:xfrm>
            <a:off x="972979" y="3905250"/>
            <a:ext cx="6751014" cy="2887255"/>
          </a:xfrm>
          <a:prstGeom prst="rect">
            <a:avLst/>
          </a:prstGeom>
        </p:spPr>
      </p:pic>
      <p:sp>
        <p:nvSpPr>
          <p:cNvPr id="7" name="Båge 6">
            <a:extLst>
              <a:ext uri="{FF2B5EF4-FFF2-40B4-BE49-F238E27FC236}">
                <a16:creationId xmlns:a16="http://schemas.microsoft.com/office/drawing/2014/main" id="{0C1F3AEE-F396-BDF4-F88B-F92F0BDFDC29}"/>
              </a:ext>
            </a:extLst>
          </p:cNvPr>
          <p:cNvSpPr/>
          <p:nvPr/>
        </p:nvSpPr>
        <p:spPr>
          <a:xfrm rot="10800000">
            <a:off x="609598" y="5133975"/>
            <a:ext cx="828675" cy="1114807"/>
          </a:xfrm>
          <a:prstGeom prst="arc">
            <a:avLst>
              <a:gd name="adj1" fmla="val 16200000"/>
              <a:gd name="adj2" fmla="val 5085752"/>
            </a:avLst>
          </a:prstGeom>
          <a:ln w="76200">
            <a:solidFill>
              <a:srgbClr val="0070C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Tree>
    <p:extLst>
      <p:ext uri="{BB962C8B-B14F-4D97-AF65-F5344CB8AC3E}">
        <p14:creationId xmlns:p14="http://schemas.microsoft.com/office/powerpoint/2010/main" val="1549059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EAA3F6-CE26-7B21-179C-91FA654FADED}"/>
              </a:ext>
            </a:extLst>
          </p:cNvPr>
          <p:cNvSpPr>
            <a:spLocks noGrp="1"/>
          </p:cNvSpPr>
          <p:nvPr>
            <p:ph type="title"/>
          </p:nvPr>
        </p:nvSpPr>
        <p:spPr>
          <a:xfrm>
            <a:off x="717015" y="573254"/>
            <a:ext cx="10149114" cy="727633"/>
          </a:xfrm>
        </p:spPr>
        <p:txBody>
          <a:bodyPr/>
          <a:lstStyle/>
          <a:p>
            <a:r>
              <a:rPr lang="sv-SE" dirty="0"/>
              <a:t>Tillgodoräknande</a:t>
            </a:r>
          </a:p>
        </p:txBody>
      </p:sp>
      <p:sp>
        <p:nvSpPr>
          <p:cNvPr id="3" name="Platshållare för innehåll 2">
            <a:extLst>
              <a:ext uri="{FF2B5EF4-FFF2-40B4-BE49-F238E27FC236}">
                <a16:creationId xmlns:a16="http://schemas.microsoft.com/office/drawing/2014/main" id="{F5D27E31-42C6-281A-0789-CB35688265F3}"/>
              </a:ext>
            </a:extLst>
          </p:cNvPr>
          <p:cNvSpPr>
            <a:spLocks noGrp="1"/>
          </p:cNvSpPr>
          <p:nvPr>
            <p:ph idx="1"/>
          </p:nvPr>
        </p:nvSpPr>
        <p:spPr>
          <a:xfrm>
            <a:off x="717015" y="1300887"/>
            <a:ext cx="10149114" cy="3900145"/>
          </a:xfrm>
        </p:spPr>
        <p:txBody>
          <a:bodyPr/>
          <a:lstStyle/>
          <a:p>
            <a:pPr>
              <a:spcBef>
                <a:spcPts val="600"/>
              </a:spcBef>
            </a:pPr>
            <a:r>
              <a:rPr lang="sv-SE" dirty="0">
                <a:solidFill>
                  <a:srgbClr val="333333"/>
                </a:solidFill>
                <a:highlight>
                  <a:srgbClr val="FCFCFC"/>
                </a:highlight>
              </a:rPr>
              <a:t>Tre begrepp har ny benämning:</a:t>
            </a:r>
          </a:p>
          <a:p>
            <a:pPr lvl="1">
              <a:buClr>
                <a:srgbClr val="87B057"/>
              </a:buClr>
            </a:pPr>
            <a:r>
              <a:rPr lang="sv-SE" dirty="0">
                <a:solidFill>
                  <a:srgbClr val="333333"/>
                </a:solidFill>
                <a:highlight>
                  <a:srgbClr val="FCFCFC"/>
                </a:highlight>
              </a:rPr>
              <a:t>Grund </a:t>
            </a:r>
            <a:r>
              <a:rPr lang="sv-SE" dirty="0">
                <a:solidFill>
                  <a:srgbClr val="333333"/>
                </a:solidFill>
                <a:highlight>
                  <a:srgbClr val="FCFCFC"/>
                </a:highlight>
                <a:sym typeface="Wingdings 3" panose="05040102010807070707" pitchFamily="18" charset="2"/>
              </a:rPr>
              <a:t> </a:t>
            </a:r>
            <a:r>
              <a:rPr lang="sv-SE" dirty="0">
                <a:solidFill>
                  <a:srgbClr val="333333"/>
                </a:solidFill>
                <a:highlight>
                  <a:srgbClr val="FCFCFC"/>
                </a:highlight>
              </a:rPr>
              <a:t>Meriter för tillgodoräknande</a:t>
            </a:r>
          </a:p>
          <a:p>
            <a:pPr lvl="1">
              <a:buClr>
                <a:srgbClr val="87B057"/>
              </a:buClr>
            </a:pPr>
            <a:r>
              <a:rPr lang="sv-SE" dirty="0">
                <a:solidFill>
                  <a:srgbClr val="333333"/>
                </a:solidFill>
                <a:highlight>
                  <a:srgbClr val="FCFCFC"/>
                </a:highlight>
              </a:rPr>
              <a:t>Mål </a:t>
            </a:r>
            <a:r>
              <a:rPr lang="sv-SE" dirty="0">
                <a:solidFill>
                  <a:srgbClr val="333333"/>
                </a:solidFill>
                <a:highlight>
                  <a:srgbClr val="FCFCFC"/>
                </a:highlight>
                <a:sym typeface="Wingdings 3" panose="05040102010807070707" pitchFamily="18" charset="2"/>
              </a:rPr>
              <a:t>  </a:t>
            </a:r>
            <a:r>
              <a:rPr lang="sv-SE" dirty="0">
                <a:solidFill>
                  <a:srgbClr val="333333"/>
                </a:solidFill>
                <a:highlight>
                  <a:srgbClr val="FCFCFC"/>
                </a:highlight>
              </a:rPr>
              <a:t>Tillgodoräknas som</a:t>
            </a:r>
          </a:p>
          <a:p>
            <a:pPr lvl="1">
              <a:buClr>
                <a:srgbClr val="87B057"/>
              </a:buClr>
            </a:pPr>
            <a:r>
              <a:rPr lang="sv-SE" dirty="0">
                <a:solidFill>
                  <a:srgbClr val="333333"/>
                </a:solidFill>
                <a:highlight>
                  <a:srgbClr val="FCFCFC"/>
                </a:highlight>
              </a:rPr>
              <a:t>Annan specifikation </a:t>
            </a:r>
            <a:r>
              <a:rPr lang="sv-SE" b="0" i="0" dirty="0">
                <a:solidFill>
                  <a:srgbClr val="333333"/>
                </a:solidFill>
                <a:effectLst/>
                <a:highlight>
                  <a:srgbClr val="FCFCFC"/>
                </a:highlight>
                <a:sym typeface="Wingdings 3" panose="05040102010807070707" pitchFamily="18" charset="2"/>
              </a:rPr>
              <a:t> </a:t>
            </a:r>
            <a:r>
              <a:rPr lang="sv-SE" b="0" i="0" dirty="0">
                <a:solidFill>
                  <a:srgbClr val="333333"/>
                </a:solidFill>
                <a:effectLst/>
                <a:highlight>
                  <a:srgbClr val="FCFCFC"/>
                </a:highlight>
              </a:rPr>
              <a:t>Annan motsvarande utbildning</a:t>
            </a:r>
            <a:endParaRPr lang="sv-SE" dirty="0">
              <a:solidFill>
                <a:srgbClr val="333333"/>
              </a:solidFill>
              <a:highlight>
                <a:srgbClr val="FCFCFC"/>
              </a:highlight>
            </a:endParaRPr>
          </a:p>
          <a:p>
            <a:r>
              <a:rPr lang="sv-SE" dirty="0">
                <a:solidFill>
                  <a:srgbClr val="333333"/>
                </a:solidFill>
                <a:highlight>
                  <a:srgbClr val="FCFCFC"/>
                </a:highlight>
              </a:rPr>
              <a:t>I översikten av färdiga tillgodoräknanden på student visas nu vilket ärendenummer de kom ifrån.</a:t>
            </a:r>
            <a:endParaRPr lang="sv-SE" b="0" i="0" dirty="0">
              <a:solidFill>
                <a:srgbClr val="333333"/>
              </a:solidFill>
              <a:effectLst/>
              <a:highlight>
                <a:srgbClr val="FCFCFC"/>
              </a:highlight>
            </a:endParaRPr>
          </a:p>
        </p:txBody>
      </p:sp>
      <p:grpSp>
        <p:nvGrpSpPr>
          <p:cNvPr id="9" name="Grupp 8">
            <a:extLst>
              <a:ext uri="{FF2B5EF4-FFF2-40B4-BE49-F238E27FC236}">
                <a16:creationId xmlns:a16="http://schemas.microsoft.com/office/drawing/2014/main" id="{A8BFC7B5-3895-1D68-6BD5-4CC6F0A848CB}"/>
              </a:ext>
            </a:extLst>
          </p:cNvPr>
          <p:cNvGrpSpPr/>
          <p:nvPr/>
        </p:nvGrpSpPr>
        <p:grpSpPr>
          <a:xfrm>
            <a:off x="861465" y="3223447"/>
            <a:ext cx="9860213" cy="2705218"/>
            <a:chOff x="861465" y="3952875"/>
            <a:chExt cx="9860213" cy="2705218"/>
          </a:xfrm>
        </p:grpSpPr>
        <p:pic>
          <p:nvPicPr>
            <p:cNvPr id="5" name="Bildobjekt 4">
              <a:extLst>
                <a:ext uri="{FF2B5EF4-FFF2-40B4-BE49-F238E27FC236}">
                  <a16:creationId xmlns:a16="http://schemas.microsoft.com/office/drawing/2014/main" id="{6FF76730-6F18-39EA-40E7-A3D55E6FA5CE}"/>
                </a:ext>
              </a:extLst>
            </p:cNvPr>
            <p:cNvPicPr>
              <a:picLocks noChangeAspect="1"/>
            </p:cNvPicPr>
            <p:nvPr/>
          </p:nvPicPr>
          <p:blipFill>
            <a:blip r:embed="rId2"/>
            <a:stretch>
              <a:fillRect/>
            </a:stretch>
          </p:blipFill>
          <p:spPr>
            <a:xfrm>
              <a:off x="861465" y="3952875"/>
              <a:ext cx="9860213" cy="2705218"/>
            </a:xfrm>
            <a:prstGeom prst="rect">
              <a:avLst/>
            </a:prstGeom>
          </p:spPr>
        </p:pic>
        <p:sp>
          <p:nvSpPr>
            <p:cNvPr id="6" name="Rektangel 5">
              <a:extLst>
                <a:ext uri="{FF2B5EF4-FFF2-40B4-BE49-F238E27FC236}">
                  <a16:creationId xmlns:a16="http://schemas.microsoft.com/office/drawing/2014/main" id="{116F14A6-3315-BC02-54DC-4A4796F9EE6E}"/>
                </a:ext>
              </a:extLst>
            </p:cNvPr>
            <p:cNvSpPr/>
            <p:nvPr/>
          </p:nvSpPr>
          <p:spPr>
            <a:xfrm>
              <a:off x="1047750" y="5695950"/>
              <a:ext cx="628650" cy="270815"/>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ektangel 6">
              <a:extLst>
                <a:ext uri="{FF2B5EF4-FFF2-40B4-BE49-F238E27FC236}">
                  <a16:creationId xmlns:a16="http://schemas.microsoft.com/office/drawing/2014/main" id="{4D60CECC-E984-E2EE-7C12-22626C96C5AB}"/>
                </a:ext>
              </a:extLst>
            </p:cNvPr>
            <p:cNvSpPr/>
            <p:nvPr/>
          </p:nvSpPr>
          <p:spPr>
            <a:xfrm>
              <a:off x="5781674" y="5695950"/>
              <a:ext cx="504826" cy="270815"/>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7">
              <a:extLst>
                <a:ext uri="{FF2B5EF4-FFF2-40B4-BE49-F238E27FC236}">
                  <a16:creationId xmlns:a16="http://schemas.microsoft.com/office/drawing/2014/main" id="{189B43B4-2967-A9AD-249F-4F251718F992}"/>
                </a:ext>
              </a:extLst>
            </p:cNvPr>
            <p:cNvSpPr/>
            <p:nvPr/>
          </p:nvSpPr>
          <p:spPr>
            <a:xfrm>
              <a:off x="5857874" y="6048375"/>
              <a:ext cx="828675" cy="456818"/>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pic>
        <p:nvPicPr>
          <p:cNvPr id="11" name="Bildobjekt 10" descr="En bild som visar text, Teckensnitt, linje, skärmbild&#10;&#10;Automatiskt genererad beskrivning">
            <a:extLst>
              <a:ext uri="{FF2B5EF4-FFF2-40B4-BE49-F238E27FC236}">
                <a16:creationId xmlns:a16="http://schemas.microsoft.com/office/drawing/2014/main" id="{7D001B56-4716-7613-4358-4DEA08F7EC52}"/>
              </a:ext>
            </a:extLst>
          </p:cNvPr>
          <p:cNvPicPr>
            <a:picLocks noChangeAspect="1"/>
          </p:cNvPicPr>
          <p:nvPr/>
        </p:nvPicPr>
        <p:blipFill>
          <a:blip r:embed="rId3"/>
          <a:stretch>
            <a:fillRect/>
          </a:stretch>
        </p:blipFill>
        <p:spPr>
          <a:xfrm>
            <a:off x="1047750" y="3597380"/>
            <a:ext cx="7568191" cy="1251227"/>
          </a:xfrm>
          <a:prstGeom prst="rect">
            <a:avLst/>
          </a:prstGeom>
        </p:spPr>
      </p:pic>
    </p:spTree>
    <p:extLst>
      <p:ext uri="{BB962C8B-B14F-4D97-AF65-F5344CB8AC3E}">
        <p14:creationId xmlns:p14="http://schemas.microsoft.com/office/powerpoint/2010/main" val="294648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9"/>
                                        </p:tgtEl>
                                        <p:attrNameLst>
                                          <p:attrName>style.visibility</p:attrName>
                                        </p:attrNameLst>
                                      </p:cBhvr>
                                      <p:to>
                                        <p:strVal val="hidden"/>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EAA3F6-CE26-7B21-179C-91FA654FADED}"/>
              </a:ext>
            </a:extLst>
          </p:cNvPr>
          <p:cNvSpPr>
            <a:spLocks noGrp="1"/>
          </p:cNvSpPr>
          <p:nvPr>
            <p:ph type="title"/>
          </p:nvPr>
        </p:nvSpPr>
        <p:spPr>
          <a:xfrm>
            <a:off x="717015" y="573254"/>
            <a:ext cx="10149114" cy="727633"/>
          </a:xfrm>
        </p:spPr>
        <p:txBody>
          <a:bodyPr/>
          <a:lstStyle/>
          <a:p>
            <a:r>
              <a:rPr lang="sv-SE" dirty="0"/>
              <a:t>Tillgodoräknande</a:t>
            </a:r>
          </a:p>
        </p:txBody>
      </p:sp>
      <p:sp>
        <p:nvSpPr>
          <p:cNvPr id="3" name="Platshållare för innehåll 2">
            <a:extLst>
              <a:ext uri="{FF2B5EF4-FFF2-40B4-BE49-F238E27FC236}">
                <a16:creationId xmlns:a16="http://schemas.microsoft.com/office/drawing/2014/main" id="{F5D27E31-42C6-281A-0789-CB35688265F3}"/>
              </a:ext>
            </a:extLst>
          </p:cNvPr>
          <p:cNvSpPr>
            <a:spLocks noGrp="1"/>
          </p:cNvSpPr>
          <p:nvPr>
            <p:ph idx="1"/>
          </p:nvPr>
        </p:nvSpPr>
        <p:spPr>
          <a:xfrm>
            <a:off x="717015" y="1300887"/>
            <a:ext cx="10149114" cy="3900145"/>
          </a:xfrm>
        </p:spPr>
        <p:txBody>
          <a:bodyPr/>
          <a:lstStyle/>
          <a:p>
            <a:pPr>
              <a:spcBef>
                <a:spcPts val="600"/>
              </a:spcBef>
            </a:pPr>
            <a:r>
              <a:rPr lang="sv-SE" dirty="0">
                <a:solidFill>
                  <a:srgbClr val="333333"/>
                </a:solidFill>
                <a:highlight>
                  <a:srgbClr val="FCFCFC"/>
                </a:highlight>
              </a:rPr>
              <a:t>Tre begrepp har ny benämning:</a:t>
            </a:r>
          </a:p>
          <a:p>
            <a:pPr lvl="1">
              <a:buClr>
                <a:srgbClr val="87B057"/>
              </a:buClr>
            </a:pPr>
            <a:r>
              <a:rPr lang="sv-SE" dirty="0">
                <a:solidFill>
                  <a:srgbClr val="333333"/>
                </a:solidFill>
                <a:highlight>
                  <a:srgbClr val="FCFCFC"/>
                </a:highlight>
              </a:rPr>
              <a:t>Grund </a:t>
            </a:r>
            <a:r>
              <a:rPr lang="sv-SE" dirty="0">
                <a:solidFill>
                  <a:srgbClr val="333333"/>
                </a:solidFill>
                <a:highlight>
                  <a:srgbClr val="FCFCFC"/>
                </a:highlight>
                <a:sym typeface="Wingdings 3" panose="05040102010807070707" pitchFamily="18" charset="2"/>
              </a:rPr>
              <a:t> </a:t>
            </a:r>
            <a:r>
              <a:rPr lang="sv-SE" dirty="0">
                <a:solidFill>
                  <a:srgbClr val="333333"/>
                </a:solidFill>
                <a:highlight>
                  <a:srgbClr val="FCFCFC"/>
                </a:highlight>
              </a:rPr>
              <a:t>Meriter för tillgodoräknande</a:t>
            </a:r>
          </a:p>
          <a:p>
            <a:pPr lvl="1">
              <a:buClr>
                <a:srgbClr val="87B057"/>
              </a:buClr>
            </a:pPr>
            <a:r>
              <a:rPr lang="sv-SE" dirty="0">
                <a:solidFill>
                  <a:srgbClr val="333333"/>
                </a:solidFill>
                <a:highlight>
                  <a:srgbClr val="FCFCFC"/>
                </a:highlight>
              </a:rPr>
              <a:t>Mål </a:t>
            </a:r>
            <a:r>
              <a:rPr lang="sv-SE" dirty="0">
                <a:solidFill>
                  <a:srgbClr val="333333"/>
                </a:solidFill>
                <a:highlight>
                  <a:srgbClr val="FCFCFC"/>
                </a:highlight>
                <a:sym typeface="Wingdings 3" panose="05040102010807070707" pitchFamily="18" charset="2"/>
              </a:rPr>
              <a:t>  </a:t>
            </a:r>
            <a:r>
              <a:rPr lang="sv-SE" dirty="0">
                <a:solidFill>
                  <a:srgbClr val="333333"/>
                </a:solidFill>
                <a:highlight>
                  <a:srgbClr val="FCFCFC"/>
                </a:highlight>
              </a:rPr>
              <a:t>Tillgodoräknas som</a:t>
            </a:r>
          </a:p>
          <a:p>
            <a:pPr lvl="1">
              <a:buClr>
                <a:srgbClr val="87B057"/>
              </a:buClr>
            </a:pPr>
            <a:r>
              <a:rPr lang="sv-SE" dirty="0">
                <a:solidFill>
                  <a:srgbClr val="333333"/>
                </a:solidFill>
                <a:highlight>
                  <a:srgbClr val="FCFCFC"/>
                </a:highlight>
              </a:rPr>
              <a:t>Annan specifikation </a:t>
            </a:r>
            <a:r>
              <a:rPr lang="sv-SE" b="0" i="0" dirty="0">
                <a:solidFill>
                  <a:srgbClr val="333333"/>
                </a:solidFill>
                <a:effectLst/>
                <a:highlight>
                  <a:srgbClr val="FCFCFC"/>
                </a:highlight>
                <a:sym typeface="Wingdings 3" panose="05040102010807070707" pitchFamily="18" charset="2"/>
              </a:rPr>
              <a:t> </a:t>
            </a:r>
            <a:r>
              <a:rPr lang="sv-SE" b="0" i="0" dirty="0">
                <a:solidFill>
                  <a:srgbClr val="333333"/>
                </a:solidFill>
                <a:effectLst/>
                <a:highlight>
                  <a:srgbClr val="FCFCFC"/>
                </a:highlight>
              </a:rPr>
              <a:t>Annan motsvarande utbildning</a:t>
            </a:r>
            <a:endParaRPr lang="sv-SE" dirty="0">
              <a:solidFill>
                <a:srgbClr val="333333"/>
              </a:solidFill>
              <a:highlight>
                <a:srgbClr val="FCFCFC"/>
              </a:highlight>
            </a:endParaRPr>
          </a:p>
          <a:p>
            <a:r>
              <a:rPr lang="sv-SE" dirty="0">
                <a:solidFill>
                  <a:srgbClr val="333333"/>
                </a:solidFill>
                <a:highlight>
                  <a:srgbClr val="FCFCFC"/>
                </a:highlight>
              </a:rPr>
              <a:t>I översikten av färdiga tillgodoräknanden på student visas nu vilket ärendenummer de kom ifrån.</a:t>
            </a:r>
          </a:p>
          <a:p>
            <a:r>
              <a:rPr lang="sv-SE" dirty="0">
                <a:solidFill>
                  <a:srgbClr val="333333"/>
                </a:solidFill>
                <a:highlight>
                  <a:srgbClr val="FCFCFC"/>
                </a:highlight>
              </a:rPr>
              <a:t>När beslutsunderlag tas bort behöver användaren nu bekräfta detta.</a:t>
            </a:r>
            <a:endParaRPr lang="sv-SE" b="0" i="0" dirty="0">
              <a:solidFill>
                <a:srgbClr val="333333"/>
              </a:solidFill>
              <a:effectLst/>
              <a:highlight>
                <a:srgbClr val="FCFCFC"/>
              </a:highlight>
            </a:endParaRPr>
          </a:p>
          <a:p>
            <a:pPr>
              <a:buClr>
                <a:srgbClr val="C00000"/>
              </a:buClr>
              <a:buFont typeface="Wingdings 3" panose="05040102010807070707" pitchFamily="18" charset="2"/>
              <a:buChar char="u"/>
            </a:pPr>
            <a:r>
              <a:rPr lang="sv-SE" b="0" i="0" dirty="0">
                <a:solidFill>
                  <a:srgbClr val="333333"/>
                </a:solidFill>
                <a:effectLst/>
                <a:highlight>
                  <a:srgbClr val="FCFCFC"/>
                </a:highlight>
              </a:rPr>
              <a:t>Ny layout på val och informations-i</a:t>
            </a:r>
          </a:p>
          <a:p>
            <a:pPr>
              <a:buClr>
                <a:srgbClr val="C00000"/>
              </a:buClr>
              <a:buFont typeface="Wingdings 3" panose="05040102010807070707" pitchFamily="18" charset="2"/>
              <a:buChar char="u"/>
            </a:pPr>
            <a:r>
              <a:rPr lang="sv-SE" b="0" i="0" dirty="0">
                <a:solidFill>
                  <a:srgbClr val="333333"/>
                </a:solidFill>
                <a:effectLst/>
                <a:highlight>
                  <a:srgbClr val="FCFCFC"/>
                </a:highlight>
              </a:rPr>
              <a:t>Det går nu att koppla bilagor i ärendet till ett specifikt beslutsunderlag.</a:t>
            </a:r>
          </a:p>
          <a:p>
            <a:pPr algn="l">
              <a:buClr>
                <a:srgbClr val="C00000"/>
              </a:buClr>
              <a:buFont typeface="Wingdings 3" panose="05040102010807070707" pitchFamily="18" charset="2"/>
              <a:buChar char="u"/>
            </a:pPr>
            <a:r>
              <a:rPr lang="sv-SE" b="0" i="0" dirty="0">
                <a:solidFill>
                  <a:srgbClr val="333333"/>
                </a:solidFill>
                <a:effectLst/>
                <a:highlight>
                  <a:srgbClr val="FCFCFC"/>
                </a:highlight>
              </a:rPr>
              <a:t>Det går nu att ange "Successiv fördjupning" när "Annan motsvarande utbildning" läggs till i ett tillgodoräknande</a:t>
            </a:r>
          </a:p>
          <a:p>
            <a:pPr algn="l">
              <a:buClr>
                <a:srgbClr val="C00000"/>
              </a:buClr>
              <a:buFont typeface="Wingdings 3" panose="05040102010807070707" pitchFamily="18" charset="2"/>
              <a:buChar char="u"/>
            </a:pPr>
            <a:r>
              <a:rPr lang="sv-SE" b="0" i="0" dirty="0">
                <a:solidFill>
                  <a:srgbClr val="333333"/>
                </a:solidFill>
                <a:effectLst/>
                <a:highlight>
                  <a:srgbClr val="FCFCFC"/>
                </a:highlight>
              </a:rPr>
              <a:t>Avisering av beviljade beslut görs nu endast en gång per ärende, även om det finns flera beslutsunderlag.</a:t>
            </a:r>
          </a:p>
          <a:p>
            <a:endParaRPr lang="sv-SE" b="0" i="0" dirty="0">
              <a:solidFill>
                <a:srgbClr val="333333"/>
              </a:solidFill>
              <a:effectLst/>
              <a:highlight>
                <a:srgbClr val="FCFCFC"/>
              </a:highlight>
            </a:endParaRPr>
          </a:p>
        </p:txBody>
      </p:sp>
    </p:spTree>
    <p:extLst>
      <p:ext uri="{BB962C8B-B14F-4D97-AF65-F5344CB8AC3E}">
        <p14:creationId xmlns:p14="http://schemas.microsoft.com/office/powerpoint/2010/main" val="1697256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EAA3F6-CE26-7B21-179C-91FA654FADED}"/>
              </a:ext>
            </a:extLst>
          </p:cNvPr>
          <p:cNvSpPr>
            <a:spLocks noGrp="1"/>
          </p:cNvSpPr>
          <p:nvPr>
            <p:ph type="title"/>
          </p:nvPr>
        </p:nvSpPr>
        <p:spPr>
          <a:xfrm>
            <a:off x="717015" y="573254"/>
            <a:ext cx="10149114" cy="727633"/>
          </a:xfrm>
        </p:spPr>
        <p:txBody>
          <a:bodyPr/>
          <a:lstStyle/>
          <a:p>
            <a:r>
              <a:rPr lang="sv-SE"/>
              <a:t>Examen</a:t>
            </a:r>
            <a:endParaRPr lang="sv-SE" dirty="0"/>
          </a:p>
        </p:txBody>
      </p:sp>
      <p:sp>
        <p:nvSpPr>
          <p:cNvPr id="3" name="Platshållare för innehåll 2">
            <a:extLst>
              <a:ext uri="{FF2B5EF4-FFF2-40B4-BE49-F238E27FC236}">
                <a16:creationId xmlns:a16="http://schemas.microsoft.com/office/drawing/2014/main" id="{F5D27E31-42C6-281A-0789-CB35688265F3}"/>
              </a:ext>
            </a:extLst>
          </p:cNvPr>
          <p:cNvSpPr>
            <a:spLocks noGrp="1"/>
          </p:cNvSpPr>
          <p:nvPr>
            <p:ph idx="1"/>
          </p:nvPr>
        </p:nvSpPr>
        <p:spPr>
          <a:xfrm>
            <a:off x="717015" y="1300887"/>
            <a:ext cx="10149114" cy="3900145"/>
          </a:xfrm>
        </p:spPr>
        <p:txBody>
          <a:bodyPr/>
          <a:lstStyle/>
          <a:p>
            <a:pPr>
              <a:buClr>
                <a:srgbClr val="C00000"/>
              </a:buClr>
              <a:buFont typeface="Wingdings 3" panose="05040102010807070707" pitchFamily="18" charset="2"/>
              <a:buChar char="u"/>
            </a:pPr>
            <a:r>
              <a:rPr lang="sv-SE" b="0" i="0" dirty="0">
                <a:solidFill>
                  <a:srgbClr val="333333"/>
                </a:solidFill>
                <a:effectLst/>
                <a:highlight>
                  <a:srgbClr val="FCFCFC"/>
                </a:highlight>
              </a:rPr>
              <a:t>Det är nu möjligt att rätta/ändra omfattning för ett utfärdat bevis. </a:t>
            </a:r>
          </a:p>
          <a:p>
            <a:pPr algn="l">
              <a:buClr>
                <a:srgbClr val="C00000"/>
              </a:buClr>
              <a:buFont typeface="Wingdings 3" panose="05040102010807070707" pitchFamily="18" charset="2"/>
              <a:buChar char="u"/>
            </a:pPr>
            <a:r>
              <a:rPr lang="sv-SE" b="0" i="0" dirty="0">
                <a:solidFill>
                  <a:srgbClr val="333333"/>
                </a:solidFill>
                <a:effectLst/>
                <a:highlight>
                  <a:srgbClr val="FCFCFC"/>
                </a:highlight>
              </a:rPr>
              <a:t>Det är nu möjligt att rätta/ändra studentens namn i ett utfärdat bevis. </a:t>
            </a:r>
          </a:p>
          <a:p>
            <a:pPr lvl="1">
              <a:buClr>
                <a:srgbClr val="C00000"/>
              </a:buClr>
            </a:pPr>
            <a:r>
              <a:rPr lang="sv-SE" dirty="0">
                <a:solidFill>
                  <a:srgbClr val="333333"/>
                </a:solidFill>
                <a:highlight>
                  <a:srgbClr val="FCFCFC"/>
                </a:highlight>
              </a:rPr>
              <a:t>Kräver nya </a:t>
            </a:r>
            <a:r>
              <a:rPr lang="sv-SE" b="0" i="0" dirty="0" err="1">
                <a:solidFill>
                  <a:srgbClr val="333333"/>
                </a:solidFill>
                <a:effectLst/>
                <a:highlight>
                  <a:srgbClr val="FCFCFC"/>
                </a:highlight>
              </a:rPr>
              <a:t>systemaktiviteten</a:t>
            </a:r>
            <a:r>
              <a:rPr lang="sv-SE" b="0" i="0" dirty="0">
                <a:solidFill>
                  <a:srgbClr val="333333"/>
                </a:solidFill>
                <a:effectLst/>
                <a:highlight>
                  <a:srgbClr val="FCFCFC"/>
                </a:highlight>
              </a:rPr>
              <a:t>: "Bevis: Rätta/ändra students namn endast i utfärdat bevis”</a:t>
            </a:r>
          </a:p>
          <a:p>
            <a:pPr algn="l">
              <a:buClr>
                <a:srgbClr val="C00000"/>
              </a:buClr>
              <a:buFont typeface="Wingdings 3" panose="05040102010807070707" pitchFamily="18" charset="2"/>
              <a:buChar char="u"/>
            </a:pPr>
            <a:r>
              <a:rPr lang="sv-SE" b="0" i="0" dirty="0">
                <a:solidFill>
                  <a:srgbClr val="333333"/>
                </a:solidFill>
                <a:effectLst/>
                <a:highlight>
                  <a:srgbClr val="FCFCFC"/>
                </a:highlight>
              </a:rPr>
              <a:t>Vid ändring av utfärdat bevis används aktuellt lärosätesnamn och layout av bevisdokumentet. Om dessa har ändrats mellan utfärdande och ändring av ett bevis, så uppdateras bevisdokumentet enligt den dokumentkonfiguration som gäller vid tidpunkten för ändringen.</a:t>
            </a:r>
          </a:p>
          <a:p>
            <a:pPr algn="l"/>
            <a:r>
              <a:rPr lang="sv-SE" b="0" i="0" dirty="0">
                <a:solidFill>
                  <a:srgbClr val="333333"/>
                </a:solidFill>
                <a:effectLst/>
                <a:highlight>
                  <a:srgbClr val="FCFCFC"/>
                </a:highlight>
              </a:rPr>
              <a:t>Ladok för studenter: Utfärdade och rättade/ändrade bevis nu på startsidan och på sidan "Examen och bevis”. Gäller bara de händelser som aviserats till student.</a:t>
            </a:r>
          </a:p>
          <a:p>
            <a:pPr algn="l">
              <a:buClr>
                <a:srgbClr val="C00000"/>
              </a:buClr>
              <a:buFont typeface="Wingdings 3" panose="05040102010807070707" pitchFamily="18" charset="2"/>
              <a:buChar char="u"/>
            </a:pPr>
            <a:endParaRPr lang="sv-SE" b="0" i="0" dirty="0">
              <a:solidFill>
                <a:srgbClr val="333333"/>
              </a:solidFill>
              <a:effectLst/>
              <a:highlight>
                <a:srgbClr val="FCFCFC"/>
              </a:highlight>
            </a:endParaRPr>
          </a:p>
          <a:p>
            <a:pPr algn="l">
              <a:buClr>
                <a:srgbClr val="C00000"/>
              </a:buClr>
              <a:buFont typeface="Wingdings 3" panose="05040102010807070707" pitchFamily="18" charset="2"/>
              <a:buChar char="u"/>
            </a:pPr>
            <a:endParaRPr lang="sv-SE" b="0" i="0" dirty="0">
              <a:solidFill>
                <a:srgbClr val="333333"/>
              </a:solidFill>
              <a:effectLst/>
              <a:highlight>
                <a:srgbClr val="FCFCFC"/>
              </a:highlight>
            </a:endParaRPr>
          </a:p>
        </p:txBody>
      </p:sp>
      <p:pic>
        <p:nvPicPr>
          <p:cNvPr id="7" name="Bildobjekt 6">
            <a:extLst>
              <a:ext uri="{FF2B5EF4-FFF2-40B4-BE49-F238E27FC236}">
                <a16:creationId xmlns:a16="http://schemas.microsoft.com/office/drawing/2014/main" id="{BBF2E94C-019F-42A0-5A93-1A4EE888C899}"/>
              </a:ext>
            </a:extLst>
          </p:cNvPr>
          <p:cNvPicPr>
            <a:picLocks noChangeAspect="1"/>
          </p:cNvPicPr>
          <p:nvPr/>
        </p:nvPicPr>
        <p:blipFill>
          <a:blip r:embed="rId2"/>
          <a:stretch>
            <a:fillRect/>
          </a:stretch>
        </p:blipFill>
        <p:spPr>
          <a:xfrm>
            <a:off x="1012290" y="4246691"/>
            <a:ext cx="8647398" cy="2583717"/>
          </a:xfrm>
          <a:prstGeom prst="rect">
            <a:avLst/>
          </a:prstGeom>
        </p:spPr>
      </p:pic>
      <p:grpSp>
        <p:nvGrpSpPr>
          <p:cNvPr id="14" name="Grupp 13">
            <a:extLst>
              <a:ext uri="{FF2B5EF4-FFF2-40B4-BE49-F238E27FC236}">
                <a16:creationId xmlns:a16="http://schemas.microsoft.com/office/drawing/2014/main" id="{A28A8097-9041-B55E-CA58-4825F5501DEA}"/>
              </a:ext>
            </a:extLst>
          </p:cNvPr>
          <p:cNvGrpSpPr/>
          <p:nvPr/>
        </p:nvGrpSpPr>
        <p:grpSpPr>
          <a:xfrm>
            <a:off x="1012290" y="4246691"/>
            <a:ext cx="8798973" cy="3593149"/>
            <a:chOff x="361123" y="2405053"/>
            <a:chExt cx="10383077" cy="4240034"/>
          </a:xfrm>
        </p:grpSpPr>
        <p:pic>
          <p:nvPicPr>
            <p:cNvPr id="10" name="Bildobjekt 9">
              <a:extLst>
                <a:ext uri="{FF2B5EF4-FFF2-40B4-BE49-F238E27FC236}">
                  <a16:creationId xmlns:a16="http://schemas.microsoft.com/office/drawing/2014/main" id="{E432E7EB-B027-D700-C315-907858CDC6BA}"/>
                </a:ext>
              </a:extLst>
            </p:cNvPr>
            <p:cNvPicPr>
              <a:picLocks noChangeAspect="1"/>
            </p:cNvPicPr>
            <p:nvPr/>
          </p:nvPicPr>
          <p:blipFill>
            <a:blip r:embed="rId3"/>
            <a:stretch>
              <a:fillRect/>
            </a:stretch>
          </p:blipFill>
          <p:spPr>
            <a:xfrm>
              <a:off x="361123" y="2405053"/>
              <a:ext cx="10383077" cy="4240034"/>
            </a:xfrm>
            <a:prstGeom prst="rect">
              <a:avLst/>
            </a:prstGeom>
          </p:spPr>
        </p:pic>
        <p:sp>
          <p:nvSpPr>
            <p:cNvPr id="11" name="textruta 10">
              <a:extLst>
                <a:ext uri="{FF2B5EF4-FFF2-40B4-BE49-F238E27FC236}">
                  <a16:creationId xmlns:a16="http://schemas.microsoft.com/office/drawing/2014/main" id="{8F660593-0CF5-5A3A-69CD-1BA424887602}"/>
                </a:ext>
              </a:extLst>
            </p:cNvPr>
            <p:cNvSpPr txBox="1"/>
            <p:nvPr/>
          </p:nvSpPr>
          <p:spPr>
            <a:xfrm>
              <a:off x="9715500" y="3250959"/>
              <a:ext cx="828675" cy="276999"/>
            </a:xfrm>
            <a:prstGeom prst="rect">
              <a:avLst/>
            </a:prstGeom>
            <a:solidFill>
              <a:schemeClr val="bg1"/>
            </a:solidFill>
          </p:spPr>
          <p:txBody>
            <a:bodyPr wrap="square" rtlCol="0">
              <a:spAutoFit/>
            </a:bodyPr>
            <a:lstStyle/>
            <a:p>
              <a:pPr algn="r"/>
              <a:r>
                <a:rPr lang="sv-SE" sz="1200" b="1" dirty="0">
                  <a:solidFill>
                    <a:srgbClr val="168C46"/>
                  </a:solidFill>
                  <a:latin typeface="Figtree" pitchFamily="2" charset="0"/>
                </a:rPr>
                <a:t>Nytt</a:t>
              </a:r>
            </a:p>
          </p:txBody>
        </p:sp>
        <p:sp>
          <p:nvSpPr>
            <p:cNvPr id="12" name="textruta 11">
              <a:extLst>
                <a:ext uri="{FF2B5EF4-FFF2-40B4-BE49-F238E27FC236}">
                  <a16:creationId xmlns:a16="http://schemas.microsoft.com/office/drawing/2014/main" id="{3B39E9F0-D0D0-805E-4B31-2776EEFBE4E1}"/>
                </a:ext>
              </a:extLst>
            </p:cNvPr>
            <p:cNvSpPr txBox="1"/>
            <p:nvPr/>
          </p:nvSpPr>
          <p:spPr>
            <a:xfrm>
              <a:off x="9715500" y="3868451"/>
              <a:ext cx="828675" cy="276999"/>
            </a:xfrm>
            <a:prstGeom prst="rect">
              <a:avLst/>
            </a:prstGeom>
            <a:solidFill>
              <a:schemeClr val="bg1"/>
            </a:solidFill>
          </p:spPr>
          <p:txBody>
            <a:bodyPr wrap="square" rtlCol="0">
              <a:spAutoFit/>
            </a:bodyPr>
            <a:lstStyle/>
            <a:p>
              <a:pPr algn="r"/>
              <a:r>
                <a:rPr lang="sv-SE" sz="1200" b="1" dirty="0">
                  <a:solidFill>
                    <a:srgbClr val="168C46"/>
                  </a:solidFill>
                  <a:latin typeface="Figtree" pitchFamily="2" charset="0"/>
                </a:rPr>
                <a:t>Nytt</a:t>
              </a:r>
            </a:p>
          </p:txBody>
        </p:sp>
      </p:grpSp>
    </p:spTree>
    <p:extLst>
      <p:ext uri="{BB962C8B-B14F-4D97-AF65-F5344CB8AC3E}">
        <p14:creationId xmlns:p14="http://schemas.microsoft.com/office/powerpoint/2010/main" val="3016636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EAA3F6-CE26-7B21-179C-91FA654FADED}"/>
              </a:ext>
            </a:extLst>
          </p:cNvPr>
          <p:cNvSpPr>
            <a:spLocks noGrp="1"/>
          </p:cNvSpPr>
          <p:nvPr>
            <p:ph type="title"/>
          </p:nvPr>
        </p:nvSpPr>
        <p:spPr>
          <a:xfrm>
            <a:off x="717015" y="573254"/>
            <a:ext cx="10149114" cy="727633"/>
          </a:xfrm>
        </p:spPr>
        <p:txBody>
          <a:bodyPr/>
          <a:lstStyle/>
          <a:p>
            <a:r>
              <a:rPr lang="sv-SE" dirty="0"/>
              <a:t>Utdata</a:t>
            </a:r>
          </a:p>
        </p:txBody>
      </p:sp>
      <p:sp>
        <p:nvSpPr>
          <p:cNvPr id="3" name="Platshållare för innehåll 2">
            <a:extLst>
              <a:ext uri="{FF2B5EF4-FFF2-40B4-BE49-F238E27FC236}">
                <a16:creationId xmlns:a16="http://schemas.microsoft.com/office/drawing/2014/main" id="{F5D27E31-42C6-281A-0789-CB35688265F3}"/>
              </a:ext>
            </a:extLst>
          </p:cNvPr>
          <p:cNvSpPr>
            <a:spLocks noGrp="1"/>
          </p:cNvSpPr>
          <p:nvPr>
            <p:ph idx="1"/>
          </p:nvPr>
        </p:nvSpPr>
        <p:spPr>
          <a:xfrm>
            <a:off x="717015" y="1300887"/>
            <a:ext cx="10149114" cy="3900145"/>
          </a:xfrm>
        </p:spPr>
        <p:txBody>
          <a:bodyPr/>
          <a:lstStyle/>
          <a:p>
            <a:r>
              <a:rPr lang="sv-SE" dirty="0"/>
              <a:t>Studieaktivitet- och finansiering: Vid utsökning på kalenderhalvår tas numera överlappande studieperioder med i resultatet.</a:t>
            </a:r>
            <a:br>
              <a:rPr lang="sv-SE" dirty="0"/>
            </a:br>
            <a:endParaRPr lang="sv-SE" dirty="0"/>
          </a:p>
        </p:txBody>
      </p:sp>
    </p:spTree>
    <p:extLst>
      <p:ext uri="{BB962C8B-B14F-4D97-AF65-F5344CB8AC3E}">
        <p14:creationId xmlns:p14="http://schemas.microsoft.com/office/powerpoint/2010/main" val="3790164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C22704-A3FE-3324-0FC9-ABED5B525F07}"/>
              </a:ext>
            </a:extLst>
          </p:cNvPr>
          <p:cNvSpPr>
            <a:spLocks noGrp="1"/>
          </p:cNvSpPr>
          <p:nvPr>
            <p:ph type="title"/>
          </p:nvPr>
        </p:nvSpPr>
        <p:spPr/>
        <p:txBody>
          <a:bodyPr anchor="ctr">
            <a:normAutofit fontScale="90000"/>
          </a:bodyPr>
          <a:lstStyle/>
          <a:p>
            <a:r>
              <a:rPr lang="sv-SE" dirty="0"/>
              <a:t>Information om incidenten </a:t>
            </a:r>
            <a:br>
              <a:rPr lang="sv-SE" dirty="0"/>
            </a:br>
            <a:r>
              <a:rPr lang="sv-SE" dirty="0"/>
              <a:t>och tid för frågor</a:t>
            </a:r>
          </a:p>
        </p:txBody>
      </p:sp>
    </p:spTree>
    <p:extLst>
      <p:ext uri="{BB962C8B-B14F-4D97-AF65-F5344CB8AC3E}">
        <p14:creationId xmlns:p14="http://schemas.microsoft.com/office/powerpoint/2010/main" val="2318010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sv-SE" dirty="0"/>
              <a:t>Tack för idag!</a:t>
            </a:r>
          </a:p>
        </p:txBody>
      </p:sp>
    </p:spTree>
    <p:extLst>
      <p:ext uri="{BB962C8B-B14F-4D97-AF65-F5344CB8AC3E}">
        <p14:creationId xmlns:p14="http://schemas.microsoft.com/office/powerpoint/2010/main" val="2384860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AB56BA64-F3B5-D546-9024-60189949AD72}"/>
              </a:ext>
            </a:extLst>
          </p:cNvPr>
          <p:cNvSpPr>
            <a:spLocks noGrp="1"/>
          </p:cNvSpPr>
          <p:nvPr>
            <p:ph type="body" idx="1"/>
          </p:nvPr>
        </p:nvSpPr>
        <p:spPr/>
        <p:txBody>
          <a:bodyPr>
            <a:normAutofit fontScale="77500" lnSpcReduction="20000"/>
          </a:bodyPr>
          <a:lstStyle/>
          <a:p>
            <a:r>
              <a:rPr lang="sv-SE" sz="1900" b="1" dirty="0">
                <a:solidFill>
                  <a:schemeClr val="tx1"/>
                </a:solidFill>
              </a:rPr>
              <a:t>Klara Nordström, </a:t>
            </a:r>
            <a:r>
              <a:rPr lang="sv-SE" sz="1900" dirty="0">
                <a:solidFill>
                  <a:schemeClr val="tx1"/>
                </a:solidFill>
              </a:rPr>
              <a:t>användarstöd och kommunikation </a:t>
            </a:r>
          </a:p>
          <a:p>
            <a:r>
              <a:rPr lang="sv-SE" sz="1900" b="1" dirty="0">
                <a:solidFill>
                  <a:schemeClr val="tx1"/>
                </a:solidFill>
              </a:rPr>
              <a:t>Moa Eriksson, </a:t>
            </a:r>
            <a:r>
              <a:rPr lang="sv-SE" sz="1900" dirty="0">
                <a:solidFill>
                  <a:schemeClr val="tx1"/>
                </a:solidFill>
              </a:rPr>
              <a:t>användarstöd och kommunikation</a:t>
            </a:r>
          </a:p>
          <a:p>
            <a:r>
              <a:rPr lang="sv-SE" sz="1900" b="1" dirty="0">
                <a:solidFill>
                  <a:schemeClr val="tx1"/>
                </a:solidFill>
              </a:rPr>
              <a:t>Staffan Ekstedt, </a:t>
            </a:r>
            <a:r>
              <a:rPr lang="sv-SE" sz="1900" dirty="0">
                <a:solidFill>
                  <a:schemeClr val="tx1"/>
                </a:solidFill>
              </a:rPr>
              <a:t>ansvarig för utveckling och drift</a:t>
            </a:r>
          </a:p>
          <a:p>
            <a:endParaRPr lang="sv-SE" dirty="0"/>
          </a:p>
          <a:p>
            <a:r>
              <a:rPr lang="sv-SE" dirty="0"/>
              <a:t>6 maj 2024</a:t>
            </a:r>
          </a:p>
        </p:txBody>
      </p:sp>
      <p:sp>
        <p:nvSpPr>
          <p:cNvPr id="2" name="Rubrik 1">
            <a:extLst>
              <a:ext uri="{FF2B5EF4-FFF2-40B4-BE49-F238E27FC236}">
                <a16:creationId xmlns:a16="http://schemas.microsoft.com/office/drawing/2014/main" id="{C2C774F7-3019-5C45-A23F-88D15036DED6}"/>
              </a:ext>
            </a:extLst>
          </p:cNvPr>
          <p:cNvSpPr>
            <a:spLocks noGrp="1"/>
          </p:cNvSpPr>
          <p:nvPr>
            <p:ph type="title"/>
          </p:nvPr>
        </p:nvSpPr>
        <p:spPr>
          <a:xfrm>
            <a:off x="672342" y="2797903"/>
            <a:ext cx="10666217" cy="1791201"/>
          </a:xfrm>
        </p:spPr>
        <p:txBody>
          <a:bodyPr/>
          <a:lstStyle/>
          <a:p>
            <a:r>
              <a:rPr lang="sv-SE" dirty="0"/>
              <a:t>Demo av version 2.43</a:t>
            </a:r>
          </a:p>
        </p:txBody>
      </p:sp>
    </p:spTree>
    <p:extLst>
      <p:ext uri="{BB962C8B-B14F-4D97-AF65-F5344CB8AC3E}">
        <p14:creationId xmlns:p14="http://schemas.microsoft.com/office/powerpoint/2010/main" val="922104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1E9175-E511-7A93-A7BF-2CD8600A9A78}"/>
              </a:ext>
            </a:extLst>
          </p:cNvPr>
          <p:cNvSpPr>
            <a:spLocks noGrp="1"/>
          </p:cNvSpPr>
          <p:nvPr>
            <p:ph type="title"/>
          </p:nvPr>
        </p:nvSpPr>
        <p:spPr/>
        <p:txBody>
          <a:bodyPr/>
          <a:lstStyle/>
          <a:p>
            <a:r>
              <a:rPr lang="sv-SE" dirty="0"/>
              <a:t>Detta kommer demonstreras</a:t>
            </a:r>
          </a:p>
        </p:txBody>
      </p:sp>
      <p:sp>
        <p:nvSpPr>
          <p:cNvPr id="3" name="Platshållare för innehåll 2">
            <a:extLst>
              <a:ext uri="{FF2B5EF4-FFF2-40B4-BE49-F238E27FC236}">
                <a16:creationId xmlns:a16="http://schemas.microsoft.com/office/drawing/2014/main" id="{B4FFF7A8-23F3-5554-5199-FCE018189D14}"/>
              </a:ext>
            </a:extLst>
          </p:cNvPr>
          <p:cNvSpPr>
            <a:spLocks noGrp="1"/>
          </p:cNvSpPr>
          <p:nvPr>
            <p:ph idx="1"/>
          </p:nvPr>
        </p:nvSpPr>
        <p:spPr/>
        <p:txBody>
          <a:bodyPr/>
          <a:lstStyle/>
          <a:p>
            <a:r>
              <a:rPr lang="sv-SE" dirty="0"/>
              <a:t>Utbildningsinformation </a:t>
            </a:r>
            <a:endParaRPr lang="sv-SE" b="1" dirty="0"/>
          </a:p>
          <a:p>
            <a:r>
              <a:rPr lang="sv-SE" dirty="0"/>
              <a:t>Individuell studieplan </a:t>
            </a:r>
            <a:endParaRPr lang="sv-SE" b="1" dirty="0"/>
          </a:p>
          <a:p>
            <a:r>
              <a:rPr lang="sv-SE" dirty="0"/>
              <a:t>Tillgodoräknande</a:t>
            </a:r>
            <a:endParaRPr lang="sv-SE" b="1" dirty="0"/>
          </a:p>
          <a:p>
            <a:r>
              <a:rPr lang="sv-SE" dirty="0"/>
              <a:t>Examen </a:t>
            </a:r>
            <a:endParaRPr lang="sv-SE" b="1" dirty="0"/>
          </a:p>
          <a:p>
            <a:endParaRPr lang="sv-SE" b="1" dirty="0"/>
          </a:p>
          <a:p>
            <a:pPr marL="0" indent="0">
              <a:buNone/>
            </a:pPr>
            <a:r>
              <a:rPr lang="sv-SE" sz="3200" b="1" dirty="0">
                <a:ea typeface="+mj-ea"/>
              </a:rPr>
              <a:t>Efter demon</a:t>
            </a:r>
          </a:p>
          <a:p>
            <a:r>
              <a:rPr lang="sv-SE" dirty="0"/>
              <a:t>Information om incidenten som inträffade förra veckan och utrymme för frågor</a:t>
            </a:r>
          </a:p>
          <a:p>
            <a:endParaRPr lang="sv-SE" b="1" dirty="0"/>
          </a:p>
          <a:p>
            <a:endParaRPr lang="sv-SE" dirty="0"/>
          </a:p>
        </p:txBody>
      </p:sp>
    </p:spTree>
    <p:extLst>
      <p:ext uri="{BB962C8B-B14F-4D97-AF65-F5344CB8AC3E}">
        <p14:creationId xmlns:p14="http://schemas.microsoft.com/office/powerpoint/2010/main" val="3890586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A750BD-EE9F-E740-E419-0C8294C41143}"/>
              </a:ext>
            </a:extLst>
          </p:cNvPr>
          <p:cNvSpPr>
            <a:spLocks noGrp="1"/>
          </p:cNvSpPr>
          <p:nvPr>
            <p:ph type="title"/>
          </p:nvPr>
        </p:nvSpPr>
        <p:spPr/>
        <p:txBody>
          <a:bodyPr/>
          <a:lstStyle/>
          <a:p>
            <a:r>
              <a:rPr lang="sv-SE" dirty="0"/>
              <a:t>Utbildningsinformation</a:t>
            </a:r>
          </a:p>
        </p:txBody>
      </p:sp>
      <p:sp>
        <p:nvSpPr>
          <p:cNvPr id="3" name="Platshållare för innehåll 2">
            <a:extLst>
              <a:ext uri="{FF2B5EF4-FFF2-40B4-BE49-F238E27FC236}">
                <a16:creationId xmlns:a16="http://schemas.microsoft.com/office/drawing/2014/main" id="{51ED78D2-6ED0-C265-7D38-F56300877AF2}"/>
              </a:ext>
            </a:extLst>
          </p:cNvPr>
          <p:cNvSpPr>
            <a:spLocks noGrp="1"/>
          </p:cNvSpPr>
          <p:nvPr>
            <p:ph idx="1"/>
          </p:nvPr>
        </p:nvSpPr>
        <p:spPr/>
        <p:txBody>
          <a:bodyPr/>
          <a:lstStyle/>
          <a:p>
            <a:pPr>
              <a:buClr>
                <a:srgbClr val="C00000"/>
              </a:buClr>
              <a:buFont typeface="Wingdings 3" panose="05040102010807070707" pitchFamily="18" charset="2"/>
              <a:buChar char="u"/>
            </a:pPr>
            <a:r>
              <a:rPr lang="sv-SE" dirty="0"/>
              <a:t>Utannonsering: Vid utannonsering av program som avser viss inriktning har regelverk införts för hur attributen hämtas. Gäller följande attribut: </a:t>
            </a:r>
          </a:p>
          <a:p>
            <a:pPr lvl="1">
              <a:buClr>
                <a:srgbClr val="C00000"/>
              </a:buClr>
            </a:pPr>
            <a:r>
              <a:rPr lang="sv-SE" dirty="0"/>
              <a:t>Behörighetsinformation (”</a:t>
            </a:r>
            <a:r>
              <a:rPr lang="sv-SE" dirty="0" err="1"/>
              <a:t>eligibilityDescription</a:t>
            </a:r>
            <a:r>
              <a:rPr lang="sv-SE" dirty="0"/>
              <a:t>” i EMIL)</a:t>
            </a:r>
          </a:p>
          <a:p>
            <a:pPr lvl="1">
              <a:buClr>
                <a:srgbClr val="C00000"/>
              </a:buClr>
            </a:pPr>
            <a:r>
              <a:rPr lang="sv-SE" dirty="0"/>
              <a:t>Behörighetskrav (”</a:t>
            </a:r>
            <a:r>
              <a:rPr lang="sv-SE" dirty="0" err="1"/>
              <a:t>eligibilityDescription</a:t>
            </a:r>
            <a:r>
              <a:rPr lang="sv-SE" dirty="0"/>
              <a:t>” i EMIL)</a:t>
            </a:r>
          </a:p>
          <a:p>
            <a:pPr lvl="1">
              <a:buClr>
                <a:srgbClr val="C00000"/>
              </a:buClr>
            </a:pPr>
            <a:r>
              <a:rPr lang="sv-SE" dirty="0"/>
              <a:t>Ämnesord (”</a:t>
            </a:r>
            <a:r>
              <a:rPr lang="sv-SE" dirty="0" err="1"/>
              <a:t>subject</a:t>
            </a:r>
            <a:r>
              <a:rPr lang="sv-SE" dirty="0"/>
              <a:t>” i EMIL) </a:t>
            </a:r>
          </a:p>
          <a:p>
            <a:pPr lvl="1">
              <a:buClr>
                <a:srgbClr val="C00000"/>
              </a:buClr>
            </a:pPr>
            <a:r>
              <a:rPr lang="sv-SE" dirty="0"/>
              <a:t>Beskrivning (”</a:t>
            </a:r>
            <a:r>
              <a:rPr lang="sv-SE" dirty="0" err="1"/>
              <a:t>description</a:t>
            </a:r>
            <a:r>
              <a:rPr lang="sv-SE" dirty="0"/>
              <a:t>” i EMIL)</a:t>
            </a:r>
          </a:p>
        </p:txBody>
      </p:sp>
      <p:sp>
        <p:nvSpPr>
          <p:cNvPr id="4" name="Rektangel 3">
            <a:extLst>
              <a:ext uri="{FF2B5EF4-FFF2-40B4-BE49-F238E27FC236}">
                <a16:creationId xmlns:a16="http://schemas.microsoft.com/office/drawing/2014/main" id="{D911E5EE-2D00-B6E1-E90C-6F07AC25A00D}"/>
              </a:ext>
            </a:extLst>
          </p:cNvPr>
          <p:cNvSpPr/>
          <p:nvPr/>
        </p:nvSpPr>
        <p:spPr>
          <a:xfrm>
            <a:off x="2850776" y="3700935"/>
            <a:ext cx="5172636" cy="2227730"/>
          </a:xfrm>
          <a:prstGeom prst="rect">
            <a:avLst/>
          </a:prstGeom>
          <a:solidFill>
            <a:schemeClr val="accent4">
              <a:lumMod val="20000"/>
              <a:lumOff val="80000"/>
            </a:schemeClr>
          </a:solid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sv-SE" b="1" dirty="0">
                <a:solidFill>
                  <a:schemeClr val="tx1"/>
                </a:solidFill>
              </a:rPr>
              <a:t>Uppgifter hämtas från</a:t>
            </a:r>
          </a:p>
          <a:p>
            <a:pPr marL="342900" indent="-342900">
              <a:buAutoNum type="arabicPeriod"/>
            </a:pPr>
            <a:r>
              <a:rPr lang="sv-SE" dirty="0">
                <a:solidFill>
                  <a:schemeClr val="tx1"/>
                </a:solidFill>
              </a:rPr>
              <a:t>Programmet </a:t>
            </a:r>
          </a:p>
          <a:p>
            <a:pPr marL="342900" indent="-342900">
              <a:buAutoNum type="arabicPeriod"/>
            </a:pPr>
            <a:r>
              <a:rPr lang="sv-SE" dirty="0">
                <a:solidFill>
                  <a:schemeClr val="tx1"/>
                </a:solidFill>
              </a:rPr>
              <a:t>Inriktning (om ”Avser endast inriktning” är valt)</a:t>
            </a:r>
          </a:p>
          <a:p>
            <a:pPr marL="342900" indent="-342900">
              <a:buAutoNum type="arabicPeriod"/>
            </a:pPr>
            <a:r>
              <a:rPr lang="sv-SE" dirty="0">
                <a:solidFill>
                  <a:schemeClr val="tx1"/>
                </a:solidFill>
              </a:rPr>
              <a:t>Programtillfället</a:t>
            </a:r>
          </a:p>
          <a:p>
            <a:pPr marL="342900" indent="-342900">
              <a:buAutoNum type="arabicPeriod"/>
            </a:pPr>
            <a:endParaRPr lang="sv-SE" dirty="0">
              <a:solidFill>
                <a:schemeClr val="tx1"/>
              </a:solidFill>
            </a:endParaRPr>
          </a:p>
          <a:p>
            <a:r>
              <a:rPr lang="sv-SE" dirty="0">
                <a:solidFill>
                  <a:schemeClr val="tx1"/>
                </a:solidFill>
              </a:rPr>
              <a:t>Obs, om flera Ladok-attribut som avser samma EMIL-attribut finns det prioritetsordning inom det.</a:t>
            </a:r>
          </a:p>
        </p:txBody>
      </p:sp>
    </p:spTree>
    <p:extLst>
      <p:ext uri="{BB962C8B-B14F-4D97-AF65-F5344CB8AC3E}">
        <p14:creationId xmlns:p14="http://schemas.microsoft.com/office/powerpoint/2010/main" val="481986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A750BD-EE9F-E740-E419-0C8294C41143}"/>
              </a:ext>
            </a:extLst>
          </p:cNvPr>
          <p:cNvSpPr>
            <a:spLocks noGrp="1"/>
          </p:cNvSpPr>
          <p:nvPr>
            <p:ph type="title"/>
          </p:nvPr>
        </p:nvSpPr>
        <p:spPr/>
        <p:txBody>
          <a:bodyPr/>
          <a:lstStyle/>
          <a:p>
            <a:r>
              <a:rPr lang="sv-SE" dirty="0"/>
              <a:t>Utbildningsinformation</a:t>
            </a:r>
          </a:p>
        </p:txBody>
      </p:sp>
      <p:sp>
        <p:nvSpPr>
          <p:cNvPr id="3" name="Platshållare för innehåll 2">
            <a:extLst>
              <a:ext uri="{FF2B5EF4-FFF2-40B4-BE49-F238E27FC236}">
                <a16:creationId xmlns:a16="http://schemas.microsoft.com/office/drawing/2014/main" id="{51ED78D2-6ED0-C265-7D38-F56300877AF2}"/>
              </a:ext>
            </a:extLst>
          </p:cNvPr>
          <p:cNvSpPr>
            <a:spLocks noGrp="1"/>
          </p:cNvSpPr>
          <p:nvPr>
            <p:ph idx="1"/>
          </p:nvPr>
        </p:nvSpPr>
        <p:spPr/>
        <p:txBody>
          <a:bodyPr/>
          <a:lstStyle/>
          <a:p>
            <a:pPr>
              <a:buClr>
                <a:srgbClr val="C00000"/>
              </a:buClr>
              <a:buFont typeface="Wingdings 3" panose="05040102010807070707" pitchFamily="18" charset="2"/>
              <a:buChar char="u"/>
            </a:pPr>
            <a:r>
              <a:rPr lang="sv-SE" dirty="0"/>
              <a:t>Utannonsering: Vid utannonsering av program som avser viss inriktning har regelverk införts för hur attributen hämtas. Gäller följande attribut: </a:t>
            </a:r>
          </a:p>
          <a:p>
            <a:pPr lvl="1">
              <a:buClr>
                <a:srgbClr val="C00000"/>
              </a:buClr>
            </a:pPr>
            <a:r>
              <a:rPr lang="sv-SE" dirty="0"/>
              <a:t>Behörighetsinformation (”</a:t>
            </a:r>
            <a:r>
              <a:rPr lang="sv-SE" dirty="0" err="1"/>
              <a:t>eligibilityDescription</a:t>
            </a:r>
            <a:r>
              <a:rPr lang="sv-SE" dirty="0"/>
              <a:t>” i EMIL)</a:t>
            </a:r>
          </a:p>
          <a:p>
            <a:pPr lvl="1">
              <a:buClr>
                <a:srgbClr val="C00000"/>
              </a:buClr>
            </a:pPr>
            <a:r>
              <a:rPr lang="sv-SE" dirty="0"/>
              <a:t>Behörighetskrav (”</a:t>
            </a:r>
            <a:r>
              <a:rPr lang="sv-SE" dirty="0" err="1"/>
              <a:t>eligibilityDescription</a:t>
            </a:r>
            <a:r>
              <a:rPr lang="sv-SE" dirty="0"/>
              <a:t>” i EMIL)</a:t>
            </a:r>
          </a:p>
          <a:p>
            <a:pPr lvl="1">
              <a:buClr>
                <a:srgbClr val="C00000"/>
              </a:buClr>
            </a:pPr>
            <a:r>
              <a:rPr lang="sv-SE" dirty="0"/>
              <a:t>Ämnesord (”</a:t>
            </a:r>
            <a:r>
              <a:rPr lang="sv-SE" dirty="0" err="1"/>
              <a:t>subject</a:t>
            </a:r>
            <a:r>
              <a:rPr lang="sv-SE" dirty="0"/>
              <a:t>” i EMIL) </a:t>
            </a:r>
          </a:p>
          <a:p>
            <a:pPr lvl="1">
              <a:buClr>
                <a:srgbClr val="C00000"/>
              </a:buClr>
            </a:pPr>
            <a:r>
              <a:rPr lang="sv-SE" dirty="0"/>
              <a:t>Beskrivning (”</a:t>
            </a:r>
            <a:r>
              <a:rPr lang="sv-SE" dirty="0" err="1"/>
              <a:t>description</a:t>
            </a:r>
            <a:r>
              <a:rPr lang="sv-SE" dirty="0"/>
              <a:t>” i EMIL)</a:t>
            </a:r>
          </a:p>
          <a:p>
            <a:r>
              <a:rPr lang="sv-SE" dirty="0"/>
              <a:t>Det går nu att lägga till beskrivning på valmöjligheter i en tillfällesstruktur.</a:t>
            </a:r>
            <a:br>
              <a:rPr lang="sv-SE" dirty="0"/>
            </a:br>
            <a:endParaRPr lang="sv-SE" dirty="0"/>
          </a:p>
        </p:txBody>
      </p:sp>
      <p:pic>
        <p:nvPicPr>
          <p:cNvPr id="6" name="Bildobjekt 5">
            <a:extLst>
              <a:ext uri="{FF2B5EF4-FFF2-40B4-BE49-F238E27FC236}">
                <a16:creationId xmlns:a16="http://schemas.microsoft.com/office/drawing/2014/main" id="{3020508B-2130-266C-A7A9-0EB6F8076F38}"/>
              </a:ext>
            </a:extLst>
          </p:cNvPr>
          <p:cNvPicPr>
            <a:picLocks noChangeAspect="1"/>
          </p:cNvPicPr>
          <p:nvPr/>
        </p:nvPicPr>
        <p:blipFill>
          <a:blip r:embed="rId2"/>
          <a:stretch>
            <a:fillRect/>
          </a:stretch>
        </p:blipFill>
        <p:spPr>
          <a:xfrm>
            <a:off x="416175" y="3876675"/>
            <a:ext cx="5375397" cy="4082373"/>
          </a:xfrm>
          <a:prstGeom prst="rect">
            <a:avLst/>
          </a:prstGeom>
        </p:spPr>
      </p:pic>
      <p:pic>
        <p:nvPicPr>
          <p:cNvPr id="10" name="Bildobjekt 9">
            <a:extLst>
              <a:ext uri="{FF2B5EF4-FFF2-40B4-BE49-F238E27FC236}">
                <a16:creationId xmlns:a16="http://schemas.microsoft.com/office/drawing/2014/main" id="{97C09276-FE35-4E48-01A1-B9439A9A1B8D}"/>
              </a:ext>
            </a:extLst>
          </p:cNvPr>
          <p:cNvPicPr>
            <a:picLocks noChangeAspect="1"/>
          </p:cNvPicPr>
          <p:nvPr/>
        </p:nvPicPr>
        <p:blipFill rotWithShape="1">
          <a:blip r:embed="rId3"/>
          <a:srcRect t="15027" r="15027"/>
          <a:stretch/>
        </p:blipFill>
        <p:spPr>
          <a:xfrm>
            <a:off x="6557401" y="3876675"/>
            <a:ext cx="4308728" cy="3505533"/>
          </a:xfrm>
          <a:prstGeom prst="rect">
            <a:avLst/>
          </a:prstGeom>
        </p:spPr>
      </p:pic>
      <p:sp>
        <p:nvSpPr>
          <p:cNvPr id="13" name="Pil: höger 12">
            <a:extLst>
              <a:ext uri="{FF2B5EF4-FFF2-40B4-BE49-F238E27FC236}">
                <a16:creationId xmlns:a16="http://schemas.microsoft.com/office/drawing/2014/main" id="{58972472-287C-C79B-28FA-2B6938957E25}"/>
              </a:ext>
            </a:extLst>
          </p:cNvPr>
          <p:cNvSpPr/>
          <p:nvPr/>
        </p:nvSpPr>
        <p:spPr>
          <a:xfrm>
            <a:off x="6305166" y="6371551"/>
            <a:ext cx="507093" cy="211013"/>
          </a:xfrm>
          <a:prstGeom prst="right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sv-SE"/>
          </a:p>
        </p:txBody>
      </p:sp>
      <p:sp>
        <p:nvSpPr>
          <p:cNvPr id="14" name="Pil: höger 13">
            <a:extLst>
              <a:ext uri="{FF2B5EF4-FFF2-40B4-BE49-F238E27FC236}">
                <a16:creationId xmlns:a16="http://schemas.microsoft.com/office/drawing/2014/main" id="{474B3EFC-7A91-526E-8C58-4744D08D882E}"/>
              </a:ext>
            </a:extLst>
          </p:cNvPr>
          <p:cNvSpPr/>
          <p:nvPr/>
        </p:nvSpPr>
        <p:spPr>
          <a:xfrm>
            <a:off x="6305166" y="4966091"/>
            <a:ext cx="507093" cy="211013"/>
          </a:xfrm>
          <a:prstGeom prst="right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739794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A750BD-EE9F-E740-E419-0C8294C41143}"/>
              </a:ext>
            </a:extLst>
          </p:cNvPr>
          <p:cNvSpPr>
            <a:spLocks noGrp="1"/>
          </p:cNvSpPr>
          <p:nvPr>
            <p:ph type="title"/>
          </p:nvPr>
        </p:nvSpPr>
        <p:spPr/>
        <p:txBody>
          <a:bodyPr/>
          <a:lstStyle/>
          <a:p>
            <a:r>
              <a:rPr lang="sv-SE" dirty="0"/>
              <a:t>Processtöd</a:t>
            </a:r>
          </a:p>
        </p:txBody>
      </p:sp>
      <p:sp>
        <p:nvSpPr>
          <p:cNvPr id="3" name="Platshållare för innehåll 2">
            <a:extLst>
              <a:ext uri="{FF2B5EF4-FFF2-40B4-BE49-F238E27FC236}">
                <a16:creationId xmlns:a16="http://schemas.microsoft.com/office/drawing/2014/main" id="{51ED78D2-6ED0-C265-7D38-F56300877AF2}"/>
              </a:ext>
            </a:extLst>
          </p:cNvPr>
          <p:cNvSpPr>
            <a:spLocks noGrp="1"/>
          </p:cNvSpPr>
          <p:nvPr>
            <p:ph idx="1"/>
          </p:nvPr>
        </p:nvSpPr>
        <p:spPr/>
        <p:txBody>
          <a:bodyPr/>
          <a:lstStyle/>
          <a:p>
            <a:pPr algn="l"/>
            <a:r>
              <a:rPr lang="sv-SE" b="0" i="0" dirty="0">
                <a:effectLst/>
                <a:highlight>
                  <a:srgbClr val="FCFCFC"/>
                </a:highlight>
              </a:rPr>
              <a:t>De befintliga </a:t>
            </a:r>
            <a:r>
              <a:rPr lang="sv-SE" b="0" i="0" dirty="0" err="1">
                <a:effectLst/>
                <a:highlight>
                  <a:srgbClr val="FCFCFC"/>
                </a:highlight>
              </a:rPr>
              <a:t>platshållarna</a:t>
            </a:r>
            <a:r>
              <a:rPr lang="sv-SE" b="0" i="0" dirty="0">
                <a:effectLst/>
                <a:highlight>
                  <a:srgbClr val="FCFCFC"/>
                </a:highlight>
              </a:rPr>
              <a:t> för lokala texter för förutbildning och uppdragsutbildning visas nu även på följande utbildningstyper:</a:t>
            </a:r>
          </a:p>
          <a:p>
            <a:pPr lvl="1"/>
            <a:r>
              <a:rPr lang="sv-SE" sz="1600" b="1" i="0" dirty="0">
                <a:effectLst/>
                <a:highlight>
                  <a:srgbClr val="FFFFFF"/>
                </a:highlight>
              </a:rPr>
              <a:t>FUVKURS </a:t>
            </a:r>
            <a:r>
              <a:rPr lang="sv-SE" sz="1600" b="0" i="0" dirty="0">
                <a:effectLst/>
                <a:highlight>
                  <a:srgbClr val="FFFFFF"/>
                </a:highlight>
              </a:rPr>
              <a:t>Kurs, Behörighetsgivande förutbildning (veckor) </a:t>
            </a:r>
          </a:p>
          <a:p>
            <a:pPr lvl="1"/>
            <a:r>
              <a:rPr lang="sv-SE" sz="1600" b="1" i="0" dirty="0">
                <a:effectLst/>
                <a:highlight>
                  <a:srgbClr val="FFFFFF"/>
                </a:highlight>
              </a:rPr>
              <a:t>FUTKURS </a:t>
            </a:r>
            <a:r>
              <a:rPr lang="sv-SE" sz="1600" b="0" i="0" dirty="0">
                <a:effectLst/>
                <a:highlight>
                  <a:srgbClr val="FFFFFF"/>
                </a:highlight>
              </a:rPr>
              <a:t>Kurs, Behörighetsgivande förutbildning (timmar) </a:t>
            </a:r>
          </a:p>
          <a:p>
            <a:pPr lvl="1"/>
            <a:r>
              <a:rPr lang="sv-SE" sz="1600" b="1" i="0" dirty="0">
                <a:effectLst/>
                <a:highlight>
                  <a:srgbClr val="FFFFFF"/>
                </a:highlight>
              </a:rPr>
              <a:t>FUVKTF </a:t>
            </a:r>
            <a:r>
              <a:rPr lang="sv-SE" sz="1600" b="0" i="0" dirty="0">
                <a:effectLst/>
                <a:highlight>
                  <a:srgbClr val="FFFFFF"/>
                </a:highlight>
              </a:rPr>
              <a:t>Kurstillfälle, Behörighetsgivande förutbildning (veckor) </a:t>
            </a:r>
          </a:p>
          <a:p>
            <a:pPr lvl="1"/>
            <a:r>
              <a:rPr lang="sv-SE" sz="1600" b="1" i="0" dirty="0">
                <a:effectLst/>
                <a:highlight>
                  <a:srgbClr val="FFFFFF"/>
                </a:highlight>
              </a:rPr>
              <a:t>FUTKTF </a:t>
            </a:r>
            <a:r>
              <a:rPr lang="sv-SE" sz="1600" b="0" i="0" dirty="0">
                <a:effectLst/>
                <a:highlight>
                  <a:srgbClr val="FFFFFF"/>
                </a:highlight>
              </a:rPr>
              <a:t>Kurstillfälle, Behörighetsgivande förutbildning (timmar) </a:t>
            </a:r>
          </a:p>
          <a:p>
            <a:pPr lvl="1"/>
            <a:r>
              <a:rPr lang="sv-SE" sz="1600" b="1" i="0" dirty="0">
                <a:effectLst/>
                <a:highlight>
                  <a:srgbClr val="FFFFFF"/>
                </a:highlight>
              </a:rPr>
              <a:t>UPTK19 </a:t>
            </a:r>
            <a:r>
              <a:rPr lang="sv-SE" sz="1600" b="0" i="0" dirty="0">
                <a:effectLst/>
                <a:highlight>
                  <a:srgbClr val="FFFFFF"/>
                </a:highlight>
              </a:rPr>
              <a:t>Kurs, Uppdragsutbildning (timmar) </a:t>
            </a:r>
          </a:p>
          <a:p>
            <a:pPr lvl="1"/>
            <a:r>
              <a:rPr lang="sv-SE" sz="1600" b="1" i="0" dirty="0">
                <a:effectLst/>
                <a:highlight>
                  <a:srgbClr val="FFFFFF"/>
                </a:highlight>
              </a:rPr>
              <a:t>UPTKTF19 </a:t>
            </a:r>
            <a:r>
              <a:rPr lang="sv-SE" sz="1600" b="0" i="0" dirty="0">
                <a:effectLst/>
                <a:highlight>
                  <a:srgbClr val="FFFFFF"/>
                </a:highlight>
              </a:rPr>
              <a:t>Kurstillfälle , Uppdragsutbildning (timmar) </a:t>
            </a:r>
            <a:endParaRPr lang="sv-SE" b="0" i="0" dirty="0">
              <a:effectLst/>
              <a:highlight>
                <a:srgbClr val="FCFCFC"/>
              </a:highlight>
            </a:endParaRPr>
          </a:p>
          <a:p>
            <a:r>
              <a:rPr lang="sv-SE" b="0" i="0" dirty="0">
                <a:effectLst/>
                <a:highlight>
                  <a:srgbClr val="FFFFFF"/>
                </a:highlight>
              </a:rPr>
              <a:t>Om användaren från sidan med "Pågående arbete", klickar sig vidare till en utbildningsinstans så kan hen nu backa tillbaka i webbläsaren.</a:t>
            </a:r>
            <a:endParaRPr lang="sv-SE" dirty="0"/>
          </a:p>
        </p:txBody>
      </p:sp>
      <p:pic>
        <p:nvPicPr>
          <p:cNvPr id="5" name="Bildobjekt 4">
            <a:extLst>
              <a:ext uri="{FF2B5EF4-FFF2-40B4-BE49-F238E27FC236}">
                <a16:creationId xmlns:a16="http://schemas.microsoft.com/office/drawing/2014/main" id="{38846F50-410A-E545-3067-76636382A532}"/>
              </a:ext>
            </a:extLst>
          </p:cNvPr>
          <p:cNvPicPr>
            <a:picLocks noChangeAspect="1"/>
          </p:cNvPicPr>
          <p:nvPr/>
        </p:nvPicPr>
        <p:blipFill>
          <a:blip r:embed="rId2"/>
          <a:stretch>
            <a:fillRect/>
          </a:stretch>
        </p:blipFill>
        <p:spPr>
          <a:xfrm>
            <a:off x="608834" y="3992729"/>
            <a:ext cx="10974332" cy="2086266"/>
          </a:xfrm>
          <a:prstGeom prst="rect">
            <a:avLst/>
          </a:prstGeom>
        </p:spPr>
      </p:pic>
      <p:sp>
        <p:nvSpPr>
          <p:cNvPr id="7" name="Pil: höger 6">
            <a:extLst>
              <a:ext uri="{FF2B5EF4-FFF2-40B4-BE49-F238E27FC236}">
                <a16:creationId xmlns:a16="http://schemas.microsoft.com/office/drawing/2014/main" id="{E65141A4-CC6D-A93F-99FA-CE40123427CA}"/>
              </a:ext>
            </a:extLst>
          </p:cNvPr>
          <p:cNvSpPr/>
          <p:nvPr/>
        </p:nvSpPr>
        <p:spPr>
          <a:xfrm rot="6564448">
            <a:off x="9553575" y="4183009"/>
            <a:ext cx="1095375" cy="504825"/>
          </a:xfrm>
          <a:prstGeom prst="right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sv-SE"/>
          </a:p>
        </p:txBody>
      </p:sp>
      <p:pic>
        <p:nvPicPr>
          <p:cNvPr id="9" name="Bildobjekt 8">
            <a:extLst>
              <a:ext uri="{FF2B5EF4-FFF2-40B4-BE49-F238E27FC236}">
                <a16:creationId xmlns:a16="http://schemas.microsoft.com/office/drawing/2014/main" id="{D32A17B8-42CC-B701-76CB-0721E97A0B97}"/>
              </a:ext>
            </a:extLst>
          </p:cNvPr>
          <p:cNvPicPr>
            <a:picLocks noChangeAspect="1"/>
          </p:cNvPicPr>
          <p:nvPr/>
        </p:nvPicPr>
        <p:blipFill>
          <a:blip r:embed="rId3"/>
          <a:stretch>
            <a:fillRect/>
          </a:stretch>
        </p:blipFill>
        <p:spPr>
          <a:xfrm>
            <a:off x="1010542" y="4885468"/>
            <a:ext cx="6658904" cy="2200582"/>
          </a:xfrm>
          <a:prstGeom prst="rect">
            <a:avLst/>
          </a:prstGeom>
        </p:spPr>
      </p:pic>
      <p:sp>
        <p:nvSpPr>
          <p:cNvPr id="10" name="Pil: höger 9">
            <a:extLst>
              <a:ext uri="{FF2B5EF4-FFF2-40B4-BE49-F238E27FC236}">
                <a16:creationId xmlns:a16="http://schemas.microsoft.com/office/drawing/2014/main" id="{5E8594E4-9192-9986-9E38-B470E1BE9228}"/>
              </a:ext>
            </a:extLst>
          </p:cNvPr>
          <p:cNvSpPr/>
          <p:nvPr/>
        </p:nvSpPr>
        <p:spPr>
          <a:xfrm rot="18302396">
            <a:off x="634926" y="5299965"/>
            <a:ext cx="669788" cy="412108"/>
          </a:xfrm>
          <a:prstGeom prst="right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244725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5"/>
                                        </p:tgtEl>
                                        <p:attrNameLst>
                                          <p:attrName>style.visibility</p:attrName>
                                        </p:attrNameLst>
                                      </p:cBhvr>
                                      <p:to>
                                        <p:strVal val="hidden"/>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A750BD-EE9F-E740-E419-0C8294C41143}"/>
              </a:ext>
            </a:extLst>
          </p:cNvPr>
          <p:cNvSpPr>
            <a:spLocks noGrp="1"/>
          </p:cNvSpPr>
          <p:nvPr>
            <p:ph type="title"/>
          </p:nvPr>
        </p:nvSpPr>
        <p:spPr>
          <a:xfrm>
            <a:off x="717015" y="573254"/>
            <a:ext cx="10149114" cy="727633"/>
          </a:xfrm>
        </p:spPr>
        <p:txBody>
          <a:bodyPr/>
          <a:lstStyle/>
          <a:p>
            <a:r>
              <a:rPr lang="sv-SE" dirty="0"/>
              <a:t>Studieavgifter</a:t>
            </a:r>
          </a:p>
        </p:txBody>
      </p:sp>
      <p:sp>
        <p:nvSpPr>
          <p:cNvPr id="3" name="Platshållare för innehåll 2">
            <a:extLst>
              <a:ext uri="{FF2B5EF4-FFF2-40B4-BE49-F238E27FC236}">
                <a16:creationId xmlns:a16="http://schemas.microsoft.com/office/drawing/2014/main" id="{51ED78D2-6ED0-C265-7D38-F56300877AF2}"/>
              </a:ext>
            </a:extLst>
          </p:cNvPr>
          <p:cNvSpPr>
            <a:spLocks noGrp="1"/>
          </p:cNvSpPr>
          <p:nvPr>
            <p:ph idx="1"/>
          </p:nvPr>
        </p:nvSpPr>
        <p:spPr>
          <a:xfrm>
            <a:off x="717015" y="1300887"/>
            <a:ext cx="10149114" cy="3900145"/>
          </a:xfrm>
        </p:spPr>
        <p:txBody>
          <a:bodyPr/>
          <a:lstStyle/>
          <a:p>
            <a:r>
              <a:rPr lang="sv-SE" dirty="0"/>
              <a:t>Det är nu möjligt att söka fram fakturor genom att söka på period för sista betalningsdag samt tillfälleskod.</a:t>
            </a:r>
          </a:p>
          <a:p>
            <a:r>
              <a:rPr lang="sv-SE" dirty="0"/>
              <a:t>Det går inte längre att skicka en inaktiverad faktura med åtgärden "</a:t>
            </a:r>
            <a:r>
              <a:rPr lang="sv-SE" dirty="0" err="1"/>
              <a:t>Masshantera</a:t>
            </a:r>
            <a:r>
              <a:rPr lang="sv-SE" dirty="0"/>
              <a:t> skicka faktura".</a:t>
            </a:r>
          </a:p>
        </p:txBody>
      </p:sp>
      <p:pic>
        <p:nvPicPr>
          <p:cNvPr id="7" name="Bildobjekt 6">
            <a:extLst>
              <a:ext uri="{FF2B5EF4-FFF2-40B4-BE49-F238E27FC236}">
                <a16:creationId xmlns:a16="http://schemas.microsoft.com/office/drawing/2014/main" id="{FFD182F4-F908-7723-4C59-445DC56D18E7}"/>
              </a:ext>
            </a:extLst>
          </p:cNvPr>
          <p:cNvPicPr>
            <a:picLocks noChangeAspect="1"/>
          </p:cNvPicPr>
          <p:nvPr/>
        </p:nvPicPr>
        <p:blipFill>
          <a:blip r:embed="rId2"/>
          <a:stretch>
            <a:fillRect/>
          </a:stretch>
        </p:blipFill>
        <p:spPr>
          <a:xfrm>
            <a:off x="0" y="2839404"/>
            <a:ext cx="12192000" cy="2057190"/>
          </a:xfrm>
          <a:prstGeom prst="rect">
            <a:avLst/>
          </a:prstGeom>
        </p:spPr>
      </p:pic>
      <p:sp>
        <p:nvSpPr>
          <p:cNvPr id="8" name="Pil: höger 7">
            <a:extLst>
              <a:ext uri="{FF2B5EF4-FFF2-40B4-BE49-F238E27FC236}">
                <a16:creationId xmlns:a16="http://schemas.microsoft.com/office/drawing/2014/main" id="{81773F1C-63E7-F793-F882-A33B465F0E51}"/>
              </a:ext>
            </a:extLst>
          </p:cNvPr>
          <p:cNvSpPr/>
          <p:nvPr/>
        </p:nvSpPr>
        <p:spPr>
          <a:xfrm rot="6564448">
            <a:off x="5835358" y="3011842"/>
            <a:ext cx="782262" cy="497983"/>
          </a:xfrm>
          <a:prstGeom prst="right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sv-SE"/>
          </a:p>
        </p:txBody>
      </p:sp>
      <p:sp>
        <p:nvSpPr>
          <p:cNvPr id="9" name="Pil: höger 8">
            <a:extLst>
              <a:ext uri="{FF2B5EF4-FFF2-40B4-BE49-F238E27FC236}">
                <a16:creationId xmlns:a16="http://schemas.microsoft.com/office/drawing/2014/main" id="{1BD95EE3-086E-BB4A-23B5-3E49B98E841E}"/>
              </a:ext>
            </a:extLst>
          </p:cNvPr>
          <p:cNvSpPr/>
          <p:nvPr/>
        </p:nvSpPr>
        <p:spPr>
          <a:xfrm rot="6564448">
            <a:off x="234656" y="3011842"/>
            <a:ext cx="782262" cy="497983"/>
          </a:xfrm>
          <a:prstGeom prst="right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sv-SE"/>
          </a:p>
        </p:txBody>
      </p:sp>
      <p:sp>
        <p:nvSpPr>
          <p:cNvPr id="10" name="Rektangel 9">
            <a:extLst>
              <a:ext uri="{FF2B5EF4-FFF2-40B4-BE49-F238E27FC236}">
                <a16:creationId xmlns:a16="http://schemas.microsoft.com/office/drawing/2014/main" id="{A7BE9513-7A71-DE21-E623-393E8EBAAE8A}"/>
              </a:ext>
            </a:extLst>
          </p:cNvPr>
          <p:cNvSpPr/>
          <p:nvPr/>
        </p:nvSpPr>
        <p:spPr>
          <a:xfrm>
            <a:off x="10744200" y="3750577"/>
            <a:ext cx="1447800" cy="424235"/>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1" name="Bildobjekt 10">
            <a:extLst>
              <a:ext uri="{FF2B5EF4-FFF2-40B4-BE49-F238E27FC236}">
                <a16:creationId xmlns:a16="http://schemas.microsoft.com/office/drawing/2014/main" id="{A85CB263-9DCA-4C8E-A173-87A4DC9515C7}"/>
              </a:ext>
            </a:extLst>
          </p:cNvPr>
          <p:cNvPicPr>
            <a:picLocks noChangeAspect="1"/>
          </p:cNvPicPr>
          <p:nvPr/>
        </p:nvPicPr>
        <p:blipFill>
          <a:blip r:embed="rId2"/>
          <a:stretch>
            <a:fillRect/>
          </a:stretch>
        </p:blipFill>
        <p:spPr>
          <a:xfrm>
            <a:off x="0" y="2839404"/>
            <a:ext cx="12192000" cy="2057190"/>
          </a:xfrm>
          <a:prstGeom prst="rect">
            <a:avLst/>
          </a:prstGeom>
        </p:spPr>
      </p:pic>
      <p:sp>
        <p:nvSpPr>
          <p:cNvPr id="12" name="Pil: höger 11">
            <a:extLst>
              <a:ext uri="{FF2B5EF4-FFF2-40B4-BE49-F238E27FC236}">
                <a16:creationId xmlns:a16="http://schemas.microsoft.com/office/drawing/2014/main" id="{C1738251-99C4-89A5-6C8E-315982ED85F7}"/>
              </a:ext>
            </a:extLst>
          </p:cNvPr>
          <p:cNvSpPr/>
          <p:nvPr/>
        </p:nvSpPr>
        <p:spPr>
          <a:xfrm rot="6564448">
            <a:off x="830600" y="3749608"/>
            <a:ext cx="782262" cy="497983"/>
          </a:xfrm>
          <a:prstGeom prst="right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377009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A750BD-EE9F-E740-E419-0C8294C41143}"/>
              </a:ext>
            </a:extLst>
          </p:cNvPr>
          <p:cNvSpPr>
            <a:spLocks noGrp="1"/>
          </p:cNvSpPr>
          <p:nvPr>
            <p:ph type="title"/>
          </p:nvPr>
        </p:nvSpPr>
        <p:spPr>
          <a:xfrm>
            <a:off x="717015" y="573254"/>
            <a:ext cx="10149114" cy="727633"/>
          </a:xfrm>
        </p:spPr>
        <p:txBody>
          <a:bodyPr/>
          <a:lstStyle/>
          <a:p>
            <a:r>
              <a:rPr lang="sv-SE" dirty="0"/>
              <a:t>Studieavgifter</a:t>
            </a:r>
          </a:p>
        </p:txBody>
      </p:sp>
      <p:sp>
        <p:nvSpPr>
          <p:cNvPr id="3" name="Platshållare för innehåll 2">
            <a:extLst>
              <a:ext uri="{FF2B5EF4-FFF2-40B4-BE49-F238E27FC236}">
                <a16:creationId xmlns:a16="http://schemas.microsoft.com/office/drawing/2014/main" id="{51ED78D2-6ED0-C265-7D38-F56300877AF2}"/>
              </a:ext>
            </a:extLst>
          </p:cNvPr>
          <p:cNvSpPr>
            <a:spLocks noGrp="1"/>
          </p:cNvSpPr>
          <p:nvPr>
            <p:ph idx="1"/>
          </p:nvPr>
        </p:nvSpPr>
        <p:spPr>
          <a:xfrm>
            <a:off x="717015" y="1300887"/>
            <a:ext cx="10149114" cy="3900145"/>
          </a:xfrm>
        </p:spPr>
        <p:txBody>
          <a:bodyPr/>
          <a:lstStyle/>
          <a:p>
            <a:r>
              <a:rPr lang="sv-SE" dirty="0"/>
              <a:t>Det är nu möjligt att söka fram fakturor genom att söka på period för sista betalningsdag samt tillfälleskod.</a:t>
            </a:r>
          </a:p>
          <a:p>
            <a:r>
              <a:rPr lang="sv-SE" dirty="0"/>
              <a:t>Det går inte längre att skicka en inaktiverad faktura med åtgärden "</a:t>
            </a:r>
            <a:r>
              <a:rPr lang="sv-SE" dirty="0" err="1"/>
              <a:t>Masshantera</a:t>
            </a:r>
            <a:r>
              <a:rPr lang="sv-SE" dirty="0"/>
              <a:t> skicka faktura".</a:t>
            </a:r>
          </a:p>
          <a:p>
            <a:r>
              <a:rPr lang="sv-SE" dirty="0"/>
              <a:t>Fältet för att skriva en anteckning ökar i storlek och anpassar sig till längden på texten.</a:t>
            </a:r>
          </a:p>
          <a:p>
            <a:endParaRPr lang="sv-SE" dirty="0"/>
          </a:p>
        </p:txBody>
      </p:sp>
      <p:pic>
        <p:nvPicPr>
          <p:cNvPr id="5" name="Bildobjekt 4">
            <a:extLst>
              <a:ext uri="{FF2B5EF4-FFF2-40B4-BE49-F238E27FC236}">
                <a16:creationId xmlns:a16="http://schemas.microsoft.com/office/drawing/2014/main" id="{179323AB-1808-AD81-98EB-95551E8587F2}"/>
              </a:ext>
            </a:extLst>
          </p:cNvPr>
          <p:cNvPicPr>
            <a:picLocks noChangeAspect="1"/>
          </p:cNvPicPr>
          <p:nvPr/>
        </p:nvPicPr>
        <p:blipFill>
          <a:blip r:embed="rId2"/>
          <a:stretch>
            <a:fillRect/>
          </a:stretch>
        </p:blipFill>
        <p:spPr>
          <a:xfrm>
            <a:off x="1482553" y="3524526"/>
            <a:ext cx="2915057" cy="1352739"/>
          </a:xfrm>
          <a:prstGeom prst="rect">
            <a:avLst/>
          </a:prstGeom>
        </p:spPr>
      </p:pic>
      <p:pic>
        <p:nvPicPr>
          <p:cNvPr id="7" name="Bildobjekt 6">
            <a:extLst>
              <a:ext uri="{FF2B5EF4-FFF2-40B4-BE49-F238E27FC236}">
                <a16:creationId xmlns:a16="http://schemas.microsoft.com/office/drawing/2014/main" id="{0F32329A-22F9-AB1A-DBC6-791F676F54A0}"/>
              </a:ext>
            </a:extLst>
          </p:cNvPr>
          <p:cNvPicPr>
            <a:picLocks noChangeAspect="1"/>
          </p:cNvPicPr>
          <p:nvPr/>
        </p:nvPicPr>
        <p:blipFill>
          <a:blip r:embed="rId3"/>
          <a:stretch>
            <a:fillRect/>
          </a:stretch>
        </p:blipFill>
        <p:spPr>
          <a:xfrm>
            <a:off x="5183015" y="3524526"/>
            <a:ext cx="2924583" cy="1933845"/>
          </a:xfrm>
          <a:prstGeom prst="rect">
            <a:avLst/>
          </a:prstGeom>
        </p:spPr>
      </p:pic>
      <p:sp>
        <p:nvSpPr>
          <p:cNvPr id="8" name="Pil: höger 7">
            <a:extLst>
              <a:ext uri="{FF2B5EF4-FFF2-40B4-BE49-F238E27FC236}">
                <a16:creationId xmlns:a16="http://schemas.microsoft.com/office/drawing/2014/main" id="{6D4504DC-93DC-BA2A-C7A2-DD7FC4AFBC25}"/>
              </a:ext>
            </a:extLst>
          </p:cNvPr>
          <p:cNvSpPr/>
          <p:nvPr/>
        </p:nvSpPr>
        <p:spPr>
          <a:xfrm>
            <a:off x="4397610" y="4022095"/>
            <a:ext cx="782262" cy="497983"/>
          </a:xfrm>
          <a:prstGeom prst="right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57013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A750BD-EE9F-E740-E419-0C8294C41143}"/>
              </a:ext>
            </a:extLst>
          </p:cNvPr>
          <p:cNvSpPr>
            <a:spLocks noGrp="1"/>
          </p:cNvSpPr>
          <p:nvPr>
            <p:ph type="title"/>
          </p:nvPr>
        </p:nvSpPr>
        <p:spPr>
          <a:xfrm>
            <a:off x="717015" y="573254"/>
            <a:ext cx="10149114" cy="727633"/>
          </a:xfrm>
        </p:spPr>
        <p:txBody>
          <a:bodyPr/>
          <a:lstStyle/>
          <a:p>
            <a:r>
              <a:rPr lang="sv-SE" dirty="0"/>
              <a:t>Studieavgifter</a:t>
            </a:r>
          </a:p>
        </p:txBody>
      </p:sp>
      <p:sp>
        <p:nvSpPr>
          <p:cNvPr id="3" name="Platshållare för innehåll 2">
            <a:extLst>
              <a:ext uri="{FF2B5EF4-FFF2-40B4-BE49-F238E27FC236}">
                <a16:creationId xmlns:a16="http://schemas.microsoft.com/office/drawing/2014/main" id="{51ED78D2-6ED0-C265-7D38-F56300877AF2}"/>
              </a:ext>
            </a:extLst>
          </p:cNvPr>
          <p:cNvSpPr>
            <a:spLocks noGrp="1"/>
          </p:cNvSpPr>
          <p:nvPr>
            <p:ph idx="1"/>
          </p:nvPr>
        </p:nvSpPr>
        <p:spPr>
          <a:xfrm>
            <a:off x="717015" y="1300887"/>
            <a:ext cx="10149114" cy="3900145"/>
          </a:xfrm>
        </p:spPr>
        <p:txBody>
          <a:bodyPr/>
          <a:lstStyle/>
          <a:p>
            <a:r>
              <a:rPr lang="sv-SE" dirty="0"/>
              <a:t>Det är nu möjligt att söka fram fakturor genom att söka på period för sista betalningsdag samt tillfälleskod.</a:t>
            </a:r>
          </a:p>
          <a:p>
            <a:r>
              <a:rPr lang="sv-SE" dirty="0"/>
              <a:t>Det går inte längre att skicka en inaktiverad faktura med åtgärden "</a:t>
            </a:r>
            <a:r>
              <a:rPr lang="sv-SE" dirty="0" err="1"/>
              <a:t>Masshantera</a:t>
            </a:r>
            <a:r>
              <a:rPr lang="sv-SE" dirty="0"/>
              <a:t> skicka faktura".</a:t>
            </a:r>
          </a:p>
          <a:p>
            <a:r>
              <a:rPr lang="sv-SE" dirty="0"/>
              <a:t>Fältet för att skriva en anteckning ökar i storlek och anpassar sig till längden på texten.</a:t>
            </a:r>
          </a:p>
          <a:p>
            <a:r>
              <a:rPr lang="sv-SE" dirty="0"/>
              <a:t>Mejlavisering om delbetald faktura skickas inte längre när fakturan är i läge "Skickad till student - Nej"</a:t>
            </a:r>
          </a:p>
          <a:p>
            <a:r>
              <a:rPr lang="sv-SE" dirty="0"/>
              <a:t>Mejlavisering om första faktura har utökats med information om hur studenter som tidigare studerat i Sverige loggar in i Ladok.</a:t>
            </a:r>
          </a:p>
        </p:txBody>
      </p:sp>
      <p:sp>
        <p:nvSpPr>
          <p:cNvPr id="4" name="Rektangel 3">
            <a:extLst>
              <a:ext uri="{FF2B5EF4-FFF2-40B4-BE49-F238E27FC236}">
                <a16:creationId xmlns:a16="http://schemas.microsoft.com/office/drawing/2014/main" id="{A0C140BE-B856-17CE-2CDB-185B9EE1CFE6}"/>
              </a:ext>
            </a:extLst>
          </p:cNvPr>
          <p:cNvSpPr/>
          <p:nvPr/>
        </p:nvSpPr>
        <p:spPr>
          <a:xfrm>
            <a:off x="1619250" y="4598988"/>
            <a:ext cx="7845424" cy="1685924"/>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When you log in to the website above for the first time, please choose the alternative named Antagning.se/Universityadmissions.se. When you gain access to the website you need to choose university. If access is denied, please contact [</a:t>
            </a:r>
            <a:r>
              <a:rPr lang="en-US" sz="1400" dirty="0" err="1">
                <a:solidFill>
                  <a:schemeClr val="tx1"/>
                </a:solidFill>
              </a:rPr>
              <a:t>Lärosätetsnamn</a:t>
            </a:r>
            <a:r>
              <a:rPr lang="en-US" sz="1400" dirty="0">
                <a:solidFill>
                  <a:schemeClr val="tx1"/>
                </a:solidFill>
              </a:rPr>
              <a:t>]. If you are admitted or conditionally admitted to several universities, you will have to log in to each university one at a time.</a:t>
            </a:r>
          </a:p>
          <a:p>
            <a:pPr algn="ctr"/>
            <a:endParaRPr lang="en-US" sz="1400" dirty="0">
              <a:solidFill>
                <a:schemeClr val="tx1"/>
              </a:solidFill>
            </a:endParaRPr>
          </a:p>
          <a:p>
            <a:pPr algn="ctr"/>
            <a:r>
              <a:rPr lang="en-US" sz="1400" dirty="0">
                <a:solidFill>
                  <a:schemeClr val="tx1"/>
                </a:solidFill>
                <a:highlight>
                  <a:srgbClr val="FFFF00"/>
                </a:highlight>
              </a:rPr>
              <a:t>Please note that if you have previously studied in Sweden, you may encounter difficulties logging in according to the instructions above. In that case, you will need to contact [</a:t>
            </a:r>
            <a:r>
              <a:rPr lang="en-US" sz="1400" dirty="0" err="1">
                <a:solidFill>
                  <a:schemeClr val="tx1"/>
                </a:solidFill>
                <a:highlight>
                  <a:srgbClr val="FFFF00"/>
                </a:highlight>
              </a:rPr>
              <a:t>Lärosätetsnamn</a:t>
            </a:r>
            <a:r>
              <a:rPr lang="en-US" sz="1400" dirty="0">
                <a:solidFill>
                  <a:schemeClr val="tx1"/>
                </a:solidFill>
                <a:highlight>
                  <a:srgbClr val="FFFF00"/>
                </a:highlight>
              </a:rPr>
              <a:t>] for assistance.</a:t>
            </a:r>
            <a:endParaRPr lang="sv-SE" sz="1400" dirty="0">
              <a:solidFill>
                <a:schemeClr val="tx1"/>
              </a:solidFill>
              <a:highlight>
                <a:srgbClr val="FFFF00"/>
              </a:highlight>
            </a:endParaRPr>
          </a:p>
        </p:txBody>
      </p:sp>
    </p:spTree>
    <p:extLst>
      <p:ext uri="{BB962C8B-B14F-4D97-AF65-F5344CB8AC3E}">
        <p14:creationId xmlns:p14="http://schemas.microsoft.com/office/powerpoint/2010/main" val="189871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Rubriksido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22976</TotalTime>
  <Words>1180</Words>
  <Application>Microsoft Office PowerPoint</Application>
  <PresentationFormat>Bredbild</PresentationFormat>
  <Paragraphs>112</Paragraphs>
  <Slides>18</Slides>
  <Notes>2</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18</vt:i4>
      </vt:variant>
    </vt:vector>
  </HeadingPairs>
  <TitlesOfParts>
    <vt:vector size="23" baseType="lpstr">
      <vt:lpstr>Arial</vt:lpstr>
      <vt:lpstr>Calibri</vt:lpstr>
      <vt:lpstr>Figtree</vt:lpstr>
      <vt:lpstr>Wingdings 3</vt:lpstr>
      <vt:lpstr>Rubriksidor</vt:lpstr>
      <vt:lpstr>PowerPoint-presentation</vt:lpstr>
      <vt:lpstr>Demo av version 2.43</vt:lpstr>
      <vt:lpstr>Detta kommer demonstreras</vt:lpstr>
      <vt:lpstr>Utbildningsinformation</vt:lpstr>
      <vt:lpstr>Utbildningsinformation</vt:lpstr>
      <vt:lpstr>Processtöd</vt:lpstr>
      <vt:lpstr>Studieavgifter</vt:lpstr>
      <vt:lpstr>Studieavgifter</vt:lpstr>
      <vt:lpstr>Studieavgifter</vt:lpstr>
      <vt:lpstr>Studieavgifter</vt:lpstr>
      <vt:lpstr>Individuell studieplan</vt:lpstr>
      <vt:lpstr>Individuell studieplan</vt:lpstr>
      <vt:lpstr>Tillgodoräknande</vt:lpstr>
      <vt:lpstr>Tillgodoräknande</vt:lpstr>
      <vt:lpstr>Examen</vt:lpstr>
      <vt:lpstr>Utdata</vt:lpstr>
      <vt:lpstr>Information om incidenten  och tid för frågor</vt:lpstr>
      <vt:lpstr>Tack för idag!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Sprintdemo</dc:title>
  <dc:creator>Microsoft Office User</dc:creator>
  <cp:lastModifiedBy>Klara Nordström</cp:lastModifiedBy>
  <cp:revision>1368</cp:revision>
  <dcterms:created xsi:type="dcterms:W3CDTF">2021-02-26T13:28:00Z</dcterms:created>
  <dcterms:modified xsi:type="dcterms:W3CDTF">2024-05-06T09:52:11Z</dcterms:modified>
</cp:coreProperties>
</file>