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2"/>
  </p:notesMasterIdLst>
  <p:sldIdLst>
    <p:sldId id="256" r:id="rId2"/>
    <p:sldId id="274" r:id="rId3"/>
    <p:sldId id="264" r:id="rId4"/>
    <p:sldId id="280" r:id="rId5"/>
    <p:sldId id="276" r:id="rId6"/>
    <p:sldId id="277" r:id="rId7"/>
    <p:sldId id="278" r:id="rId8"/>
    <p:sldId id="279" r:id="rId9"/>
    <p:sldId id="281" r:id="rId10"/>
    <p:sldId id="282" r:id="rId11"/>
  </p:sldIdLst>
  <p:sldSz cx="12192000" cy="6858000"/>
  <p:notesSz cx="6858000" cy="9144000"/>
  <p:embeddedFontLst>
    <p:embeddedFont>
      <p:font typeface="Figtree" panose="020B0604020202020204" charset="0"/>
      <p:regular r:id="rId13"/>
      <p:bold r:id="rId14"/>
      <p:italic r:id="rId15"/>
      <p:boldItalic r:id="rId16"/>
    </p:embeddedFont>
    <p:embeddedFont>
      <p:font typeface="Figtree Medium" panose="020B0604020202020204" charset="0"/>
      <p:regular r:id="rId17"/>
      <p:italic r:id="rId18"/>
    </p:embeddedFont>
    <p:embeddedFont>
      <p:font typeface="Figtree SemiBold" panose="020B0604020202020204" charset="0"/>
      <p:regular r:id="rId19"/>
      <p:bold r:id="rId20"/>
      <p:italic r:id="rId21"/>
      <p:boldItalic r:id="rId22"/>
    </p:embeddedFont>
  </p:embeddedFontLst>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1F4"/>
    <a:srgbClr val="DDECD7"/>
    <a:srgbClr val="8EE1A9"/>
    <a:srgbClr val="00B561"/>
    <a:srgbClr val="007633"/>
    <a:srgbClr val="CAD8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p:restoredTop sz="94694"/>
  </p:normalViewPr>
  <p:slideViewPr>
    <p:cSldViewPr snapToGrid="0">
      <p:cViewPr varScale="1">
        <p:scale>
          <a:sx n="104" d="100"/>
          <a:sy n="104" d="100"/>
        </p:scale>
        <p:origin x="111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43E644-9AD9-1B47-BB31-DDA0E5DC1CDE}" type="datetimeFigureOut">
              <a:rPr lang="en-SE" smtClean="0"/>
              <a:t>06/20/2024</a:t>
            </a:fld>
            <a:endParaRPr lang="en-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AC61D6-423E-A349-AA98-83ABF4E6F90D}" type="slidenum">
              <a:rPr lang="en-SE" smtClean="0"/>
              <a:t>‹#›</a:t>
            </a:fld>
            <a:endParaRPr lang="en-SE"/>
          </a:p>
        </p:txBody>
      </p:sp>
    </p:spTree>
    <p:extLst>
      <p:ext uri="{BB962C8B-B14F-4D97-AF65-F5344CB8AC3E}">
        <p14:creationId xmlns:p14="http://schemas.microsoft.com/office/powerpoint/2010/main" val="100403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AAC61D6-423E-A349-AA98-83ABF4E6F90D}" type="slidenum">
              <a:rPr lang="en-SE" smtClean="0"/>
              <a:t>1</a:t>
            </a:fld>
            <a:endParaRPr lang="en-SE"/>
          </a:p>
        </p:txBody>
      </p:sp>
    </p:spTree>
    <p:extLst>
      <p:ext uri="{BB962C8B-B14F-4D97-AF65-F5344CB8AC3E}">
        <p14:creationId xmlns:p14="http://schemas.microsoft.com/office/powerpoint/2010/main" val="32552039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8A50A0E2-9454-1A47-9ECA-17CFBF43F9D8}" type="datetime1">
              <a:rPr lang="sv-SE" smtClean="0"/>
              <a:t>2024-06-20</a:t>
            </a:fld>
            <a:endParaRPr lang="en-SE"/>
          </a:p>
        </p:txBody>
      </p:sp>
      <p:pic>
        <p:nvPicPr>
          <p:cNvPr id="9" name="Graphic 8">
            <a:extLst>
              <a:ext uri="{FF2B5EF4-FFF2-40B4-BE49-F238E27FC236}">
                <a16:creationId xmlns:a16="http://schemas.microsoft.com/office/drawing/2014/main" id="{E66BBB8C-BB60-1947-468F-4BBF3B1EB74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62182" y="574654"/>
            <a:ext cx="1498235" cy="439273"/>
          </a:xfrm>
          <a:prstGeom prst="rect">
            <a:avLst/>
          </a:prstGeom>
        </p:spPr>
      </p:pic>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3557" y="5873750"/>
            <a:ext cx="482600" cy="482600"/>
          </a:xfrm>
          <a:prstGeom prst="rect">
            <a:avLst/>
          </a:prstGeom>
        </p:spPr>
      </p:pic>
    </p:spTree>
    <p:extLst>
      <p:ext uri="{BB962C8B-B14F-4D97-AF65-F5344CB8AC3E}">
        <p14:creationId xmlns:p14="http://schemas.microsoft.com/office/powerpoint/2010/main" val="161745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591498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3" name="Picture 2">
            <a:extLst>
              <a:ext uri="{FF2B5EF4-FFF2-40B4-BE49-F238E27FC236}">
                <a16:creationId xmlns:a16="http://schemas.microsoft.com/office/drawing/2014/main" id="{6F59D4D0-806D-EE44-D99C-0A1D6CA18ED0}"/>
              </a:ext>
            </a:extLst>
          </p:cNvPr>
          <p:cNvPicPr>
            <a:picLocks noChangeAspect="1"/>
          </p:cNvPicPr>
          <p:nvPr userDrawn="1"/>
        </p:nvPicPr>
        <p:blipFill>
          <a:blip r:embed="rId2"/>
          <a:stretch>
            <a:fillRect/>
          </a:stretch>
        </p:blipFill>
        <p:spPr>
          <a:xfrm>
            <a:off x="9790012" y="3342860"/>
            <a:ext cx="4064885" cy="5773316"/>
          </a:xfrm>
          <a:prstGeom prst="rect">
            <a:avLst/>
          </a:prstGeom>
        </p:spPr>
      </p:pic>
    </p:spTree>
    <p:extLst>
      <p:ext uri="{BB962C8B-B14F-4D97-AF65-F5344CB8AC3E}">
        <p14:creationId xmlns:p14="http://schemas.microsoft.com/office/powerpoint/2010/main" val="621398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156579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6" name="Graphic 5">
            <a:extLst>
              <a:ext uri="{FF2B5EF4-FFF2-40B4-BE49-F238E27FC236}">
                <a16:creationId xmlns:a16="http://schemas.microsoft.com/office/drawing/2014/main" id="{BF8254F5-2E54-2929-1B50-47A66009FA8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16513" y="2702030"/>
            <a:ext cx="4958971" cy="1453939"/>
          </a:xfrm>
          <a:prstGeom prst="rect">
            <a:avLst/>
          </a:prstGeom>
        </p:spPr>
      </p:pic>
    </p:spTree>
    <p:extLst>
      <p:ext uri="{BB962C8B-B14F-4D97-AF65-F5344CB8AC3E}">
        <p14:creationId xmlns:p14="http://schemas.microsoft.com/office/powerpoint/2010/main" val="1118222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2" name="Graphic 1">
            <a:extLst>
              <a:ext uri="{FF2B5EF4-FFF2-40B4-BE49-F238E27FC236}">
                <a16:creationId xmlns:a16="http://schemas.microsoft.com/office/drawing/2014/main" id="{9ACBE23D-B345-B04A-093D-8EFE89025AA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452154" y="2719890"/>
            <a:ext cx="3287692" cy="1418220"/>
          </a:xfrm>
          <a:prstGeom prst="rect">
            <a:avLst/>
          </a:prstGeom>
        </p:spPr>
      </p:pic>
    </p:spTree>
    <p:extLst>
      <p:ext uri="{BB962C8B-B14F-4D97-AF65-F5344CB8AC3E}">
        <p14:creationId xmlns:p14="http://schemas.microsoft.com/office/powerpoint/2010/main" val="1433396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FB967051-D53A-0545-A9A5-5717265AFBBA}" type="datetime1">
              <a:rPr lang="sv-SE" smtClean="0"/>
              <a:t>2024-06-20</a:t>
            </a:fld>
            <a:endParaRPr lang="en-SE" dirty="0"/>
          </a:p>
        </p:txBody>
      </p:sp>
      <p:pic>
        <p:nvPicPr>
          <p:cNvPr id="10" name="Graphic 9">
            <a:extLst>
              <a:ext uri="{FF2B5EF4-FFF2-40B4-BE49-F238E27FC236}">
                <a16:creationId xmlns:a16="http://schemas.microsoft.com/office/drawing/2014/main" id="{7BCBE20B-8B28-E5CA-4285-ADD0803ED24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230678328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5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FB967051-D53A-0545-A9A5-5717265AFBBA}" type="datetime1">
              <a:rPr lang="sv-SE" smtClean="0"/>
              <a:t>2024-06-20</a:t>
            </a:fld>
            <a:endParaRPr lang="en-SE" dirty="0"/>
          </a:p>
        </p:txBody>
      </p:sp>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10" name="Graphic 9">
            <a:extLst>
              <a:ext uri="{FF2B5EF4-FFF2-40B4-BE49-F238E27FC236}">
                <a16:creationId xmlns:a16="http://schemas.microsoft.com/office/drawing/2014/main" id="{45FDF1DF-3C1E-CB5D-8F80-82B4AFDA9AB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41347"/>
            <a:ext cx="4092018" cy="513447"/>
          </a:xfrm>
          <a:prstGeom prst="rect">
            <a:avLst/>
          </a:prstGeom>
        </p:spPr>
      </p:pic>
    </p:spTree>
    <p:extLst>
      <p:ext uri="{BB962C8B-B14F-4D97-AF65-F5344CB8AC3E}">
        <p14:creationId xmlns:p14="http://schemas.microsoft.com/office/powerpoint/2010/main" val="3514663081"/>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9352344" y="0"/>
            <a:ext cx="2839656" cy="6878278"/>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3364183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11628814" y="326528"/>
            <a:ext cx="563186" cy="136416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325735703"/>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rgbClr val="00763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5BFFF2-459C-96C8-6A90-602E2C124616}"/>
              </a:ext>
            </a:extLst>
          </p:cNvPr>
          <p:cNvPicPr>
            <a:picLocks noChangeAspect="1"/>
          </p:cNvPicPr>
          <p:nvPr userDrawn="1"/>
        </p:nvPicPr>
        <p:blipFill>
          <a:blip r:embed="rId2"/>
          <a:stretch>
            <a:fillRect/>
          </a:stretch>
        </p:blipFill>
        <p:spPr>
          <a:xfrm>
            <a:off x="8102367" y="0"/>
            <a:ext cx="4089633" cy="685800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07877616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1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8A50A0E2-9454-1A47-9ECA-17CFBF43F9D8}" type="datetime1">
              <a:rPr lang="sv-SE" smtClean="0"/>
              <a:t>2024-06-20</a:t>
            </a:fld>
            <a:endParaRPr lang="en-SE"/>
          </a:p>
        </p:txBody>
      </p:sp>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3557" y="5873750"/>
            <a:ext cx="482600" cy="482600"/>
          </a:xfrm>
          <a:prstGeom prst="rect">
            <a:avLst/>
          </a:prstGeom>
        </p:spPr>
      </p:pic>
      <p:pic>
        <p:nvPicPr>
          <p:cNvPr id="9" name="Graphic 8">
            <a:extLst>
              <a:ext uri="{FF2B5EF4-FFF2-40B4-BE49-F238E27FC236}">
                <a16:creationId xmlns:a16="http://schemas.microsoft.com/office/drawing/2014/main" id="{38CAF758-5B8D-914A-57C4-A29D1781339E}"/>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2097000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rgbClr val="007633"/>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116401496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5" name="Graphic 4">
            <a:extLst>
              <a:ext uri="{FF2B5EF4-FFF2-40B4-BE49-F238E27FC236}">
                <a16:creationId xmlns:a16="http://schemas.microsoft.com/office/drawing/2014/main" id="{EEEC4692-26F6-5E3C-7ADC-092571DAE8B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3929346189"/>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6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010EBEFD-B85B-3003-FD15-0597C132C1B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1190821532"/>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4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FB967051-D53A-0545-A9A5-5717265AFBBA}" type="datetime1">
              <a:rPr lang="sv-SE" smtClean="0"/>
              <a:t>2024-06-20</a:t>
            </a:fld>
            <a:endParaRPr lang="en-SE" dirty="0"/>
          </a:p>
        </p:txBody>
      </p:sp>
      <p:pic>
        <p:nvPicPr>
          <p:cNvPr id="8" name="Graphic 7">
            <a:extLst>
              <a:ext uri="{FF2B5EF4-FFF2-40B4-BE49-F238E27FC236}">
                <a16:creationId xmlns:a16="http://schemas.microsoft.com/office/drawing/2014/main" id="{86B07326-30B0-DEF1-E871-62752D93D7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399760862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28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en-GB" dirty="0"/>
              <a:t>Click to edit Master title style</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FB967051-D53A-0545-A9A5-5717265AFBBA}" type="datetime1">
              <a:rPr lang="sv-SE" smtClean="0"/>
              <a:t>2024-06-20</a:t>
            </a:fld>
            <a:endParaRPr lang="en-SE" dirty="0"/>
          </a:p>
        </p:txBody>
      </p:sp>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6" name="Graphic 5">
            <a:extLst>
              <a:ext uri="{FF2B5EF4-FFF2-40B4-BE49-F238E27FC236}">
                <a16:creationId xmlns:a16="http://schemas.microsoft.com/office/drawing/2014/main" id="{0BE6E8F6-C384-1E29-A9EC-4D22C468050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50678"/>
            <a:ext cx="4092018" cy="513447"/>
          </a:xfrm>
          <a:prstGeom prst="rect">
            <a:avLst/>
          </a:prstGeom>
        </p:spPr>
      </p:pic>
    </p:spTree>
    <p:extLst>
      <p:ext uri="{BB962C8B-B14F-4D97-AF65-F5344CB8AC3E}">
        <p14:creationId xmlns:p14="http://schemas.microsoft.com/office/powerpoint/2010/main" val="2571402432"/>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0993AB-4E17-B9A2-D11A-438C67C691EC}"/>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426344548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Slide">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2" name="Picture 1">
            <a:extLst>
              <a:ext uri="{FF2B5EF4-FFF2-40B4-BE49-F238E27FC236}">
                <a16:creationId xmlns:a16="http://schemas.microsoft.com/office/drawing/2014/main" id="{7D5F2F90-7F02-5858-E37B-3DACBEDC726F}"/>
              </a:ext>
            </a:extLst>
          </p:cNvPr>
          <p:cNvPicPr>
            <a:picLocks noChangeAspect="1"/>
          </p:cNvPicPr>
          <p:nvPr userDrawn="1"/>
        </p:nvPicPr>
        <p:blipFill>
          <a:blip r:embed="rId2"/>
          <a:stretch>
            <a:fillRect/>
          </a:stretch>
        </p:blipFill>
        <p:spPr>
          <a:xfrm>
            <a:off x="11667899" y="365125"/>
            <a:ext cx="547251" cy="1325563"/>
          </a:xfrm>
          <a:prstGeom prst="rect">
            <a:avLst/>
          </a:prstGeom>
        </p:spPr>
      </p:pic>
    </p:spTree>
    <p:extLst>
      <p:ext uri="{BB962C8B-B14F-4D97-AF65-F5344CB8AC3E}">
        <p14:creationId xmlns:p14="http://schemas.microsoft.com/office/powerpoint/2010/main" val="106388874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7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639469687"/>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8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8E1833D8-186B-5317-7FCA-A85C1F4EF8C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118476202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B4AC3D50-8E4D-37DD-93BF-26C91EA18B9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72694022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2" name="Graphic 1">
            <a:extLst>
              <a:ext uri="{FF2B5EF4-FFF2-40B4-BE49-F238E27FC236}">
                <a16:creationId xmlns:a16="http://schemas.microsoft.com/office/drawing/2014/main" id="{00C1C9D6-962A-9EDB-1387-C352C1B327F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74654"/>
            <a:ext cx="1498235" cy="439273"/>
          </a:xfrm>
          <a:prstGeom prst="rect">
            <a:avLst/>
          </a:prstGeom>
        </p:spPr>
      </p:pic>
    </p:spTree>
    <p:extLst>
      <p:ext uri="{BB962C8B-B14F-4D97-AF65-F5344CB8AC3E}">
        <p14:creationId xmlns:p14="http://schemas.microsoft.com/office/powerpoint/2010/main" val="6636370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D10D52E0-5D28-E763-7378-2C9B3446CA04}"/>
              </a:ext>
            </a:extLst>
          </p:cNvPr>
          <p:cNvSpPr/>
          <p:nvPr userDrawn="1"/>
        </p:nvSpPr>
        <p:spPr>
          <a:xfrm flipH="1">
            <a:off x="6096000" y="1690688"/>
            <a:ext cx="6096000" cy="5167312"/>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p:txBody>
          <a:bodyPr>
            <a:normAutofit/>
          </a:bodyPr>
          <a:lstStyle>
            <a:lvl1pPr>
              <a:defRPr sz="3600"/>
            </a:lvl1pPr>
          </a:lstStyle>
          <a:p>
            <a:r>
              <a:rPr lang="en-GB" dirty="0"/>
              <a:t>Click to edit Master title style</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28629006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A45318E-4509-8932-528E-F98CA2E16B27}"/>
              </a:ext>
            </a:extLst>
          </p:cNvPr>
          <p:cNvSpPr/>
          <p:nvPr userDrawn="1"/>
        </p:nvSpPr>
        <p:spPr>
          <a:xfrm flipH="1">
            <a:off x="6096000" y="0"/>
            <a:ext cx="6096000" cy="6858000"/>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a:xfrm>
            <a:off x="838200" y="365125"/>
            <a:ext cx="4831080" cy="1325563"/>
          </a:xfrm>
        </p:spPr>
        <p:txBody>
          <a:bodyPr>
            <a:normAutofit/>
          </a:bodyPr>
          <a:lstStyle>
            <a:lvl1pPr>
              <a:defRPr sz="3600"/>
            </a:lvl1pPr>
          </a:lstStyle>
          <a:p>
            <a:r>
              <a:rPr lang="en-GB" dirty="0"/>
              <a:t>Click to edit Master title style</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956092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347C-455C-0BAF-5376-6527549232FB}"/>
              </a:ext>
            </a:extLst>
          </p:cNvPr>
          <p:cNvSpPr>
            <a:spLocks noGrp="1"/>
          </p:cNvSpPr>
          <p:nvPr>
            <p:ph type="title"/>
          </p:nvPr>
        </p:nvSpPr>
        <p:spPr>
          <a:xfrm>
            <a:off x="839788" y="365125"/>
            <a:ext cx="10515600" cy="1325563"/>
          </a:xfrm>
        </p:spPr>
        <p:txBody>
          <a:bodyPr/>
          <a:lstStyle/>
          <a:p>
            <a:r>
              <a:rPr lang="en-GB" dirty="0"/>
              <a:t>Click to edit Master title style</a:t>
            </a:r>
            <a:endParaRPr lang="en-SE" dirty="0"/>
          </a:p>
        </p:txBody>
      </p:sp>
      <p:sp>
        <p:nvSpPr>
          <p:cNvPr id="3" name="Text Placeholder 2">
            <a:extLst>
              <a:ext uri="{FF2B5EF4-FFF2-40B4-BE49-F238E27FC236}">
                <a16:creationId xmlns:a16="http://schemas.microsoft.com/office/drawing/2014/main" id="{945F9E70-23D1-28E2-686D-CAE0C92EB1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481B567-9C19-A63B-BF88-ECB34A7C348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5" name="Text Placeholder 4">
            <a:extLst>
              <a:ext uri="{FF2B5EF4-FFF2-40B4-BE49-F238E27FC236}">
                <a16:creationId xmlns:a16="http://schemas.microsoft.com/office/drawing/2014/main" id="{3BD0CEA1-271A-D9E3-AE7A-E939321097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D1B324E-3E90-E468-EEEC-37B1EC51AFE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Tree>
    <p:extLst>
      <p:ext uri="{BB962C8B-B14F-4D97-AF65-F5344CB8AC3E}">
        <p14:creationId xmlns:p14="http://schemas.microsoft.com/office/powerpoint/2010/main" val="7321207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5964-6C99-A390-1543-D5DADFFC334D}"/>
              </a:ext>
            </a:extLst>
          </p:cNvPr>
          <p:cNvSpPr>
            <a:spLocks noGrp="1"/>
          </p:cNvSpPr>
          <p:nvPr>
            <p:ph type="title"/>
          </p:nvPr>
        </p:nvSpPr>
        <p:spPr/>
        <p:txBody>
          <a:bodyPr/>
          <a:lstStyle/>
          <a:p>
            <a:r>
              <a:rPr lang="en-GB"/>
              <a:t>Click to edit Master title style</a:t>
            </a:r>
            <a:endParaRPr lang="en-SE"/>
          </a:p>
        </p:txBody>
      </p:sp>
    </p:spTree>
    <p:extLst>
      <p:ext uri="{BB962C8B-B14F-4D97-AF65-F5344CB8AC3E}">
        <p14:creationId xmlns:p14="http://schemas.microsoft.com/office/powerpoint/2010/main" val="19313228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3486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94AA211-5EA4-3AEC-5935-DB51C205FA4D}"/>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987424"/>
            <a:ext cx="4448492" cy="1268096"/>
          </a:xfrm>
        </p:spPr>
        <p:txBody>
          <a:bodyPr anchor="t">
            <a:normAutofit/>
          </a:bodyPr>
          <a:lstStyle>
            <a:lvl1pPr>
              <a:defRPr sz="3600"/>
            </a:lvl1pPr>
          </a:lstStyle>
          <a:p>
            <a:r>
              <a:rPr lang="en-GB" dirty="0"/>
              <a:t>Click to edit Master title style</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5669280" y="987425"/>
            <a:ext cx="568610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453640"/>
            <a:ext cx="4448492" cy="341534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Tree>
    <p:extLst>
      <p:ext uri="{BB962C8B-B14F-4D97-AF65-F5344CB8AC3E}">
        <p14:creationId xmlns:p14="http://schemas.microsoft.com/office/powerpoint/2010/main" val="36873910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1EFB08-47C3-3F4C-F28E-6157CB80BA98}"/>
              </a:ext>
            </a:extLst>
          </p:cNvPr>
          <p:cNvPicPr>
            <a:picLocks noChangeAspect="1"/>
          </p:cNvPicPr>
          <p:nvPr userDrawn="1"/>
        </p:nvPicPr>
        <p:blipFill>
          <a:blip r:embed="rId2"/>
          <a:stretch>
            <a:fillRect/>
          </a:stretch>
        </p:blipFill>
        <p:spPr>
          <a:xfrm>
            <a:off x="6995160" y="0"/>
            <a:ext cx="5196840" cy="685800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457200"/>
            <a:ext cx="6155372" cy="1249680"/>
          </a:xfrm>
        </p:spPr>
        <p:txBody>
          <a:bodyPr anchor="b">
            <a:normAutofit/>
          </a:bodyPr>
          <a:lstStyle>
            <a:lvl1pPr>
              <a:defRPr sz="3600"/>
            </a:lvl1pPr>
          </a:lstStyle>
          <a:p>
            <a:r>
              <a:rPr lang="en-GB" dirty="0"/>
              <a:t>Click to edit Master title style</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7419976" y="0"/>
            <a:ext cx="4772024"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057400"/>
            <a:ext cx="615537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47790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2" name="Graphic 1">
            <a:extLst>
              <a:ext uri="{FF2B5EF4-FFF2-40B4-BE49-F238E27FC236}">
                <a16:creationId xmlns:a16="http://schemas.microsoft.com/office/drawing/2014/main" id="{F7855B1E-D74F-C54E-CE61-83490999A0E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399467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2" name="Graphic 1">
            <a:extLst>
              <a:ext uri="{FF2B5EF4-FFF2-40B4-BE49-F238E27FC236}">
                <a16:creationId xmlns:a16="http://schemas.microsoft.com/office/drawing/2014/main" id="{B4130E41-A691-BDBC-87BE-64335B450A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845186"/>
            <a:ext cx="1498235" cy="439273"/>
          </a:xfrm>
          <a:prstGeom prst="rect">
            <a:avLst/>
          </a:prstGeom>
        </p:spPr>
      </p:pic>
    </p:spTree>
    <p:extLst>
      <p:ext uri="{BB962C8B-B14F-4D97-AF65-F5344CB8AC3E}">
        <p14:creationId xmlns:p14="http://schemas.microsoft.com/office/powerpoint/2010/main" val="302024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pic>
        <p:nvPicPr>
          <p:cNvPr id="2" name="Graphic 1">
            <a:extLst>
              <a:ext uri="{FF2B5EF4-FFF2-40B4-BE49-F238E27FC236}">
                <a16:creationId xmlns:a16="http://schemas.microsoft.com/office/drawing/2014/main" id="{D70278C9-6026-42BB-776E-1DDE9814F9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9551" y="5801857"/>
            <a:ext cx="4272022" cy="534003"/>
          </a:xfrm>
          <a:prstGeom prst="rect">
            <a:avLst/>
          </a:prstGeom>
        </p:spPr>
      </p:pic>
    </p:spTree>
    <p:extLst>
      <p:ext uri="{BB962C8B-B14F-4D97-AF65-F5344CB8AC3E}">
        <p14:creationId xmlns:p14="http://schemas.microsoft.com/office/powerpoint/2010/main" val="169117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11667899" y="365125"/>
            <a:ext cx="547251" cy="13255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63031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F17F89-5D8E-AFD6-042E-5A6533FE939C}"/>
              </a:ext>
            </a:extLst>
          </p:cNvPr>
          <p:cNvPicPr>
            <a:picLocks noChangeAspect="1"/>
          </p:cNvPicPr>
          <p:nvPr userDrawn="1"/>
        </p:nvPicPr>
        <p:blipFill>
          <a:blip r:embed="rId2"/>
          <a:stretch>
            <a:fillRect/>
          </a:stretch>
        </p:blipFill>
        <p:spPr>
          <a:xfrm>
            <a:off x="8120657" y="693915"/>
            <a:ext cx="4084222" cy="61769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214391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en-GB" dirty="0"/>
              <a:t>Click to edit Master title style</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Tree>
    <p:extLst>
      <p:ext uri="{BB962C8B-B14F-4D97-AF65-F5344CB8AC3E}">
        <p14:creationId xmlns:p14="http://schemas.microsoft.com/office/powerpoint/2010/main" val="3328700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B85BBC-75C8-A5B9-C000-757D8F01D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SE" dirty="0"/>
          </a:p>
        </p:txBody>
      </p:sp>
      <p:sp>
        <p:nvSpPr>
          <p:cNvPr id="3" name="Text Placeholder 2">
            <a:extLst>
              <a:ext uri="{FF2B5EF4-FFF2-40B4-BE49-F238E27FC236}">
                <a16:creationId xmlns:a16="http://schemas.microsoft.com/office/drawing/2014/main" id="{41D65FB9-B18E-D96A-9239-226000CCA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SE" dirty="0"/>
          </a:p>
        </p:txBody>
      </p:sp>
      <p:sp>
        <p:nvSpPr>
          <p:cNvPr id="4" name="Date Placeholder 3">
            <a:extLst>
              <a:ext uri="{FF2B5EF4-FFF2-40B4-BE49-F238E27FC236}">
                <a16:creationId xmlns:a16="http://schemas.microsoft.com/office/drawing/2014/main" id="{EF97F281-F576-B19F-199C-3852683DD2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FA0968-ABAC-5F43-9115-8C66E652C644}" type="datetime1">
              <a:rPr lang="sv-SE" smtClean="0"/>
              <a:t>2024-06-20</a:t>
            </a:fld>
            <a:endParaRPr lang="en-SE"/>
          </a:p>
        </p:txBody>
      </p:sp>
      <p:sp>
        <p:nvSpPr>
          <p:cNvPr id="6" name="textruta 5">
            <a:extLst>
              <a:ext uri="{FF2B5EF4-FFF2-40B4-BE49-F238E27FC236}">
                <a16:creationId xmlns:a16="http://schemas.microsoft.com/office/drawing/2014/main" id="{BD1E4FCE-6B6F-B463-6F18-BC39D07CD663}"/>
              </a:ext>
            </a:extLst>
          </p:cNvPr>
          <p:cNvSpPr txBox="1"/>
          <p:nvPr userDrawn="1">
            <p:extLst>
              <p:ext uri="{1162E1C5-73C7-4A58-AE30-91384D911F3F}">
                <p184:classification xmlns:p184="http://schemas.microsoft.com/office/powerpoint/2018/4/main" val="hdr"/>
              </p:ext>
            </p:extLst>
          </p:nvPr>
        </p:nvSpPr>
        <p:spPr>
          <a:xfrm>
            <a:off x="11363325" y="63500"/>
            <a:ext cx="787400" cy="121920"/>
          </a:xfrm>
          <a:prstGeom prst="rect">
            <a:avLst/>
          </a:prstGeom>
        </p:spPr>
        <p:txBody>
          <a:bodyPr horzOverflow="overflow" lIns="0" tIns="0" rIns="0" bIns="0">
            <a:spAutoFit/>
          </a:bodyPr>
          <a:lstStyle/>
          <a:p>
            <a:pPr algn="l"/>
            <a:r>
              <a:rPr lang="sv-SE" sz="800">
                <a:solidFill>
                  <a:srgbClr val="000000"/>
                </a:solidFill>
                <a:latin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784088411"/>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80" r:id="rId3"/>
    <p:sldLayoutId id="2147483683" r:id="rId4"/>
    <p:sldLayoutId id="2147483681" r:id="rId5"/>
    <p:sldLayoutId id="2147483684" r:id="rId6"/>
    <p:sldLayoutId id="2147483672" r:id="rId7"/>
    <p:sldLayoutId id="2147483674" r:id="rId8"/>
    <p:sldLayoutId id="2147483661" r:id="rId9"/>
    <p:sldLayoutId id="2147483663" r:id="rId10"/>
    <p:sldLayoutId id="2147483667" r:id="rId11"/>
    <p:sldLayoutId id="2147483666" r:id="rId12"/>
    <p:sldLayoutId id="2147483671" r:id="rId13"/>
    <p:sldLayoutId id="2147483685" r:id="rId14"/>
    <p:sldLayoutId id="2147483660" r:id="rId15"/>
    <p:sldLayoutId id="2147483686" r:id="rId16"/>
    <p:sldLayoutId id="2147483662" r:id="rId17"/>
    <p:sldLayoutId id="2147483673" r:id="rId18"/>
    <p:sldLayoutId id="2147483664" r:id="rId19"/>
    <p:sldLayoutId id="2147483665" r:id="rId20"/>
    <p:sldLayoutId id="2147483670" r:id="rId21"/>
    <p:sldLayoutId id="2147483687" r:id="rId22"/>
    <p:sldLayoutId id="2147483675" r:id="rId23"/>
    <p:sldLayoutId id="2147483689" r:id="rId24"/>
    <p:sldLayoutId id="2147483676" r:id="rId25"/>
    <p:sldLayoutId id="2147483677" r:id="rId26"/>
    <p:sldLayoutId id="2147483678" r:id="rId27"/>
    <p:sldLayoutId id="2147483679" r:id="rId28"/>
    <p:sldLayoutId id="2147483688" r:id="rId29"/>
    <p:sldLayoutId id="2147483652" r:id="rId30"/>
    <p:sldLayoutId id="2147483669" r:id="rId31"/>
    <p:sldLayoutId id="2147483653" r:id="rId32"/>
    <p:sldLayoutId id="2147483654" r:id="rId33"/>
    <p:sldLayoutId id="2147483655" r:id="rId34"/>
    <p:sldLayoutId id="2147483657" r:id="rId35"/>
    <p:sldLayoutId id="2147483668" r:id="rId36"/>
  </p:sldLayoutIdLst>
  <p:hf sldNum="0" hdr="0" ftr="0"/>
  <p:txStyles>
    <p:titleStyle>
      <a:lvl1pPr algn="l" defTabSz="914400" rtl="0" eaLnBrk="1" latinLnBrk="0" hangingPunct="1">
        <a:lnSpc>
          <a:spcPct val="90000"/>
        </a:lnSpc>
        <a:spcBef>
          <a:spcPct val="0"/>
        </a:spcBef>
        <a:buNone/>
        <a:defRPr sz="4400" b="1" i="0" kern="1200">
          <a:solidFill>
            <a:schemeClr val="tx1"/>
          </a:solidFill>
          <a:latin typeface="Figtree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igtree Medium"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igtree Medium"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igtree Medium"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D17A-1401-A23E-2A5C-8978824E3BE3}"/>
              </a:ext>
            </a:extLst>
          </p:cNvPr>
          <p:cNvSpPr>
            <a:spLocks noGrp="1"/>
          </p:cNvSpPr>
          <p:nvPr>
            <p:ph type="ctrTitle"/>
          </p:nvPr>
        </p:nvSpPr>
        <p:spPr/>
        <p:txBody>
          <a:bodyPr/>
          <a:lstStyle/>
          <a:p>
            <a:r>
              <a:rPr lang="sv-SE" dirty="0">
                <a:solidFill>
                  <a:schemeClr val="tx1"/>
                </a:solidFill>
              </a:rPr>
              <a:t>Individuella studieplaner </a:t>
            </a:r>
            <a:br>
              <a:rPr lang="sv-SE" dirty="0">
                <a:solidFill>
                  <a:schemeClr val="tx1"/>
                </a:solidFill>
              </a:rPr>
            </a:br>
            <a:r>
              <a:rPr lang="sv-SE" dirty="0">
                <a:solidFill>
                  <a:schemeClr val="tx1"/>
                </a:solidFill>
              </a:rPr>
              <a:t>på forskarnivå </a:t>
            </a:r>
            <a:endParaRPr lang="en-SE" b="1" dirty="0">
              <a:latin typeface="Figtree" pitchFamily="2" charset="0"/>
            </a:endParaRPr>
          </a:p>
        </p:txBody>
      </p:sp>
      <p:sp>
        <p:nvSpPr>
          <p:cNvPr id="3" name="Subtitle 2">
            <a:extLst>
              <a:ext uri="{FF2B5EF4-FFF2-40B4-BE49-F238E27FC236}">
                <a16:creationId xmlns:a16="http://schemas.microsoft.com/office/drawing/2014/main" id="{239F11E5-5C01-D306-7BBA-3DF46074775A}"/>
              </a:ext>
            </a:extLst>
          </p:cNvPr>
          <p:cNvSpPr>
            <a:spLocks noGrp="1"/>
          </p:cNvSpPr>
          <p:nvPr>
            <p:ph type="subTitle" idx="1"/>
          </p:nvPr>
        </p:nvSpPr>
        <p:spPr>
          <a:xfrm>
            <a:off x="838200" y="4793529"/>
            <a:ext cx="9144000" cy="1655762"/>
          </a:xfrm>
        </p:spPr>
        <p:txBody>
          <a:bodyPr/>
          <a:lstStyle/>
          <a:p>
            <a:pPr algn="l"/>
            <a:r>
              <a:rPr lang="sv-SE" sz="2400" b="1" dirty="0">
                <a:solidFill>
                  <a:schemeClr val="accent3">
                    <a:lumMod val="75000"/>
                  </a:schemeClr>
                </a:solidFill>
              </a:rPr>
              <a:t>Supportstuga – Ladok ISP</a:t>
            </a:r>
          </a:p>
          <a:p>
            <a:pPr algn="l"/>
            <a:r>
              <a:rPr lang="sv-SE" sz="2400" b="1" dirty="0">
                <a:solidFill>
                  <a:schemeClr val="accent3">
                    <a:lumMod val="75000"/>
                  </a:schemeClr>
                </a:solidFill>
              </a:rPr>
              <a:t>2024-06-18</a:t>
            </a:r>
          </a:p>
        </p:txBody>
      </p:sp>
    </p:spTree>
    <p:extLst>
      <p:ext uri="{BB962C8B-B14F-4D97-AF65-F5344CB8AC3E}">
        <p14:creationId xmlns:p14="http://schemas.microsoft.com/office/powerpoint/2010/main" val="194069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468BCA-B3A8-2D39-4010-C66A9D807901}"/>
              </a:ext>
            </a:extLst>
          </p:cNvPr>
          <p:cNvSpPr>
            <a:spLocks noGrp="1"/>
          </p:cNvSpPr>
          <p:nvPr>
            <p:ph type="title"/>
          </p:nvPr>
        </p:nvSpPr>
        <p:spPr/>
        <p:txBody>
          <a:bodyPr/>
          <a:lstStyle/>
          <a:p>
            <a:r>
              <a:rPr lang="sv-SE" dirty="0"/>
              <a:t>Startdatum och fastställandedatum för ISP</a:t>
            </a:r>
          </a:p>
        </p:txBody>
      </p:sp>
      <p:sp>
        <p:nvSpPr>
          <p:cNvPr id="3" name="Platshållare för innehåll 2">
            <a:extLst>
              <a:ext uri="{FF2B5EF4-FFF2-40B4-BE49-F238E27FC236}">
                <a16:creationId xmlns:a16="http://schemas.microsoft.com/office/drawing/2014/main" id="{CBC72850-6C25-D89A-AA35-A5DB8EB8EB19}"/>
              </a:ext>
            </a:extLst>
          </p:cNvPr>
          <p:cNvSpPr>
            <a:spLocks noGrp="1"/>
          </p:cNvSpPr>
          <p:nvPr>
            <p:ph idx="1"/>
          </p:nvPr>
        </p:nvSpPr>
        <p:spPr/>
        <p:txBody>
          <a:bodyPr/>
          <a:lstStyle/>
          <a:p>
            <a:r>
              <a:rPr lang="sv-SE" dirty="0"/>
              <a:t>Startdatum = Hämta process och mall</a:t>
            </a:r>
          </a:p>
          <a:p>
            <a:r>
              <a:rPr lang="sv-SE" dirty="0"/>
              <a:t>Förväntat fastställandedatum = Senast fastställandedatum (beslutsdatum) + 365 dagar</a:t>
            </a:r>
          </a:p>
          <a:p>
            <a:endParaRPr lang="sv-SE" dirty="0"/>
          </a:p>
          <a:p>
            <a:r>
              <a:rPr lang="sv-SE" dirty="0"/>
              <a:t>Förväntat fastställandedatum kommer att kunna ändras senare när vi börjar med bevakning</a:t>
            </a:r>
          </a:p>
        </p:txBody>
      </p:sp>
    </p:spTree>
    <p:extLst>
      <p:ext uri="{BB962C8B-B14F-4D97-AF65-F5344CB8AC3E}">
        <p14:creationId xmlns:p14="http://schemas.microsoft.com/office/powerpoint/2010/main" val="1439046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218480"/>
            <a:ext cx="10515600" cy="4935104"/>
          </a:xfrm>
        </p:spPr>
        <p:txBody>
          <a:bodyPr>
            <a:normAutofit/>
          </a:bodyPr>
          <a:lstStyle/>
          <a:p>
            <a:r>
              <a:rPr lang="sv-SE" sz="2000" b="0" i="0" dirty="0">
                <a:effectLst/>
                <a:latin typeface="Aptos" panose="020B0004020202020204" pitchFamily="34" charset="0"/>
              </a:rPr>
              <a:t>Går det att justera förväntat fastställandedatum? Eller är sätts det automatiskt utifrån föregående versions fastställandedatum utan möjlighet att ändra? Om det inte går att justera fastställandedatum – finns det någon plan för en sådan funktion?</a:t>
            </a:r>
            <a:endParaRPr lang="sv-SE" sz="2000" dirty="0">
              <a:effectLst/>
              <a:latin typeface="Aptos" panose="020B0004020202020204" pitchFamily="34" charset="0"/>
              <a:cs typeface="Calibri" panose="020F0502020204030204" pitchFamily="34" charset="0"/>
            </a:endParaRPr>
          </a:p>
          <a:p>
            <a:endParaRPr lang="sv-SE" sz="2000" i="1" dirty="0">
              <a:solidFill>
                <a:srgbClr val="000000"/>
              </a:solidFill>
              <a:latin typeface="Aptos" panose="020B0004020202020204" pitchFamily="34" charset="0"/>
              <a:cs typeface="Calibri" panose="020F0502020204030204" pitchFamily="34" charset="0"/>
            </a:endParaRPr>
          </a:p>
          <a:p>
            <a:pPr marL="0" indent="0">
              <a:buNone/>
            </a:pPr>
            <a:r>
              <a:rPr lang="sv-SE" sz="2000" i="1" dirty="0">
                <a:solidFill>
                  <a:srgbClr val="000000"/>
                </a:solidFill>
                <a:latin typeface="Aptos" panose="020B0004020202020204" pitchFamily="34" charset="0"/>
                <a:cs typeface="Calibri" panose="020F0502020204030204" pitchFamily="34" charset="0"/>
              </a:rPr>
              <a:t>Svar: </a:t>
            </a:r>
          </a:p>
          <a:p>
            <a:pPr marL="0" indent="0">
              <a:buNone/>
            </a:pPr>
            <a:r>
              <a:rPr lang="sv-SE" sz="2000" i="1" dirty="0">
                <a:solidFill>
                  <a:srgbClr val="000000"/>
                </a:solidFill>
                <a:latin typeface="Aptos" panose="020B0004020202020204" pitchFamily="34" charset="0"/>
                <a:cs typeface="Calibri" panose="020F0502020204030204" pitchFamily="34" charset="0"/>
              </a:rPr>
              <a:t>Vi har tänkt oss att det förväntade fastställandedatumet kommer att automatiskt sättas till fastställandedatum + 365 dagar. Detta datum går sedan att ändra, givetvis med vissa regler t ex att man inte kan sätta nytt fastställandedatum tidigare än ISP-versionen var skapad. </a:t>
            </a:r>
          </a:p>
          <a:p>
            <a:pPr marL="0" indent="0">
              <a:buNone/>
            </a:pPr>
            <a:r>
              <a:rPr lang="sv-SE" sz="2000" i="1" dirty="0">
                <a:solidFill>
                  <a:srgbClr val="000000"/>
                </a:solidFill>
                <a:latin typeface="Aptos" panose="020B0004020202020204" pitchFamily="34" charset="0"/>
                <a:cs typeface="Calibri" panose="020F0502020204030204" pitchFamily="34" charset="0"/>
              </a:rPr>
              <a:t>Vi tänker oss också att påminnelse visas 2 månader alltså 60 dagar innan ISP-versionen ska vara fastställd (alltså datumet är lika med förväntat fastställandedatum)</a:t>
            </a:r>
            <a:endParaRPr lang="sv-SE" sz="2000" i="1" dirty="0">
              <a:solidFill>
                <a:schemeClr val="tx1"/>
              </a:solidFill>
              <a:latin typeface="Calibri" panose="020F0502020204030204" pitchFamily="34" charset="0"/>
              <a:cs typeface="Calibri" panose="020F0502020204030204" pitchFamily="34" charset="0"/>
            </a:endParaRPr>
          </a:p>
          <a:p>
            <a:endParaRPr lang="sv-SE" dirty="0"/>
          </a:p>
        </p:txBody>
      </p:sp>
    </p:spTree>
    <p:extLst>
      <p:ext uri="{BB962C8B-B14F-4D97-AF65-F5344CB8AC3E}">
        <p14:creationId xmlns:p14="http://schemas.microsoft.com/office/powerpoint/2010/main" val="2853476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218480"/>
            <a:ext cx="10515600" cy="4935104"/>
          </a:xfrm>
        </p:spPr>
        <p:txBody>
          <a:bodyPr>
            <a:normAutofit/>
          </a:bodyPr>
          <a:lstStyle/>
          <a:p>
            <a:pPr fontAlgn="base"/>
            <a:r>
              <a:rPr lang="sv-SE" sz="2000" dirty="0">
                <a:effectLst/>
                <a:latin typeface="Aptos" panose="020B0004020202020204" pitchFamily="34" charset="0"/>
                <a:ea typeface="Arial" panose="020B0604020202020204" pitchFamily="34" charset="0"/>
                <a:cs typeface="Aptos" panose="020B0004020202020204" pitchFamily="34" charset="0"/>
              </a:rPr>
              <a:t>Kommer Ladok ISP att utvecklas så att studieplanen inte går att godkännas och skickas vidare om innehållet ändras, i steg efter ”Uppdatera Version”? </a:t>
            </a:r>
            <a:br>
              <a:rPr lang="sv-SE" sz="2000" dirty="0">
                <a:effectLst/>
                <a:latin typeface="Aptos" panose="020B0004020202020204" pitchFamily="34" charset="0"/>
                <a:ea typeface="Arial" panose="020B0604020202020204" pitchFamily="34" charset="0"/>
                <a:cs typeface="Aptos" panose="020B0004020202020204" pitchFamily="34" charset="0"/>
              </a:rPr>
            </a:br>
            <a:br>
              <a:rPr lang="sv-SE" sz="2000" dirty="0">
                <a:effectLst/>
                <a:latin typeface="Aptos" panose="020B0004020202020204" pitchFamily="34" charset="0"/>
                <a:ea typeface="Arial" panose="020B0604020202020204" pitchFamily="34" charset="0"/>
                <a:cs typeface="Aptos" panose="020B0004020202020204" pitchFamily="34" charset="0"/>
              </a:rPr>
            </a:br>
            <a:r>
              <a:rPr lang="sv-SE" sz="2000" i="1" dirty="0">
                <a:latin typeface="Aptos" panose="020B0004020202020204" pitchFamily="34" charset="0"/>
                <a:cs typeface="Calibri" panose="020F0502020204030204" pitchFamily="34" charset="0"/>
              </a:rPr>
              <a:t>Exempelbild nedan. Här tänker vi oss att huvudhandledaren ändrar innehållet i steget efter Uppdatera Version, men det går förstås att tänka sig att en roll senare i flödet också har möjlighet att redigera planen. </a:t>
            </a:r>
          </a:p>
          <a:p>
            <a:endParaRPr lang="sv-SE" dirty="0"/>
          </a:p>
        </p:txBody>
      </p:sp>
      <p:pic>
        <p:nvPicPr>
          <p:cNvPr id="8" name="Bildobjekt 7">
            <a:extLst>
              <a:ext uri="{FF2B5EF4-FFF2-40B4-BE49-F238E27FC236}">
                <a16:creationId xmlns:a16="http://schemas.microsoft.com/office/drawing/2014/main" id="{DF20F2BF-2E91-8B89-39AE-F684175F4411}"/>
              </a:ext>
            </a:extLst>
          </p:cNvPr>
          <p:cNvPicPr>
            <a:picLocks noChangeAspect="1"/>
          </p:cNvPicPr>
          <p:nvPr/>
        </p:nvPicPr>
        <p:blipFill>
          <a:blip r:embed="rId2"/>
          <a:stretch>
            <a:fillRect/>
          </a:stretch>
        </p:blipFill>
        <p:spPr>
          <a:xfrm>
            <a:off x="4676811" y="2665666"/>
            <a:ext cx="5155217" cy="2040731"/>
          </a:xfrm>
          <a:prstGeom prst="rect">
            <a:avLst/>
          </a:prstGeom>
        </p:spPr>
      </p:pic>
      <p:sp>
        <p:nvSpPr>
          <p:cNvPr id="4" name="textruta 3">
            <a:extLst>
              <a:ext uri="{FF2B5EF4-FFF2-40B4-BE49-F238E27FC236}">
                <a16:creationId xmlns:a16="http://schemas.microsoft.com/office/drawing/2014/main" id="{0D523333-3494-0279-C682-E2D031DB62B5}"/>
              </a:ext>
            </a:extLst>
          </p:cNvPr>
          <p:cNvSpPr txBox="1"/>
          <p:nvPr/>
        </p:nvSpPr>
        <p:spPr>
          <a:xfrm>
            <a:off x="1080653" y="4706397"/>
            <a:ext cx="8857673" cy="1631216"/>
          </a:xfrm>
          <a:prstGeom prst="rect">
            <a:avLst/>
          </a:prstGeom>
          <a:noFill/>
        </p:spPr>
        <p:txBody>
          <a:bodyPr wrap="square">
            <a:spAutoFit/>
          </a:bodyPr>
          <a:lstStyle/>
          <a:p>
            <a:pPr marL="0" indent="0">
              <a:buNone/>
            </a:pPr>
            <a:r>
              <a:rPr lang="sv-SE" sz="2000" i="1" dirty="0">
                <a:latin typeface="Aptos" panose="020B0004020202020204" pitchFamily="34" charset="0"/>
                <a:cs typeface="Calibri" panose="020F0502020204030204" pitchFamily="34" charset="0"/>
              </a:rPr>
              <a:t>Svar:</a:t>
            </a:r>
          </a:p>
          <a:p>
            <a:r>
              <a:rPr lang="sv-SE" sz="2000" i="1" dirty="0">
                <a:latin typeface="Aptos" panose="020B0004020202020204" pitchFamily="34" charset="0"/>
                <a:cs typeface="Calibri" panose="020F0502020204030204" pitchFamily="34" charset="0"/>
              </a:rPr>
              <a:t>Om man har följt Ladok ISP-processen, så kan man inte ändra innehållet efter att Uppdatera version (förutom super </a:t>
            </a:r>
            <a:r>
              <a:rPr lang="sv-SE" sz="2000" i="1" dirty="0" err="1">
                <a:latin typeface="Aptos" panose="020B0004020202020204" pitchFamily="34" charset="0"/>
                <a:cs typeface="Calibri" panose="020F0502020204030204" pitchFamily="34" charset="0"/>
              </a:rPr>
              <a:t>user</a:t>
            </a:r>
            <a:r>
              <a:rPr lang="sv-SE" sz="2000" i="1" dirty="0">
                <a:latin typeface="Aptos" panose="020B0004020202020204" pitchFamily="34" charset="0"/>
                <a:cs typeface="Calibri" panose="020F0502020204030204" pitchFamily="34" charset="0"/>
              </a:rPr>
              <a:t>). Samtliga verksamhetsroller i kommande arbetsuppgifter har inte behörigheten att ändra något. De kan läsa och kommentera.</a:t>
            </a:r>
          </a:p>
        </p:txBody>
      </p:sp>
    </p:spTree>
    <p:extLst>
      <p:ext uri="{BB962C8B-B14F-4D97-AF65-F5344CB8AC3E}">
        <p14:creationId xmlns:p14="http://schemas.microsoft.com/office/powerpoint/2010/main" val="335771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317625"/>
            <a:ext cx="10515600" cy="4935104"/>
          </a:xfrm>
        </p:spPr>
        <p:txBody>
          <a:bodyPr>
            <a:normAutofit lnSpcReduction="10000"/>
          </a:bodyPr>
          <a:lstStyle/>
          <a:p>
            <a:r>
              <a:rPr lang="sv-SE" sz="2000" dirty="0">
                <a:effectLst/>
                <a:latin typeface="Aptos" panose="020B0004020202020204" pitchFamily="34" charset="0"/>
                <a:ea typeface="Arial" panose="020B0604020202020204" pitchFamily="34" charset="0"/>
                <a:cs typeface="Aptos" panose="020B0004020202020204" pitchFamily="34" charset="0"/>
              </a:rPr>
              <a:t>Skulle ni kunna berätta lite om hur man ska dokumentera </a:t>
            </a:r>
            <a:r>
              <a:rPr lang="sv-SE" sz="2000" b="1" dirty="0">
                <a:effectLst/>
                <a:latin typeface="Aptos" panose="020B0004020202020204" pitchFamily="34" charset="0"/>
                <a:ea typeface="Arial" panose="020B0604020202020204" pitchFamily="34" charset="0"/>
                <a:cs typeface="Aptos" panose="020B0004020202020204" pitchFamily="34" charset="0"/>
              </a:rPr>
              <a:t>konferenser</a:t>
            </a:r>
            <a:r>
              <a:rPr lang="sv-SE" sz="2000" dirty="0">
                <a:effectLst/>
                <a:latin typeface="Aptos" panose="020B0004020202020204" pitchFamily="34" charset="0"/>
                <a:ea typeface="Arial" panose="020B0604020202020204" pitchFamily="34" charset="0"/>
                <a:cs typeface="Aptos" panose="020B0004020202020204" pitchFamily="34" charset="0"/>
              </a:rPr>
              <a:t>?</a:t>
            </a:r>
            <a:br>
              <a:rPr lang="sv-SE" sz="2000" dirty="0">
                <a:effectLst/>
                <a:latin typeface="Aptos" panose="020B0004020202020204" pitchFamily="34" charset="0"/>
                <a:ea typeface="Arial" panose="020B0604020202020204" pitchFamily="34" charset="0"/>
                <a:cs typeface="Aptos" panose="020B0004020202020204" pitchFamily="34" charset="0"/>
              </a:rPr>
            </a:br>
            <a:br>
              <a:rPr lang="sv-SE" sz="2000" dirty="0">
                <a:effectLst/>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Man kan ju lägga in dem under:</a:t>
            </a:r>
          </a:p>
          <a:p>
            <a:pPr lvl="1"/>
            <a:r>
              <a:rPr lang="sv-SE" sz="2000" dirty="0">
                <a:effectLst/>
                <a:latin typeface="Aptos" panose="020B0004020202020204" pitchFamily="34" charset="0"/>
                <a:ea typeface="Arial" panose="020B0604020202020204" pitchFamily="34" charset="0"/>
                <a:cs typeface="Aptos" panose="020B0004020202020204" pitchFamily="34" charset="0"/>
              </a:rPr>
              <a:t>Avhandlingsarbete (Del av avhandlingsarbete)</a:t>
            </a:r>
          </a:p>
          <a:p>
            <a:pPr lvl="1"/>
            <a:r>
              <a:rPr lang="sv-SE" sz="2000" dirty="0">
                <a:effectLst/>
                <a:latin typeface="Aptos" panose="020B0004020202020204" pitchFamily="34" charset="0"/>
                <a:ea typeface="Arial" panose="020B0604020202020204" pitchFamily="34" charset="0"/>
                <a:cs typeface="Aptos" panose="020B0004020202020204" pitchFamily="34" charset="0"/>
              </a:rPr>
              <a:t>Kurser och konferenser (individuellt åtagande som sorteras in under Konferenser)</a:t>
            </a:r>
          </a:p>
          <a:p>
            <a:pPr lvl="1"/>
            <a:r>
              <a:rPr lang="sv-SE" sz="2000" dirty="0">
                <a:effectLst/>
                <a:latin typeface="Aptos" panose="020B0004020202020204" pitchFamily="34" charset="0"/>
                <a:ea typeface="Arial" panose="020B0604020202020204" pitchFamily="34" charset="0"/>
                <a:cs typeface="Aptos" panose="020B0004020202020204" pitchFamily="34" charset="0"/>
              </a:rPr>
              <a:t>Kurser och konferenser (Ej poänggivande aktiviteter)</a:t>
            </a:r>
            <a:endParaRPr lang="sv-SE" sz="2000" b="0" dirty="0">
              <a:solidFill>
                <a:srgbClr val="000000"/>
              </a:solidFill>
              <a:latin typeface="Aptos" panose="020B0004020202020204" pitchFamily="34" charset="0"/>
              <a:cs typeface="Calibri" panose="020F0502020204030204" pitchFamily="34" charset="0"/>
            </a:endParaRPr>
          </a:p>
          <a:p>
            <a:pPr marL="0" indent="0">
              <a:buNone/>
            </a:pPr>
            <a:r>
              <a:rPr lang="sv-SE" sz="2000" i="1" dirty="0">
                <a:latin typeface="Aptos" panose="020B0004020202020204" pitchFamily="34" charset="0"/>
                <a:cs typeface="Calibri" panose="020F0502020204030204" pitchFamily="34" charset="0"/>
              </a:rPr>
              <a:t>Svar:</a:t>
            </a:r>
          </a:p>
          <a:p>
            <a:pPr marL="0" indent="0">
              <a:buNone/>
            </a:pPr>
            <a:r>
              <a:rPr lang="sv-SE" sz="2000" i="1" dirty="0">
                <a:solidFill>
                  <a:schemeClr val="tx1"/>
                </a:solidFill>
                <a:latin typeface="Aptos" panose="020B0004020202020204" pitchFamily="34" charset="0"/>
                <a:cs typeface="Calibri" panose="020F0502020204030204" pitchFamily="34" charset="0"/>
              </a:rPr>
              <a:t>Vi tänker oss att om en doktorand arbetar med ett konferensbidrag utifrån sin avhandling så kan det ligga under </a:t>
            </a:r>
            <a:r>
              <a:rPr lang="sv-SE" sz="2000" b="1" i="1" dirty="0">
                <a:solidFill>
                  <a:schemeClr val="tx1"/>
                </a:solidFill>
                <a:latin typeface="Aptos" panose="020B0004020202020204" pitchFamily="34" charset="0"/>
                <a:cs typeface="Calibri" panose="020F0502020204030204" pitchFamily="34" charset="0"/>
              </a:rPr>
              <a:t>del av avhandlingsarbete</a:t>
            </a:r>
            <a:r>
              <a:rPr lang="sv-SE" sz="2000" i="1" dirty="0">
                <a:solidFill>
                  <a:schemeClr val="tx1"/>
                </a:solidFill>
                <a:latin typeface="Aptos" panose="020B0004020202020204" pitchFamily="34" charset="0"/>
                <a:cs typeface="Calibri" panose="020F0502020204030204" pitchFamily="34" charset="0"/>
              </a:rPr>
              <a:t>. Ett konferensbidrag är något som ska planeras och skrivas.</a:t>
            </a:r>
          </a:p>
          <a:p>
            <a:pPr marL="0" indent="0">
              <a:buNone/>
            </a:pPr>
            <a:r>
              <a:rPr lang="sv-SE" sz="2000" i="1" dirty="0">
                <a:latin typeface="Aptos" panose="020B0004020202020204" pitchFamily="34" charset="0"/>
                <a:cs typeface="Calibri" panose="020F0502020204030204" pitchFamily="34" charset="0"/>
              </a:rPr>
              <a:t>Om doktoranden går sedan på konferensen och får poäng genom individuellt åtagande så ska konferensen sorteras in under </a:t>
            </a:r>
            <a:r>
              <a:rPr lang="sv-SE" sz="2000" b="1" i="1" dirty="0">
                <a:latin typeface="Aptos" panose="020B0004020202020204" pitchFamily="34" charset="0"/>
                <a:cs typeface="Calibri" panose="020F0502020204030204" pitchFamily="34" charset="0"/>
              </a:rPr>
              <a:t>Konferenser</a:t>
            </a:r>
            <a:r>
              <a:rPr lang="sv-SE" sz="2000" i="1" dirty="0">
                <a:latin typeface="Aptos" panose="020B0004020202020204" pitchFamily="34" charset="0"/>
                <a:cs typeface="Calibri" panose="020F0502020204030204" pitchFamily="34" charset="0"/>
              </a:rPr>
              <a:t>. Det kan vara konferenser där doktoranden presenterar ett bidrag eller bara närvarar.</a:t>
            </a:r>
          </a:p>
          <a:p>
            <a:pPr marL="0" indent="0">
              <a:buNone/>
            </a:pPr>
            <a:r>
              <a:rPr lang="sv-SE" sz="2000" i="1" dirty="0">
                <a:solidFill>
                  <a:schemeClr val="tx1"/>
                </a:solidFill>
                <a:latin typeface="Aptos" panose="020B0004020202020204" pitchFamily="34" charset="0"/>
                <a:cs typeface="Calibri" panose="020F0502020204030204" pitchFamily="34" charset="0"/>
              </a:rPr>
              <a:t>Vissa lärosäten har som regel att man inte får poäng för konferenser. Doktoranden vill </a:t>
            </a:r>
            <a:br>
              <a:rPr lang="sv-SE" sz="2000" i="1" dirty="0">
                <a:latin typeface="Aptos" panose="020B0004020202020204" pitchFamily="34" charset="0"/>
                <a:cs typeface="Calibri" panose="020F0502020204030204" pitchFamily="34" charset="0"/>
              </a:rPr>
            </a:br>
            <a:r>
              <a:rPr lang="sv-SE" sz="2000" i="1" dirty="0">
                <a:solidFill>
                  <a:schemeClr val="tx1"/>
                </a:solidFill>
                <a:latin typeface="Aptos" panose="020B0004020202020204" pitchFamily="34" charset="0"/>
                <a:cs typeface="Calibri" panose="020F0502020204030204" pitchFamily="34" charset="0"/>
              </a:rPr>
              <a:t>kanske visa upp att hen har deltagit på en konferens men inte fått poäng för den. I bägge </a:t>
            </a:r>
            <a:br>
              <a:rPr lang="sv-SE" sz="2000" i="1" dirty="0">
                <a:solidFill>
                  <a:schemeClr val="tx1"/>
                </a:solidFill>
                <a:latin typeface="Aptos" panose="020B0004020202020204" pitchFamily="34" charset="0"/>
                <a:cs typeface="Calibri" panose="020F0502020204030204" pitchFamily="34" charset="0"/>
              </a:rPr>
            </a:br>
            <a:r>
              <a:rPr lang="sv-SE" sz="2000" i="1" dirty="0">
                <a:solidFill>
                  <a:schemeClr val="tx1"/>
                </a:solidFill>
                <a:latin typeface="Aptos" panose="020B0004020202020204" pitchFamily="34" charset="0"/>
                <a:cs typeface="Calibri" panose="020F0502020204030204" pitchFamily="34" charset="0"/>
              </a:rPr>
              <a:t>fallen används </a:t>
            </a:r>
            <a:r>
              <a:rPr lang="sv-SE" sz="2000" b="1" i="1" dirty="0">
                <a:solidFill>
                  <a:schemeClr val="tx1"/>
                </a:solidFill>
                <a:latin typeface="Aptos" panose="020B0004020202020204" pitchFamily="34" charset="0"/>
                <a:cs typeface="Calibri" panose="020F0502020204030204" pitchFamily="34" charset="0"/>
              </a:rPr>
              <a:t>Ej poänggivande aktivitet</a:t>
            </a:r>
            <a:r>
              <a:rPr lang="sv-SE" sz="2000" i="1" dirty="0">
                <a:solidFill>
                  <a:schemeClr val="tx1"/>
                </a:solidFill>
                <a:latin typeface="Aptos" panose="020B0004020202020204" pitchFamily="34" charset="0"/>
                <a:cs typeface="Calibri" panose="020F0502020204030204" pitchFamily="34" charset="0"/>
              </a:rPr>
              <a:t>.</a:t>
            </a:r>
          </a:p>
          <a:p>
            <a:endParaRPr lang="sv-SE" dirty="0"/>
          </a:p>
        </p:txBody>
      </p:sp>
    </p:spTree>
    <p:extLst>
      <p:ext uri="{BB962C8B-B14F-4D97-AF65-F5344CB8AC3E}">
        <p14:creationId xmlns:p14="http://schemas.microsoft.com/office/powerpoint/2010/main" val="1339146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363807"/>
            <a:ext cx="10515600" cy="4935104"/>
          </a:xfrm>
        </p:spPr>
        <p:txBody>
          <a:bodyPr>
            <a:normAutofit/>
          </a:bodyPr>
          <a:lstStyle/>
          <a:p>
            <a:r>
              <a:rPr lang="sv-SE" sz="2000" b="1" dirty="0">
                <a:effectLst/>
                <a:latin typeface="Aptos" panose="020B0004020202020204" pitchFamily="34" charset="0"/>
                <a:ea typeface="Arial" panose="020B0604020202020204" pitchFamily="34" charset="0"/>
                <a:cs typeface="Aptos" panose="020B0004020202020204" pitchFamily="34" charset="0"/>
              </a:rPr>
              <a:t>Lokala lärandemål</a:t>
            </a:r>
            <a:br>
              <a:rPr lang="sv-SE" sz="2000" b="1" dirty="0">
                <a:latin typeface="Aptos" panose="020B0004020202020204" pitchFamily="34" charset="0"/>
                <a:ea typeface="Arial" panose="020B0604020202020204" pitchFamily="34" charset="0"/>
                <a:cs typeface="Aptos" panose="020B0004020202020204" pitchFamily="34" charset="0"/>
              </a:rPr>
            </a:br>
            <a:br>
              <a:rPr lang="sv-SE" sz="2000" b="1" dirty="0">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Det finns ett Jira-ärende om lokala lärandemål. HH behöver också. Om jag förstår Jira rätt så är det inte inplanerat i tid?</a:t>
            </a:r>
            <a:br>
              <a:rPr lang="sv-SE" sz="1400" u="sng" dirty="0">
                <a:solidFill>
                  <a:srgbClr val="467886"/>
                </a:solidFill>
                <a:effectLst/>
                <a:latin typeface="Aptos" panose="020B0004020202020204" pitchFamily="34" charset="0"/>
                <a:ea typeface="Arial" panose="020B0604020202020204" pitchFamily="34" charset="0"/>
                <a:cs typeface="Aptos" panose="020B0004020202020204" pitchFamily="34" charset="0"/>
              </a:rPr>
            </a:br>
            <a:endParaRPr lang="sv-SE" sz="1600" b="0" dirty="0">
              <a:solidFill>
                <a:srgbClr val="000000"/>
              </a:solidFill>
              <a:latin typeface="Aptos" panose="020B0004020202020204" pitchFamily="34" charset="0"/>
              <a:cs typeface="Calibri" panose="020F0502020204030204" pitchFamily="34" charset="0"/>
            </a:endParaRPr>
          </a:p>
          <a:p>
            <a:pPr marL="0" indent="0">
              <a:buNone/>
            </a:pPr>
            <a:r>
              <a:rPr lang="sv-SE" sz="2000" i="1" dirty="0">
                <a:latin typeface="Aptos" panose="020B0004020202020204" pitchFamily="34" charset="0"/>
                <a:cs typeface="Calibri" panose="020F0502020204030204" pitchFamily="34" charset="0"/>
              </a:rPr>
              <a:t>Svar:</a:t>
            </a:r>
          </a:p>
          <a:p>
            <a:pPr marL="0" indent="0">
              <a:buNone/>
            </a:pPr>
            <a:r>
              <a:rPr lang="sv-SE" sz="2000" i="1" dirty="0">
                <a:solidFill>
                  <a:schemeClr val="tx1"/>
                </a:solidFill>
                <a:latin typeface="Aptos" panose="020B0004020202020204" pitchFamily="34" charset="0"/>
                <a:cs typeface="Calibri" panose="020F0502020204030204" pitchFamily="34" charset="0"/>
              </a:rPr>
              <a:t>Vi har </a:t>
            </a:r>
            <a:r>
              <a:rPr lang="sv-SE" sz="2000" i="1" dirty="0">
                <a:latin typeface="Aptos" panose="020B0004020202020204" pitchFamily="34" charset="0"/>
                <a:cs typeface="Calibri" panose="020F0502020204030204" pitchFamily="34" charset="0"/>
              </a:rPr>
              <a:t>med det men inte som högsta prioritet eftersom inte alla lärosäten som har gått in använder det. Vi har prioriterat att leverera utsökningar så ni har koll på den data ni lägger in t ex doktorander och verksamhetsroller.</a:t>
            </a:r>
            <a:endParaRPr lang="sv-SE" sz="2000" i="1" dirty="0">
              <a:solidFill>
                <a:schemeClr val="tx1"/>
              </a:solidFill>
              <a:latin typeface="Aptos" panose="020B0004020202020204" pitchFamily="34" charset="0"/>
              <a:cs typeface="Calibri" panose="020F0502020204030204" pitchFamily="34" charset="0"/>
            </a:endParaRPr>
          </a:p>
          <a:p>
            <a:endParaRPr lang="sv-SE" dirty="0"/>
          </a:p>
        </p:txBody>
      </p:sp>
    </p:spTree>
    <p:extLst>
      <p:ext uri="{BB962C8B-B14F-4D97-AF65-F5344CB8AC3E}">
        <p14:creationId xmlns:p14="http://schemas.microsoft.com/office/powerpoint/2010/main" val="114093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345334"/>
            <a:ext cx="10515600" cy="4935104"/>
          </a:xfrm>
        </p:spPr>
        <p:txBody>
          <a:bodyPr>
            <a:normAutofit/>
          </a:bodyPr>
          <a:lstStyle/>
          <a:p>
            <a:r>
              <a:rPr lang="sv-SE" sz="2000" b="1" dirty="0">
                <a:effectLst/>
                <a:latin typeface="Aptos" panose="020B0004020202020204" pitchFamily="34" charset="0"/>
                <a:ea typeface="Arial" panose="020B0604020202020204" pitchFamily="34" charset="0"/>
                <a:cs typeface="Aptos" panose="020B0004020202020204" pitchFamily="34" charset="0"/>
              </a:rPr>
              <a:t>Uppnådd andel</a:t>
            </a:r>
            <a:br>
              <a:rPr lang="sv-SE" sz="2000" b="1" dirty="0">
                <a:latin typeface="Aptos" panose="020B0004020202020204" pitchFamily="34" charset="0"/>
                <a:ea typeface="Arial" panose="020B0604020202020204" pitchFamily="34" charset="0"/>
                <a:cs typeface="Aptos" panose="020B0004020202020204" pitchFamily="34" charset="0"/>
              </a:rPr>
            </a:br>
            <a:br>
              <a:rPr lang="sv-SE" sz="2000" b="1" dirty="0">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Det finns ett Jira-ärende om att visa Uppnådd andel i ISP. HH vill gärna också ha. Inte inplanerat i </a:t>
            </a:r>
            <a:r>
              <a:rPr lang="sv-SE" sz="2000">
                <a:effectLst/>
                <a:latin typeface="Aptos" panose="020B0004020202020204" pitchFamily="34" charset="0"/>
                <a:ea typeface="Arial" panose="020B0604020202020204" pitchFamily="34" charset="0"/>
                <a:cs typeface="Aptos" panose="020B0004020202020204" pitchFamily="34" charset="0"/>
              </a:rPr>
              <a:t>tid?</a:t>
            </a:r>
          </a:p>
          <a:p>
            <a:pPr marL="0" indent="0">
              <a:buNone/>
            </a:pPr>
            <a:endParaRPr lang="sv-SE" sz="2000" dirty="0">
              <a:effectLst/>
              <a:latin typeface="Aptos" panose="020B0004020202020204" pitchFamily="34" charset="0"/>
              <a:ea typeface="Arial" panose="020B0604020202020204" pitchFamily="34" charset="0"/>
              <a:cs typeface="Aptos" panose="020B0004020202020204" pitchFamily="34" charset="0"/>
            </a:endParaRPr>
          </a:p>
          <a:p>
            <a:pPr marL="0" indent="0">
              <a:buNone/>
            </a:pPr>
            <a:r>
              <a:rPr lang="sv-SE" sz="2000" i="1" dirty="0">
                <a:latin typeface="Aptos" panose="020B0004020202020204" pitchFamily="34" charset="0"/>
                <a:cs typeface="Calibri" panose="020F0502020204030204" pitchFamily="34" charset="0"/>
              </a:rPr>
              <a:t>Svar:</a:t>
            </a:r>
          </a:p>
          <a:p>
            <a:pPr marL="0" indent="0">
              <a:buNone/>
            </a:pPr>
            <a:r>
              <a:rPr lang="sv-SE" sz="2000" i="1" dirty="0">
                <a:solidFill>
                  <a:schemeClr val="tx1"/>
                </a:solidFill>
                <a:latin typeface="Aptos" panose="020B0004020202020204" pitchFamily="34" charset="0"/>
                <a:cs typeface="Calibri" panose="020F0502020204030204" pitchFamily="34" charset="0"/>
              </a:rPr>
              <a:t>Vi har inte planerat in att ha med det just nu. Det gå</a:t>
            </a:r>
            <a:r>
              <a:rPr lang="sv-SE" sz="2000" i="1" dirty="0">
                <a:latin typeface="Aptos" panose="020B0004020202020204" pitchFamily="34" charset="0"/>
                <a:cs typeface="Calibri" panose="020F0502020204030204" pitchFamily="34" charset="0"/>
              </a:rPr>
              <a:t>r att lägga in som ett eget anpassat delmål</a:t>
            </a:r>
            <a:endParaRPr lang="sv-SE" sz="2000" i="1" dirty="0">
              <a:solidFill>
                <a:schemeClr val="tx1"/>
              </a:solidFill>
              <a:latin typeface="Aptos" panose="020B0004020202020204" pitchFamily="34" charset="0"/>
              <a:cs typeface="Calibri" panose="020F0502020204030204" pitchFamily="34" charset="0"/>
            </a:endParaRPr>
          </a:p>
          <a:p>
            <a:endParaRPr lang="sv-SE" dirty="0"/>
          </a:p>
        </p:txBody>
      </p:sp>
    </p:spTree>
    <p:extLst>
      <p:ext uri="{BB962C8B-B14F-4D97-AF65-F5344CB8AC3E}">
        <p14:creationId xmlns:p14="http://schemas.microsoft.com/office/powerpoint/2010/main" val="74336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326861"/>
            <a:ext cx="10515600" cy="4935104"/>
          </a:xfrm>
        </p:spPr>
        <p:txBody>
          <a:bodyPr>
            <a:normAutofit/>
          </a:bodyPr>
          <a:lstStyle/>
          <a:p>
            <a:r>
              <a:rPr lang="sv-SE" sz="2000" b="1" dirty="0">
                <a:effectLst/>
                <a:latin typeface="Aptos" panose="020B0004020202020204" pitchFamily="34" charset="0"/>
                <a:ea typeface="Arial" panose="020B0604020202020204" pitchFamily="34" charset="0"/>
                <a:cs typeface="Aptos" panose="020B0004020202020204" pitchFamily="34" charset="0"/>
              </a:rPr>
              <a:t>Koppling mellan genomförda "aktiviteter" och lärandemål</a:t>
            </a:r>
            <a:br>
              <a:rPr lang="sv-SE" sz="2000" b="1" dirty="0">
                <a:latin typeface="Aptos" panose="020B0004020202020204" pitchFamily="34" charset="0"/>
                <a:ea typeface="Arial" panose="020B0604020202020204" pitchFamily="34" charset="0"/>
                <a:cs typeface="Aptos" panose="020B0004020202020204" pitchFamily="34" charset="0"/>
              </a:rPr>
            </a:br>
            <a:br>
              <a:rPr lang="sv-SE" sz="2000" b="1" dirty="0">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Visst finns det en diskussion kring utveckling av någon slags koppling mellan genomförda aktiviteter och lärandemål? Finns det någon status på det?</a:t>
            </a:r>
          </a:p>
          <a:p>
            <a:endParaRPr lang="sv-SE" sz="2000" dirty="0">
              <a:effectLst/>
              <a:latin typeface="Aptos" panose="020B0004020202020204" pitchFamily="34" charset="0"/>
              <a:ea typeface="Arial" panose="020B0604020202020204" pitchFamily="34" charset="0"/>
              <a:cs typeface="Aptos" panose="020B0004020202020204" pitchFamily="34" charset="0"/>
            </a:endParaRPr>
          </a:p>
          <a:p>
            <a:pPr marL="0" indent="0">
              <a:buNone/>
            </a:pPr>
            <a:r>
              <a:rPr lang="sv-SE" sz="2000" i="1" dirty="0">
                <a:latin typeface="Aptos" panose="020B0004020202020204" pitchFamily="34" charset="0"/>
                <a:cs typeface="Calibri" panose="020F0502020204030204" pitchFamily="34" charset="0"/>
              </a:rPr>
              <a:t>Svar:</a:t>
            </a:r>
          </a:p>
          <a:p>
            <a:pPr marL="0" indent="0">
              <a:buNone/>
            </a:pPr>
            <a:r>
              <a:rPr lang="sv-SE" sz="2000" i="1" dirty="0">
                <a:solidFill>
                  <a:schemeClr val="tx1"/>
                </a:solidFill>
                <a:latin typeface="Aptos" panose="020B0004020202020204" pitchFamily="34" charset="0"/>
                <a:cs typeface="Calibri" panose="020F0502020204030204" pitchFamily="34" charset="0"/>
              </a:rPr>
              <a:t>Vi har haft med det redan från början men har inte sett det som grundfunktionalitet. Vi planerar att leverera funktionen i framtiden.</a:t>
            </a:r>
          </a:p>
        </p:txBody>
      </p:sp>
    </p:spTree>
    <p:extLst>
      <p:ext uri="{BB962C8B-B14F-4D97-AF65-F5344CB8AC3E}">
        <p14:creationId xmlns:p14="http://schemas.microsoft.com/office/powerpoint/2010/main" val="1452901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87E5-826C-0C6D-73CF-B8CC26C8EB36}"/>
              </a:ext>
            </a:extLst>
          </p:cNvPr>
          <p:cNvSpPr>
            <a:spLocks noGrp="1"/>
          </p:cNvSpPr>
          <p:nvPr>
            <p:ph type="title"/>
          </p:nvPr>
        </p:nvSpPr>
        <p:spPr>
          <a:xfrm>
            <a:off x="838200" y="365126"/>
            <a:ext cx="10515600" cy="853354"/>
          </a:xfrm>
        </p:spPr>
        <p:txBody>
          <a:bodyPr>
            <a:normAutofit/>
          </a:bodyPr>
          <a:lstStyle/>
          <a:p>
            <a:r>
              <a:rPr lang="en-GB" sz="3200" dirty="0" err="1"/>
              <a:t>Frågor</a:t>
            </a:r>
            <a:r>
              <a:rPr lang="en-GB" sz="3200" dirty="0"/>
              <a:t> </a:t>
            </a:r>
            <a:r>
              <a:rPr lang="en-GB" sz="3200" dirty="0" err="1"/>
              <a:t>och</a:t>
            </a:r>
            <a:r>
              <a:rPr lang="en-GB" sz="3200" dirty="0"/>
              <a:t> </a:t>
            </a:r>
            <a:r>
              <a:rPr lang="en-GB" sz="3200" dirty="0" err="1"/>
              <a:t>svar</a:t>
            </a:r>
            <a:endParaRPr lang="en-SE" sz="3200" dirty="0"/>
          </a:p>
        </p:txBody>
      </p:sp>
      <p:sp>
        <p:nvSpPr>
          <p:cNvPr id="7" name="Platshållare för innehåll 2">
            <a:extLst>
              <a:ext uri="{FF2B5EF4-FFF2-40B4-BE49-F238E27FC236}">
                <a16:creationId xmlns:a16="http://schemas.microsoft.com/office/drawing/2014/main" id="{A62D7813-EDD8-DE54-1742-01793E6343D9}"/>
              </a:ext>
            </a:extLst>
          </p:cNvPr>
          <p:cNvSpPr>
            <a:spLocks noGrp="1"/>
          </p:cNvSpPr>
          <p:nvPr>
            <p:ph idx="1"/>
          </p:nvPr>
        </p:nvSpPr>
        <p:spPr>
          <a:xfrm>
            <a:off x="838200" y="1557770"/>
            <a:ext cx="10515600" cy="4935104"/>
          </a:xfrm>
        </p:spPr>
        <p:txBody>
          <a:bodyPr>
            <a:normAutofit/>
          </a:bodyPr>
          <a:lstStyle/>
          <a:p>
            <a:r>
              <a:rPr lang="sv-SE" sz="2000" b="1" dirty="0">
                <a:effectLst/>
                <a:latin typeface="Aptos" panose="020B0004020202020204" pitchFamily="34" charset="0"/>
                <a:ea typeface="Arial" panose="020B0604020202020204" pitchFamily="34" charset="0"/>
                <a:cs typeface="Aptos" panose="020B0004020202020204" pitchFamily="34" charset="0"/>
              </a:rPr>
              <a:t>"Mjuk" information</a:t>
            </a:r>
            <a:br>
              <a:rPr lang="sv-SE" sz="2000" b="1" dirty="0">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Vi har en sida i dagens pappers-ISP där doktoranden resp. handledaren fyller i hur väl studierna bedrivs enligt plan och huruvida handledningen är tillfredsställande eller inte och möjlighet till kommentarer på det. </a:t>
            </a:r>
            <a:br>
              <a:rPr lang="sv-SE" sz="2000" dirty="0">
                <a:effectLst/>
                <a:latin typeface="Aptos" panose="020B0004020202020204" pitchFamily="34" charset="0"/>
                <a:ea typeface="Arial" panose="020B0604020202020204" pitchFamily="34" charset="0"/>
                <a:cs typeface="Aptos" panose="020B0004020202020204" pitchFamily="34" charset="0"/>
              </a:rPr>
            </a:br>
            <a:br>
              <a:rPr lang="sv-SE" sz="2000" dirty="0">
                <a:effectLst/>
                <a:latin typeface="Aptos" panose="020B0004020202020204" pitchFamily="34" charset="0"/>
                <a:ea typeface="Arial" panose="020B0604020202020204" pitchFamily="34" charset="0"/>
                <a:cs typeface="Aptos" panose="020B0004020202020204" pitchFamily="34" charset="0"/>
              </a:rPr>
            </a:br>
            <a:r>
              <a:rPr lang="sv-SE" sz="2000" dirty="0">
                <a:effectLst/>
                <a:latin typeface="Aptos" panose="020B0004020202020204" pitchFamily="34" charset="0"/>
                <a:ea typeface="Arial" panose="020B0604020202020204" pitchFamily="34" charset="0"/>
                <a:cs typeface="Aptos" panose="020B0004020202020204" pitchFamily="34" charset="0"/>
              </a:rPr>
              <a:t>Är det någon annan som har något liknande och har någon idé om var i Ladok det skulle kunna passa?</a:t>
            </a:r>
          </a:p>
          <a:p>
            <a:pPr marL="0" indent="0">
              <a:buNone/>
            </a:pPr>
            <a:endParaRPr lang="sv-SE" sz="2000" dirty="0">
              <a:effectLst/>
              <a:latin typeface="Aptos" panose="020B0004020202020204" pitchFamily="34" charset="0"/>
              <a:ea typeface="Arial" panose="020B0604020202020204" pitchFamily="34" charset="0"/>
              <a:cs typeface="Aptos" panose="020B0004020202020204" pitchFamily="34" charset="0"/>
            </a:endParaRPr>
          </a:p>
          <a:p>
            <a:pPr marL="0" indent="0">
              <a:buNone/>
            </a:pPr>
            <a:r>
              <a:rPr lang="sv-SE" sz="2000" i="1" dirty="0">
                <a:latin typeface="Aptos" panose="020B0004020202020204" pitchFamily="34" charset="0"/>
                <a:cs typeface="Calibri" panose="020F0502020204030204" pitchFamily="34" charset="0"/>
              </a:rPr>
              <a:t>Svar:</a:t>
            </a:r>
            <a:endParaRPr lang="sv-SE" sz="2000" i="1" dirty="0">
              <a:solidFill>
                <a:schemeClr val="tx1"/>
              </a:solidFill>
              <a:latin typeface="Aptos" panose="020B0004020202020204" pitchFamily="34" charset="0"/>
              <a:cs typeface="Calibri" panose="020F0502020204030204" pitchFamily="34" charset="0"/>
            </a:endParaRPr>
          </a:p>
          <a:p>
            <a:endParaRPr lang="sv-SE" dirty="0"/>
          </a:p>
        </p:txBody>
      </p:sp>
    </p:spTree>
    <p:extLst>
      <p:ext uri="{BB962C8B-B14F-4D97-AF65-F5344CB8AC3E}">
        <p14:creationId xmlns:p14="http://schemas.microsoft.com/office/powerpoint/2010/main" val="1466441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5CB4B9-0F7D-B79F-8AC2-109EB3997C7A}"/>
              </a:ext>
            </a:extLst>
          </p:cNvPr>
          <p:cNvSpPr>
            <a:spLocks noGrp="1"/>
          </p:cNvSpPr>
          <p:nvPr>
            <p:ph type="title"/>
          </p:nvPr>
        </p:nvSpPr>
        <p:spPr/>
        <p:txBody>
          <a:bodyPr/>
          <a:lstStyle/>
          <a:p>
            <a:r>
              <a:rPr lang="sv-SE" dirty="0"/>
              <a:t>Leveransplan status</a:t>
            </a:r>
          </a:p>
        </p:txBody>
      </p:sp>
      <p:sp>
        <p:nvSpPr>
          <p:cNvPr id="3" name="Platshållare för innehåll 2">
            <a:extLst>
              <a:ext uri="{FF2B5EF4-FFF2-40B4-BE49-F238E27FC236}">
                <a16:creationId xmlns:a16="http://schemas.microsoft.com/office/drawing/2014/main" id="{402A196D-5480-57C1-3431-725B24C2ED62}"/>
              </a:ext>
            </a:extLst>
          </p:cNvPr>
          <p:cNvSpPr>
            <a:spLocks noGrp="1"/>
          </p:cNvSpPr>
          <p:nvPr>
            <p:ph idx="1"/>
          </p:nvPr>
        </p:nvSpPr>
        <p:spPr/>
        <p:txBody>
          <a:bodyPr/>
          <a:lstStyle/>
          <a:p>
            <a:r>
              <a:rPr lang="sv-SE" dirty="0"/>
              <a:t>2024-06-19</a:t>
            </a:r>
          </a:p>
          <a:p>
            <a:pPr lvl="1"/>
            <a:r>
              <a:rPr lang="sv-SE" dirty="0"/>
              <a:t>”Mina doktorander (ISP)” för sällananvändare </a:t>
            </a:r>
          </a:p>
          <a:p>
            <a:r>
              <a:rPr lang="sv-SE" dirty="0"/>
              <a:t>Augusti</a:t>
            </a:r>
          </a:p>
          <a:p>
            <a:pPr lvl="1"/>
            <a:r>
              <a:rPr lang="sv-SE" dirty="0"/>
              <a:t>Systemaktivitet: Söka ISP</a:t>
            </a:r>
          </a:p>
          <a:p>
            <a:pPr lvl="1"/>
            <a:r>
              <a:rPr lang="sv-SE" dirty="0"/>
              <a:t>Utsökning av verksamhetsroller</a:t>
            </a:r>
          </a:p>
          <a:p>
            <a:pPr lvl="1"/>
            <a:r>
              <a:rPr lang="sv-SE" dirty="0"/>
              <a:t>Utsökning av doktorander</a:t>
            </a:r>
          </a:p>
          <a:p>
            <a:r>
              <a:rPr lang="sv-SE" dirty="0"/>
              <a:t>September</a:t>
            </a:r>
          </a:p>
          <a:p>
            <a:pPr lvl="1"/>
            <a:r>
              <a:rPr lang="sv-SE" dirty="0"/>
              <a:t>Visa bevakningar på ”Mina doktorander (ISP)”</a:t>
            </a:r>
          </a:p>
          <a:p>
            <a:pPr lvl="2"/>
            <a:endParaRPr lang="sv-SE" dirty="0"/>
          </a:p>
        </p:txBody>
      </p:sp>
    </p:spTree>
    <p:extLst>
      <p:ext uri="{BB962C8B-B14F-4D97-AF65-F5344CB8AC3E}">
        <p14:creationId xmlns:p14="http://schemas.microsoft.com/office/powerpoint/2010/main" val="1681412216"/>
      </p:ext>
    </p:extLst>
  </p:cSld>
  <p:clrMapOvr>
    <a:masterClrMapping/>
  </p:clrMapOvr>
</p:sld>
</file>

<file path=ppt/theme/theme1.xml><?xml version="1.0" encoding="utf-8"?>
<a:theme xmlns:a="http://schemas.openxmlformats.org/drawingml/2006/main" name="Office Theme">
  <a:themeElements>
    <a:clrScheme name="ldk-colors">
      <a:dk1>
        <a:srgbClr val="000000"/>
      </a:dk1>
      <a:lt1>
        <a:srgbClr val="FFFFFF"/>
      </a:lt1>
      <a:dk2>
        <a:srgbClr val="1A2219"/>
      </a:dk2>
      <a:lt2>
        <a:srgbClr val="ECF0F3"/>
      </a:lt2>
      <a:accent1>
        <a:srgbClr val="E0EAD7"/>
      </a:accent1>
      <a:accent2>
        <a:srgbClr val="E0EAD7"/>
      </a:accent2>
      <a:accent3>
        <a:srgbClr val="9FDDAC"/>
      </a:accent3>
      <a:accent4>
        <a:srgbClr val="00B066"/>
      </a:accent4>
      <a:accent5>
        <a:srgbClr val="0F7237"/>
      </a:accent5>
      <a:accent6>
        <a:srgbClr val="38583F"/>
      </a:accent6>
      <a:hlink>
        <a:srgbClr val="2469E6"/>
      </a:hlink>
      <a:folHlink>
        <a:srgbClr val="132F98"/>
      </a:folHlink>
    </a:clrScheme>
    <a:fontScheme name="Figtree">
      <a:majorFont>
        <a:latin typeface="Figtree"/>
        <a:ea typeface=""/>
        <a:cs typeface=""/>
      </a:majorFont>
      <a:minorFont>
        <a:latin typeface="Figtr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13b610e-d3b5-490f-b165-988100e8232a}" enabled="1" method="Standard" siteId="{5a4ba6f9-f531-4f32-9467-398f19e69de4}" contentBits="1" removed="0"/>
</clbl:labelList>
</file>

<file path=docProps/app.xml><?xml version="1.0" encoding="utf-8"?>
<Properties xmlns="http://schemas.openxmlformats.org/officeDocument/2006/extended-properties" xmlns:vt="http://schemas.openxmlformats.org/officeDocument/2006/docPropsVTypes">
  <Template/>
  <TotalTime>1854</TotalTime>
  <Words>722</Words>
  <Application>Microsoft Office PowerPoint</Application>
  <PresentationFormat>Bredbild</PresentationFormat>
  <Paragraphs>55</Paragraphs>
  <Slides>10</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Aptos</vt:lpstr>
      <vt:lpstr>Figtree Medium</vt:lpstr>
      <vt:lpstr>Figtree</vt:lpstr>
      <vt:lpstr>Figtree SemiBold</vt:lpstr>
      <vt:lpstr>Calibri</vt:lpstr>
      <vt:lpstr>Office Theme</vt:lpstr>
      <vt:lpstr>Individuella studieplaner  på forskarnivå </vt:lpstr>
      <vt:lpstr>Frågor och svar</vt:lpstr>
      <vt:lpstr>Frågor och svar</vt:lpstr>
      <vt:lpstr>Frågor och svar</vt:lpstr>
      <vt:lpstr>Frågor och svar</vt:lpstr>
      <vt:lpstr>Frågor och svar</vt:lpstr>
      <vt:lpstr>Frågor och svar</vt:lpstr>
      <vt:lpstr>Frågor och svar</vt:lpstr>
      <vt:lpstr>Leveransplan status</vt:lpstr>
      <vt:lpstr>Startdatum och fastställandedatum för ISP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Inför Q2-24</dc:title>
  <dc:creator>Erik Långström</dc:creator>
  <cp:lastModifiedBy>Katja Taavo</cp:lastModifiedBy>
  <cp:revision>25</cp:revision>
  <dcterms:created xsi:type="dcterms:W3CDTF">2024-03-26T12:09:15Z</dcterms:created>
  <dcterms:modified xsi:type="dcterms:W3CDTF">2024-06-20T06:49:11Z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Theme:6</vt:lpwstr>
  </property>
  <property fmtid="{D5CDD505-2E9C-101B-9397-08002B2CF9AE}" pid="3" name="ClassificationContentMarkingHeaderText">
    <vt:lpwstr>Begränsad delning</vt:lpwstr>
  </property>
</Properties>
</file>