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9" r:id="rId4"/>
    <p:sldId id="267" r:id="rId5"/>
    <p:sldId id="272" r:id="rId6"/>
    <p:sldId id="262" r:id="rId7"/>
    <p:sldId id="273" r:id="rId8"/>
    <p:sldId id="274" r:id="rId9"/>
    <p:sldId id="271" r:id="rId10"/>
    <p:sldId id="276" r:id="rId11"/>
    <p:sldId id="270" r:id="rId12"/>
    <p:sldId id="260" r:id="rId13"/>
  </p:sldIdLst>
  <p:sldSz cx="12192000" cy="6858000"/>
  <p:notesSz cx="6858000" cy="9144000"/>
  <p:embeddedFontLst>
    <p:embeddedFont>
      <p:font typeface="Figtree" pitchFamily="2" charset="0"/>
      <p:regular r:id="rId15"/>
      <p:bold r:id="rId16"/>
      <p:italic r:id="rId17"/>
      <p:boldItalic r:id="rId18"/>
    </p:embeddedFont>
    <p:embeddedFont>
      <p:font typeface="Figtree Medium" pitchFamily="2" charset="0"/>
      <p:regular r:id="rId19"/>
      <p:italic r:id="rId20"/>
    </p:embeddedFont>
    <p:embeddedFont>
      <p:font typeface="Figtree SemiBold" pitchFamily="2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E05"/>
    <a:srgbClr val="EA9E16"/>
    <a:srgbClr val="107238"/>
    <a:srgbClr val="EDF1F4"/>
    <a:srgbClr val="DDECD7"/>
    <a:srgbClr val="8EE1A9"/>
    <a:srgbClr val="00B561"/>
    <a:srgbClr val="007633"/>
    <a:srgbClr val="CAD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/>
    <p:restoredTop sz="94694"/>
  </p:normalViewPr>
  <p:slideViewPr>
    <p:cSldViewPr snapToGrid="0">
      <p:cViewPr varScale="1">
        <p:scale>
          <a:sx n="101" d="100"/>
          <a:sy n="101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06/17/2024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4371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2024-06-17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2024-06-17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2024-06-17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2024-06-17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2024-06-17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2024-06-17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1833D8-186B-5317-7FCA-A85C1F4EF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2ADBBD-DBC8-FE3B-98EC-3CE2C2765D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E70-23D1-28E2-686D-CAE0C92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0CEA1-271A-D9E3-AE7A-E93932109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5964-6C99-A390-1543-D5DADFFC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31322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2024-06-17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74" r:id="rId8"/>
    <p:sldLayoutId id="2147483661" r:id="rId9"/>
    <p:sldLayoutId id="2147483663" r:id="rId10"/>
    <p:sldLayoutId id="2147483667" r:id="rId11"/>
    <p:sldLayoutId id="2147483666" r:id="rId12"/>
    <p:sldLayoutId id="2147483671" r:id="rId13"/>
    <p:sldLayoutId id="2147483685" r:id="rId14"/>
    <p:sldLayoutId id="2147483660" r:id="rId15"/>
    <p:sldLayoutId id="2147483686" r:id="rId16"/>
    <p:sldLayoutId id="2147483662" r:id="rId17"/>
    <p:sldLayoutId id="2147483673" r:id="rId18"/>
    <p:sldLayoutId id="2147483664" r:id="rId19"/>
    <p:sldLayoutId id="2147483665" r:id="rId20"/>
    <p:sldLayoutId id="2147483670" r:id="rId21"/>
    <p:sldLayoutId id="2147483687" r:id="rId22"/>
    <p:sldLayoutId id="2147483675" r:id="rId23"/>
    <p:sldLayoutId id="2147483689" r:id="rId24"/>
    <p:sldLayoutId id="2147483676" r:id="rId25"/>
    <p:sldLayoutId id="2147483677" r:id="rId26"/>
    <p:sldLayoutId id="2147483678" r:id="rId27"/>
    <p:sldLayoutId id="2147483679" r:id="rId28"/>
    <p:sldLayoutId id="2147483688" r:id="rId29"/>
    <p:sldLayoutId id="2147483652" r:id="rId30"/>
    <p:sldLayoutId id="2147483669" r:id="rId31"/>
    <p:sldLayoutId id="2147483653" r:id="rId32"/>
    <p:sldLayoutId id="2147483654" r:id="rId33"/>
    <p:sldLayoutId id="2147483655" r:id="rId34"/>
    <p:sldLayoutId id="2147483657" r:id="rId35"/>
    <p:sldLayoutId id="2147483668" r:id="rId3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its.umu.se/confluence/display/RNNL/Versionsinform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2.46 </a:t>
            </a:r>
          </a:p>
          <a:p>
            <a:pPr marL="0" indent="0">
              <a:buNone/>
            </a:pP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C45763-1297-3197-C4E5-7C4B4072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 attribut i de nationella utbildningsmallarna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B02453-6CC2-2C8D-A00A-06B7003F3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>
                <a:effectLst/>
              </a:rPr>
              <a:t>"Övergångsbestämmelser" är tillagt för utbildningstyperna: Kurs grundnivå (PU18GKURS) och Kurs avancerad nivå (PU18AKURS</a:t>
            </a:r>
            <a:r>
              <a:rPr lang="sv-SE" dirty="0"/>
              <a:t>) inom </a:t>
            </a:r>
            <a:r>
              <a:rPr lang="sv-SE" dirty="0">
                <a:effectLst/>
              </a:rPr>
              <a:t>Polisutbildning, motsvarande högskoleutbildning.</a:t>
            </a:r>
          </a:p>
          <a:p>
            <a:r>
              <a:rPr lang="sv-SE" dirty="0">
                <a:effectLst/>
              </a:rPr>
              <a:t>"Utbildningsplatser" är tillagt för utbildningstyperna:</a:t>
            </a:r>
            <a:r>
              <a:rPr lang="sv-SE" dirty="0"/>
              <a:t> </a:t>
            </a:r>
            <a:r>
              <a:rPr lang="sv-SE" dirty="0">
                <a:effectLst/>
              </a:rPr>
              <a:t>Kurstillfälle, forskarnivå (2007FKTF) inom högskoleutbildning, 2007 års studieordning och Kurstillfälle (UPVKTF) inom Uppdragsutbildning (veckor).</a:t>
            </a:r>
          </a:p>
          <a:p>
            <a:r>
              <a:rPr lang="sv-SE" dirty="0">
                <a:effectLst/>
              </a:rPr>
              <a:t>"Sista anmälningsdag", "Sen anmälan tillåten" och "Sista dag för sen anmälan" är tillagda för utbildningstyperna: Kurstillfälle (YHKTF) och YH-utbildningstillfälle (YHUTBTF) inom yrkeshögskoleutbildning. </a:t>
            </a:r>
            <a:endParaRPr lang="sv-SE" dirty="0"/>
          </a:p>
          <a:p>
            <a:r>
              <a:rPr lang="sv-SE" dirty="0">
                <a:effectLst/>
              </a:rPr>
              <a:t>"Medarbetarkopplingar" är tillagt för utbildningstyperna: Kurs (FUVKURS) och Kurstillfälle (FUVKT</a:t>
            </a:r>
            <a:r>
              <a:rPr lang="sv-SE" dirty="0"/>
              <a:t>F) inom b</a:t>
            </a:r>
            <a:r>
              <a:rPr lang="sv-SE" dirty="0">
                <a:effectLst/>
              </a:rPr>
              <a:t>ehörighetsgivande förutbildning (veckor) </a:t>
            </a:r>
          </a:p>
          <a:p>
            <a:r>
              <a:rPr lang="sv-SE" dirty="0">
                <a:effectLst/>
              </a:rPr>
              <a:t>"Övergångsbestämmelser" är tillagt för utbildningstypen Program (UPHPPRG)</a:t>
            </a:r>
            <a:r>
              <a:rPr lang="sv-SE" dirty="0"/>
              <a:t> inom </a:t>
            </a:r>
            <a:r>
              <a:rPr lang="sv-SE" dirty="0">
                <a:effectLst/>
              </a:rPr>
              <a:t>uppdragsutbildning (högskolepoäng).</a:t>
            </a:r>
            <a:endParaRPr lang="sv-SE" dirty="0"/>
          </a:p>
          <a:p>
            <a:r>
              <a:rPr lang="sv-SE" dirty="0">
                <a:effectLst/>
              </a:rPr>
              <a:t>"Annan behörighet än för utbildningen" är tillagt för utbildningstypen Kurstillfälle, forskarnivå (2007FKTF)</a:t>
            </a:r>
            <a:r>
              <a:rPr lang="sv-SE" dirty="0"/>
              <a:t> inom 2007-års studieordning.</a:t>
            </a:r>
          </a:p>
        </p:txBody>
      </p:sp>
    </p:spTree>
    <p:extLst>
      <p:ext uri="{BB962C8B-B14F-4D97-AF65-F5344CB8AC3E}">
        <p14:creationId xmlns:p14="http://schemas.microsoft.com/office/powerpoint/2010/main" val="402813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2632E692-E2A5-8EEE-297C-103973A3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Inför sommaren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5975DF0B-24EF-D918-E482-AF9623AC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>
                <a:latin typeface="+mn-lt"/>
              </a:rPr>
              <a:t>Nästa demo: </a:t>
            </a:r>
            <a:r>
              <a:rPr lang="sv-SE" sz="2400" b="1" dirty="0">
                <a:latin typeface="+mn-lt"/>
              </a:rPr>
              <a:t>26 augusti</a:t>
            </a:r>
          </a:p>
          <a:p>
            <a:r>
              <a:rPr lang="sv-SE" sz="2400" dirty="0">
                <a:latin typeface="+mn-lt"/>
              </a:rPr>
              <a:t>Leveranser hela sommaren (varannan vecka)</a:t>
            </a:r>
          </a:p>
          <a:p>
            <a:pPr lvl="1"/>
            <a:r>
              <a:rPr lang="sv-SE" sz="2000" dirty="0">
                <a:latin typeface="+mn-lt"/>
              </a:rPr>
              <a:t>Se </a:t>
            </a:r>
            <a:r>
              <a:rPr lang="sv-SE" sz="2000" dirty="0">
                <a:latin typeface="+mn-lt"/>
                <a:hlinkClick r:id="rId3"/>
              </a:rPr>
              <a:t>versionsinformationen</a:t>
            </a:r>
            <a:endParaRPr lang="sv-SE" sz="2000" dirty="0">
              <a:latin typeface="+mn-lt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CE1ECDFA-D939-3387-CD06-D2345013B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1856" y="451045"/>
            <a:ext cx="1062945" cy="97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6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himmel, växt, solros, blomma&#10;&#10;Automatiskt genererad beskrivning">
            <a:extLst>
              <a:ext uri="{FF2B5EF4-FFF2-40B4-BE49-F238E27FC236}">
                <a16:creationId xmlns:a16="http://schemas.microsoft.com/office/drawing/2014/main" id="{48348730-EA78-3A8B-6794-B2BC84F92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8"/>
          <a:stretch/>
        </p:blipFill>
        <p:spPr>
          <a:xfrm>
            <a:off x="-16329" y="0"/>
            <a:ext cx="12208329" cy="6857999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25E7D35-F30A-2DE2-B1A9-E8FAB6437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27529" y="2350905"/>
            <a:ext cx="6564086" cy="903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4400" dirty="0">
                <a:latin typeface="Figtree SemiBold" pitchFamily="2" charset="0"/>
              </a:rPr>
              <a:t>Tack för idag och </a:t>
            </a:r>
          </a:p>
          <a:p>
            <a:pPr marL="0" indent="0">
              <a:buNone/>
            </a:pPr>
            <a:r>
              <a:rPr lang="sv-SE" sz="4400">
                <a:latin typeface="Figtree SemiBold" pitchFamily="2" charset="0"/>
              </a:rPr>
              <a:t>trevlig </a:t>
            </a:r>
            <a:r>
              <a:rPr lang="sv-SE" sz="4400" dirty="0">
                <a:latin typeface="Figtree SemiBold" pitchFamily="2" charset="0"/>
              </a:rPr>
              <a:t>sommar! </a:t>
            </a:r>
          </a:p>
        </p:txBody>
      </p:sp>
    </p:spTree>
    <p:extLst>
      <p:ext uri="{BB962C8B-B14F-4D97-AF65-F5344CB8AC3E}">
        <p14:creationId xmlns:p14="http://schemas.microsoft.com/office/powerpoint/2010/main" val="298072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2.46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06863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 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  <a:p>
            <a:endParaRPr lang="en-SE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17 juni 2024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Individuell studieplan</a:t>
            </a:r>
          </a:p>
          <a:p>
            <a:pPr marL="0" indent="0">
              <a:buNone/>
            </a:pPr>
            <a:r>
              <a:rPr lang="sv-SE" sz="2400" dirty="0"/>
              <a:t>Studieplan  </a:t>
            </a:r>
          </a:p>
          <a:p>
            <a:pPr marL="0" indent="0">
              <a:buNone/>
            </a:pPr>
            <a:r>
              <a:rPr lang="sv-SE" sz="2400" dirty="0"/>
              <a:t>Bevis</a:t>
            </a:r>
          </a:p>
          <a:p>
            <a:pPr marL="0" indent="0">
              <a:buNone/>
            </a:pPr>
            <a:r>
              <a:rPr lang="sv-SE" sz="2400" dirty="0"/>
              <a:t>Ladok för studenter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C45763-1297-3197-C4E5-7C4B4072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Utbildningsplanering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B02453-6CC2-2C8D-A00A-06B7003F3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Om något sker som medför att utbildning, utbildningsversion eller utbildningstillfälle inte kan skapas inom pågående guide så visas ett felmeddelande och guiden avbryts.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086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7F3F9D6E-06F1-D84E-A2B4-8BDF14A3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EFFBF-5D1F-905B-4B6C-34A731A7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B561"/>
              </a:buClr>
              <a:buFont typeface="Wingdings 3" panose="05040102010807070707" pitchFamily="18" charset="2"/>
              <a:buChar char="u"/>
            </a:pPr>
            <a:r>
              <a:rPr lang="sv-SE" dirty="0"/>
              <a:t>Ny flik på startsidan: Mina doktorander (ISP). </a:t>
            </a:r>
          </a:p>
          <a:p>
            <a:pPr lvl="1">
              <a:lnSpc>
                <a:spcPct val="110000"/>
              </a:lnSpc>
              <a:buClr>
                <a:srgbClr val="00B561"/>
              </a:buClr>
            </a:pPr>
            <a:r>
              <a:rPr lang="sv-SE" dirty="0"/>
              <a:t>Användaren är behörig att läsa individuella studieplaner</a:t>
            </a:r>
          </a:p>
          <a:p>
            <a:pPr lvl="1">
              <a:lnSpc>
                <a:spcPct val="110000"/>
              </a:lnSpc>
              <a:buClr>
                <a:srgbClr val="00B561"/>
              </a:buClr>
            </a:pPr>
            <a:r>
              <a:rPr lang="sv-SE" dirty="0"/>
              <a:t>Visar doktorander där användaren har en personkoppling som: Huvudhandledare, handledare eller referensperson. </a:t>
            </a:r>
          </a:p>
          <a:p>
            <a:pPr lvl="1">
              <a:lnSpc>
                <a:spcPct val="110000"/>
              </a:lnSpc>
              <a:buClr>
                <a:srgbClr val="00B561"/>
              </a:buClr>
            </a:pPr>
            <a:r>
              <a:rPr lang="sv-SE" dirty="0"/>
              <a:t>Doktoranden har en individuell studieplan</a:t>
            </a:r>
          </a:p>
        </p:txBody>
      </p:sp>
    </p:spTree>
    <p:extLst>
      <p:ext uri="{BB962C8B-B14F-4D97-AF65-F5344CB8AC3E}">
        <p14:creationId xmlns:p14="http://schemas.microsoft.com/office/powerpoint/2010/main" val="175946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7F3F9D6E-06F1-D84E-A2B4-8BDF14A3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Studieplan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EFFBF-5D1F-905B-4B6C-34A731A7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B561"/>
              </a:buClr>
              <a:buFont typeface="Wingdings 3" panose="05040102010807070707" pitchFamily="18" charset="2"/>
              <a:buChar char="u"/>
            </a:pPr>
            <a:r>
              <a:rPr lang="sv-SE" dirty="0"/>
              <a:t>Kurstillfällen läggs numera in via en dialogruta istället för en utfällbar panel. </a:t>
            </a:r>
          </a:p>
          <a:p>
            <a:pPr>
              <a:lnSpc>
                <a:spcPct val="110000"/>
              </a:lnSpc>
              <a:buClr>
                <a:srgbClr val="00B561"/>
              </a:buClr>
              <a:buFont typeface="Wingdings 3" panose="05040102010807070707" pitchFamily="18" charset="2"/>
              <a:buChar char="u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69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7F3F9D6E-06F1-D84E-A2B4-8BDF14A3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EFFBF-5D1F-905B-4B6C-34A731A7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B561"/>
              </a:buClr>
              <a:buFont typeface="Wingdings 3" panose="05040102010807070707" pitchFamily="18" charset="2"/>
              <a:buChar char="u"/>
            </a:pPr>
            <a:r>
              <a:rPr lang="sv-SE" dirty="0"/>
              <a:t>Bevis över genomförd utbildning (till exempel kursbevis) kan utfärdas nu via det digitala flödet. Studenten får alltså en mejlavisering när beviset utfärdas och kan sedan hämta sitt bevis i Ladok för studenter. </a:t>
            </a:r>
            <a:br>
              <a:rPr lang="sv-SE" dirty="0"/>
            </a:br>
            <a:br>
              <a:rPr lang="sv-SE" sz="600" dirty="0"/>
            </a:br>
            <a:r>
              <a:rPr lang="sv-SE" dirty="0"/>
              <a:t>Det digitala flödet gäller för:</a:t>
            </a:r>
          </a:p>
          <a:p>
            <a:pPr lvl="1">
              <a:lnSpc>
                <a:spcPct val="110000"/>
              </a:lnSpc>
              <a:buClr>
                <a:srgbClr val="00B561"/>
              </a:buClr>
            </a:pPr>
            <a:r>
              <a:rPr lang="sv-SE" dirty="0"/>
              <a:t>Bevis som utfärdas i ett bevisärende, </a:t>
            </a:r>
            <a:r>
              <a:rPr lang="sv-SE" b="1" dirty="0"/>
              <a:t>om </a:t>
            </a:r>
            <a:r>
              <a:rPr lang="sv-SE" dirty="0"/>
              <a:t>lärosätet valt att beslut fattas i systemet</a:t>
            </a:r>
          </a:p>
          <a:p>
            <a:pPr lvl="1">
              <a:lnSpc>
                <a:spcPct val="110000"/>
              </a:lnSpc>
              <a:buClr>
                <a:srgbClr val="00B561"/>
              </a:buClr>
            </a:pPr>
            <a:r>
              <a:rPr lang="sv-SE" dirty="0"/>
              <a:t>Alla massutfärdade kursbevis</a:t>
            </a:r>
          </a:p>
        </p:txBody>
      </p:sp>
    </p:spTree>
    <p:extLst>
      <p:ext uri="{BB962C8B-B14F-4D97-AF65-F5344CB8AC3E}">
        <p14:creationId xmlns:p14="http://schemas.microsoft.com/office/powerpoint/2010/main" val="354149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766BCDD0-C70E-5A4F-D824-B7A11BADB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06" y="2893812"/>
            <a:ext cx="9945488" cy="286742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1C45763-1297-3197-C4E5-7C4B4072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Utdata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B02453-6CC2-2C8D-A00A-06B7003F3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Utdata Studieaktivitet och –finansiering: Fältet ”Utbildningstypsgrupp” har tagits bort och i fältet Kurspaketering visas bara kurspaketeringar på forskarnivå.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10" name="Multiplikationstecken 9">
            <a:extLst>
              <a:ext uri="{FF2B5EF4-FFF2-40B4-BE49-F238E27FC236}">
                <a16:creationId xmlns:a16="http://schemas.microsoft.com/office/drawing/2014/main" id="{001A098F-1B26-8BE6-5FCD-1FB90141BCAF}"/>
              </a:ext>
            </a:extLst>
          </p:cNvPr>
          <p:cNvSpPr/>
          <p:nvPr/>
        </p:nvSpPr>
        <p:spPr>
          <a:xfrm>
            <a:off x="838200" y="4092575"/>
            <a:ext cx="2051050" cy="641350"/>
          </a:xfrm>
          <a:prstGeom prst="mathMultiply">
            <a:avLst>
              <a:gd name="adj1" fmla="val 16941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l: nedåt 10">
            <a:extLst>
              <a:ext uri="{FF2B5EF4-FFF2-40B4-BE49-F238E27FC236}">
                <a16:creationId xmlns:a16="http://schemas.microsoft.com/office/drawing/2014/main" id="{27FFACE3-EB45-AAAE-9616-5247F326323A}"/>
              </a:ext>
            </a:extLst>
          </p:cNvPr>
          <p:cNvSpPr/>
          <p:nvPr/>
        </p:nvSpPr>
        <p:spPr>
          <a:xfrm rot="10800000">
            <a:off x="5593656" y="4462462"/>
            <a:ext cx="381694" cy="5429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2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7F3F9D6E-06F1-D84E-A2B4-8BDF14A3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Ladok för studenter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EFFBF-5D1F-905B-4B6C-34A731A7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B561"/>
              </a:buClr>
              <a:buFont typeface="Wingdings 3" panose="05040102010807070707" pitchFamily="18" charset="2"/>
              <a:buChar char="u"/>
            </a:pPr>
            <a:r>
              <a:rPr lang="sv-SE" dirty="0"/>
              <a:t>I ansökan om tillgodoräknande kan studenter söka och välja bland lärosätets kurser när de väljer vad de ska tillgodoräkna sig. </a:t>
            </a:r>
          </a:p>
          <a:p>
            <a:pPr lvl="1">
              <a:lnSpc>
                <a:spcPct val="110000"/>
              </a:lnSpc>
              <a:buClr>
                <a:srgbClr val="00B561"/>
              </a:buClr>
            </a:pPr>
            <a:r>
              <a:rPr lang="sv-SE" dirty="0"/>
              <a:t>Ny systemaktivitet: ”Student-Resultat: Söka kurser i tillgodoräknandeansökan (kompletterande)”</a:t>
            </a:r>
          </a:p>
          <a:p>
            <a:pPr lvl="1">
              <a:lnSpc>
                <a:spcPct val="110000"/>
              </a:lnSpc>
              <a:buClr>
                <a:srgbClr val="00B561"/>
              </a:buClr>
            </a:pPr>
            <a:r>
              <a:rPr lang="sv-SE" dirty="0"/>
              <a:t>Påverkan på lokala texter</a:t>
            </a:r>
          </a:p>
          <a:p>
            <a:pPr>
              <a:lnSpc>
                <a:spcPct val="110000"/>
              </a:lnSpc>
              <a:buClr>
                <a:srgbClr val="00B561"/>
              </a:buClr>
              <a:buFont typeface="Wingdings 3" panose="05040102010807070707" pitchFamily="18" charset="2"/>
              <a:buChar char="u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4452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2086</TotalTime>
  <Words>459</Words>
  <Application>Microsoft Office PowerPoint</Application>
  <PresentationFormat>Bredbild</PresentationFormat>
  <Paragraphs>49</Paragraphs>
  <Slides>12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Figtree SemiBold</vt:lpstr>
      <vt:lpstr>Aptos</vt:lpstr>
      <vt:lpstr>Figtree Medium</vt:lpstr>
      <vt:lpstr>Wingdings 3</vt:lpstr>
      <vt:lpstr>Figtree</vt:lpstr>
      <vt:lpstr>Office Theme</vt:lpstr>
      <vt:lpstr>PowerPoint-presentation</vt:lpstr>
      <vt:lpstr>Demo av version 2.46</vt:lpstr>
      <vt:lpstr>Detta kommer demonstreras</vt:lpstr>
      <vt:lpstr>Utbildningsplanering</vt:lpstr>
      <vt:lpstr>Individuell studieplan</vt:lpstr>
      <vt:lpstr>Studieplan</vt:lpstr>
      <vt:lpstr>Bevis</vt:lpstr>
      <vt:lpstr>Utdata</vt:lpstr>
      <vt:lpstr>Ladok för studenter</vt:lpstr>
      <vt:lpstr>Nya attribut i de nationella utbildningsmallarna</vt:lpstr>
      <vt:lpstr>Inför sommaren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Inför Q2-24</dc:title>
  <dc:creator>Erik Långström</dc:creator>
  <cp:lastModifiedBy>Klara Nordström</cp:lastModifiedBy>
  <cp:revision>112</cp:revision>
  <dcterms:created xsi:type="dcterms:W3CDTF">2024-03-26T12:09:15Z</dcterms:created>
  <dcterms:modified xsi:type="dcterms:W3CDTF">2024-06-17T08:54:36Z</dcterms:modified>
</cp:coreProperties>
</file>