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6" r:id="rId3"/>
    <p:sldId id="259" r:id="rId4"/>
    <p:sldId id="261" r:id="rId5"/>
    <p:sldId id="267" r:id="rId6"/>
    <p:sldId id="262" r:id="rId7"/>
    <p:sldId id="268" r:id="rId8"/>
    <p:sldId id="264" r:id="rId9"/>
    <p:sldId id="265" r:id="rId10"/>
    <p:sldId id="266" r:id="rId11"/>
    <p:sldId id="263" r:id="rId12"/>
    <p:sldId id="269" r:id="rId13"/>
    <p:sldId id="260" r:id="rId14"/>
  </p:sldIdLst>
  <p:sldSz cx="12192000" cy="6858000"/>
  <p:notesSz cx="6858000" cy="9144000"/>
  <p:embeddedFontLst>
    <p:embeddedFont>
      <p:font typeface="Figtree" pitchFamily="2" charset="0"/>
      <p:regular r:id="rId16"/>
      <p:bold r:id="rId17"/>
      <p:italic r:id="rId18"/>
      <p:boldItalic r:id="rId19"/>
    </p:embeddedFont>
    <p:embeddedFont>
      <p:font typeface="Figtree Medium" pitchFamily="2" charset="0"/>
      <p:regular r:id="rId20"/>
      <p:italic r:id="rId21"/>
    </p:embeddedFont>
    <p:embeddedFont>
      <p:font typeface="Figtree SemiBold" pitchFamily="2" charset="0"/>
      <p:regular r:id="rId22"/>
      <p:bold r:id="rId23"/>
      <p:italic r:id="rId24"/>
      <p:boldItalic r:id="rId25"/>
    </p:embeddedFont>
    <p:embeddedFont>
      <p:font typeface="Wingdings 3" panose="05040102010807070707" pitchFamily="18" charset="2"/>
      <p:regular r:id="rId26"/>
    </p:embeddedFont>
  </p:embeddedFont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9E16"/>
    <a:srgbClr val="107238"/>
    <a:srgbClr val="EDF1F4"/>
    <a:srgbClr val="DDECD7"/>
    <a:srgbClr val="8EE1A9"/>
    <a:srgbClr val="00B561"/>
    <a:srgbClr val="007633"/>
    <a:srgbClr val="CAD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36"/>
    <p:restoredTop sz="94694"/>
  </p:normalViewPr>
  <p:slideViewPr>
    <p:cSldViewPr snapToGrid="0">
      <p:cViewPr varScale="1">
        <p:scale>
          <a:sx n="101" d="100"/>
          <a:sy n="101" d="100"/>
        </p:scale>
        <p:origin x="12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3E644-9AD9-1B47-BB31-DDA0E5DC1CDE}" type="datetimeFigureOut">
              <a:rPr lang="en-SE" smtClean="0"/>
              <a:t>06/03/2024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C61D6-423E-A349-AA98-83ABF4E6F90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0403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61083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2024-06-03</a:t>
            </a:fld>
            <a:endParaRPr lang="en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66BBB8C-BB60-1947-468F-4BBF3B1EB7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5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59149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9D4D0-806D-EE44-D99C-0A1D6CA18E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0012" y="3342860"/>
            <a:ext cx="4064885" cy="577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98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65799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F8254F5-2E54-2929-1B50-47A66009FA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6513" y="2702030"/>
            <a:ext cx="4958971" cy="14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22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45834E-24AB-6E9B-FCF7-14C44E43EA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2154" y="2719890"/>
            <a:ext cx="3287692" cy="14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96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2024-06-03</a:t>
            </a:fld>
            <a:endParaRPr lang="en-SE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BCBE20B-8B28-E5CA-4285-ADD0803ED2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83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2024-06-03</a:t>
            </a:fld>
            <a:endParaRPr lang="en-S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5FDF1DF-3C1E-CB5D-8F80-82B4AFDA9A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41347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6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4" y="0"/>
            <a:ext cx="2839656" cy="68782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36418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8814" y="326528"/>
            <a:ext cx="563186" cy="13641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5735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5BFFF2-459C-96C8-6A90-602E2C124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2367" y="0"/>
            <a:ext cx="4089633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78776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2024-06-03</a:t>
            </a:fld>
            <a:endParaRPr lang="en-S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8CAF758-5B8D-914A-57C4-A29D1781339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00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164014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7038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EEC4692-26F6-5E3C-7ADC-092571DAE8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2138" y="6036815"/>
            <a:ext cx="1587724" cy="46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46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12B14E5-2648-4329-AFFD-B10A575CFD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2650" y="2754614"/>
            <a:ext cx="3126699" cy="13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1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2024-06-03</a:t>
            </a:fld>
            <a:endParaRPr lang="en-S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B07326-30B0-DEF1-E871-62752D93D7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08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2024-06-03</a:t>
            </a:fld>
            <a:endParaRPr lang="en-SE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BE6E8F6-C384-1E29-A9EC-4D22C46805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50678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02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0993AB-4E17-B9A2-D11A-438C67C69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263445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5F2F90-7F02-5858-E37B-3DACBEDC7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88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639469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E1833D8-186B-5317-7FCA-A85C1F4EF8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65098" y="2716275"/>
            <a:ext cx="4861803" cy="142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62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92ADBBD-DBC8-FE3B-98EC-3CE2C2765D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2650" y="2754614"/>
            <a:ext cx="3126699" cy="13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40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9675"/>
            <a:ext cx="10515600" cy="341728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C1C9D6-962A-9EDB-1387-C352C1B32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37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D10D52E0-5D28-E763-7378-2C9B3446CA04}"/>
              </a:ext>
            </a:extLst>
          </p:cNvPr>
          <p:cNvSpPr/>
          <p:nvPr userDrawn="1"/>
        </p:nvSpPr>
        <p:spPr>
          <a:xfrm>
            <a:off x="0" y="1690688"/>
            <a:ext cx="6096000" cy="5167312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862900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6000" y="0"/>
            <a:ext cx="6096000" cy="6858000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56092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347C-455C-0BAF-5376-65275492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F9E70-23D1-28E2-686D-CAE0C92E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1B567-9C19-A63B-BF88-ECB34A7C3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D0CEA1-271A-D9E3-AE7A-E939321097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1B324E-3E90-E468-EEEC-37B1EC51A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321207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C5964-6C99-A390-1543-D5DADFFC3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931322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3486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4AA211-5EA4-3AEC-5935-DB51C205F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448492" cy="1268096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69280" y="987425"/>
            <a:ext cx="56861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53640"/>
            <a:ext cx="4448492" cy="34153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7391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1EFB08-47C3-3F4C-F28E-6157CB80BA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5160" y="0"/>
            <a:ext cx="51968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155372" cy="124968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19976" y="0"/>
            <a:ext cx="4772024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15537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90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9675"/>
            <a:ext cx="10515600" cy="341728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855B1E-D74F-C54E-CE61-83490999A0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837"/>
            <a:ext cx="10515600" cy="341728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4130E41-A691-BDBC-87BE-64335B450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845186"/>
            <a:ext cx="1498235" cy="43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4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837"/>
            <a:ext cx="10515600" cy="341728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70278C9-6026-42BB-776E-1DDE9814F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551" y="5801857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7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3031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F17F89-5D8E-AFD6-042E-5A6533FE9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0657" y="693915"/>
            <a:ext cx="4084222" cy="61769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14391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870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5BBC-75C8-A5B9-C000-757D8F01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65FB9-B18E-D96A-9239-226000CCA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7F281-F576-B19F-199C-3852683DD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FA0968-ABAC-5F43-9115-8C66E652C644}" type="datetime1">
              <a:rPr lang="sv-SE" smtClean="0"/>
              <a:t>2024-06-03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840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0" r:id="rId3"/>
    <p:sldLayoutId id="2147483683" r:id="rId4"/>
    <p:sldLayoutId id="2147483681" r:id="rId5"/>
    <p:sldLayoutId id="2147483684" r:id="rId6"/>
    <p:sldLayoutId id="2147483672" r:id="rId7"/>
    <p:sldLayoutId id="2147483674" r:id="rId8"/>
    <p:sldLayoutId id="2147483661" r:id="rId9"/>
    <p:sldLayoutId id="2147483663" r:id="rId10"/>
    <p:sldLayoutId id="2147483667" r:id="rId11"/>
    <p:sldLayoutId id="2147483666" r:id="rId12"/>
    <p:sldLayoutId id="2147483671" r:id="rId13"/>
    <p:sldLayoutId id="2147483685" r:id="rId14"/>
    <p:sldLayoutId id="2147483660" r:id="rId15"/>
    <p:sldLayoutId id="2147483686" r:id="rId16"/>
    <p:sldLayoutId id="2147483662" r:id="rId17"/>
    <p:sldLayoutId id="2147483673" r:id="rId18"/>
    <p:sldLayoutId id="2147483664" r:id="rId19"/>
    <p:sldLayoutId id="2147483665" r:id="rId20"/>
    <p:sldLayoutId id="2147483670" r:id="rId21"/>
    <p:sldLayoutId id="2147483687" r:id="rId22"/>
    <p:sldLayoutId id="2147483675" r:id="rId23"/>
    <p:sldLayoutId id="2147483689" r:id="rId24"/>
    <p:sldLayoutId id="2147483676" r:id="rId25"/>
    <p:sldLayoutId id="2147483677" r:id="rId26"/>
    <p:sldLayoutId id="2147483678" r:id="rId27"/>
    <p:sldLayoutId id="2147483679" r:id="rId28"/>
    <p:sldLayoutId id="2147483688" r:id="rId29"/>
    <p:sldLayoutId id="2147483652" r:id="rId30"/>
    <p:sldLayoutId id="2147483669" r:id="rId31"/>
    <p:sldLayoutId id="2147483653" r:id="rId32"/>
    <p:sldLayoutId id="2147483654" r:id="rId33"/>
    <p:sldLayoutId id="2147483655" r:id="rId34"/>
    <p:sldLayoutId id="2147483657" r:id="rId35"/>
    <p:sldLayoutId id="2147483668" r:id="rId3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igtree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59BB0D1-9BAE-EF4A-BC28-155FDA939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sv-SE" sz="2000" dirty="0">
                <a:latin typeface="+mn-lt"/>
              </a:rPr>
              <a:t>Snart börjar… </a:t>
            </a:r>
          </a:p>
          <a:p>
            <a:pPr marL="0" indent="0">
              <a:buNone/>
            </a:pPr>
            <a:r>
              <a:rPr lang="sv-SE" sz="3600" dirty="0">
                <a:latin typeface="Figtree SemiBold" pitchFamily="2" charset="0"/>
              </a:rPr>
              <a:t>Demo av version 2.45 </a:t>
            </a:r>
          </a:p>
          <a:p>
            <a:pPr marL="0" indent="0">
              <a:buNone/>
            </a:pPr>
            <a:br>
              <a:rPr lang="sv-SE" sz="2000" dirty="0"/>
            </a:br>
            <a:r>
              <a:rPr lang="sv-SE" sz="2000" dirty="0">
                <a:latin typeface="+mn-lt"/>
              </a:rPr>
              <a:t>Mötet spelas in. Inspelningen och chatten kommer läggas upp på ladokkonsortiet.se. </a:t>
            </a:r>
          </a:p>
          <a:p>
            <a:pPr marL="0" indent="0">
              <a:buNone/>
            </a:pPr>
            <a:endParaRPr lang="sv-SE" sz="2000" dirty="0">
              <a:latin typeface="+mn-lt"/>
            </a:endParaRPr>
          </a:p>
          <a:p>
            <a:pPr marL="0" indent="0">
              <a:buNone/>
            </a:pPr>
            <a:r>
              <a:rPr lang="sv-SE" sz="2000" b="1" dirty="0">
                <a:latin typeface="+mn-lt"/>
              </a:rPr>
              <a:t>Vill du inte vara med? </a:t>
            </a:r>
          </a:p>
          <a:p>
            <a:pPr marL="0" indent="0">
              <a:buNone/>
            </a:pPr>
            <a:r>
              <a:rPr lang="sv-SE" sz="2000" dirty="0">
                <a:latin typeface="+mn-lt"/>
              </a:rPr>
              <a:t>Stäng av kamera och mikrofon. Skicka direktmeddelanden i chatten till Moa Eriksson.</a:t>
            </a:r>
            <a:endParaRPr lang="sv-SE" dirty="0">
              <a:latin typeface="+mn-lt"/>
            </a:endParaRPr>
          </a:p>
          <a:p>
            <a:endParaRPr lang="sv-SE" dirty="0">
              <a:latin typeface="+mn-lt"/>
            </a:endParaRPr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EA8E285-EDEF-C94D-1181-69B97F027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228" y="5337777"/>
            <a:ext cx="3334215" cy="1114581"/>
          </a:xfrm>
          <a:prstGeom prst="rect">
            <a:avLst/>
          </a:prstGeom>
        </p:spPr>
      </p:pic>
      <p:grpSp>
        <p:nvGrpSpPr>
          <p:cNvPr id="9" name="Grupp 8">
            <a:extLst>
              <a:ext uri="{FF2B5EF4-FFF2-40B4-BE49-F238E27FC236}">
                <a16:creationId xmlns:a16="http://schemas.microsoft.com/office/drawing/2014/main" id="{F0CC1D79-4219-856A-24CC-171EE1E74D11}"/>
              </a:ext>
            </a:extLst>
          </p:cNvPr>
          <p:cNvGrpSpPr/>
          <p:nvPr/>
        </p:nvGrpSpPr>
        <p:grpSpPr>
          <a:xfrm>
            <a:off x="897468" y="5337778"/>
            <a:ext cx="4008361" cy="1114581"/>
            <a:chOff x="897468" y="5337778"/>
            <a:chExt cx="4008361" cy="1114581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9ABF3BD0-4BB3-F896-2BD4-6C06AD6E6F70}"/>
                </a:ext>
              </a:extLst>
            </p:cNvPr>
            <p:cNvSpPr/>
            <p:nvPr/>
          </p:nvSpPr>
          <p:spPr>
            <a:xfrm>
              <a:off x="897468" y="5337778"/>
              <a:ext cx="4008361" cy="1114581"/>
            </a:xfrm>
            <a:prstGeom prst="rect">
              <a:avLst/>
            </a:prstGeom>
            <a:solidFill>
              <a:srgbClr val="1A1A1A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5E83B391-A068-7CEE-8B3E-FD85FB24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-6999" r="67123" b="1"/>
            <a:stretch/>
          </p:blipFill>
          <p:spPr>
            <a:xfrm>
              <a:off x="897468" y="5876693"/>
              <a:ext cx="4008361" cy="575666"/>
            </a:xfrm>
            <a:prstGeom prst="rect">
              <a:avLst/>
            </a:prstGeom>
          </p:spPr>
        </p:pic>
      </p:grp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3FBDED3F-E26A-22E3-8D3E-7B961E7C7939}"/>
              </a:ext>
            </a:extLst>
          </p:cNvPr>
          <p:cNvSpPr/>
          <p:nvPr/>
        </p:nvSpPr>
        <p:spPr>
          <a:xfrm>
            <a:off x="930921" y="5798633"/>
            <a:ext cx="1745371" cy="6760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C2DFA834-450D-1B7D-E3A1-C9AC6FB7ACFC}"/>
              </a:ext>
            </a:extLst>
          </p:cNvPr>
          <p:cNvSpPr/>
          <p:nvPr/>
        </p:nvSpPr>
        <p:spPr>
          <a:xfrm>
            <a:off x="5225148" y="5383132"/>
            <a:ext cx="1244808" cy="41625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3722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C39F96-34AC-4CC4-182E-74F95CEE7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Tillgodoräknande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139C140-F7C0-CAB4-B0A1-8B3997032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Knappen för att lägga till innehåll i ett beslutsunderlag har nu texten "Lägg till innehåll i underlaget" och är ljusblå för att visas tydligare för användaren.</a:t>
            </a:r>
          </a:p>
          <a:p>
            <a:r>
              <a:rPr lang="sv-SE" dirty="0"/>
              <a:t>På breda skärmar placeras tidslinjen till höger om beslutsunderlagen.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 3" panose="05040102010807070707" pitchFamily="18" charset="2"/>
              <a:buChar char="u"/>
            </a:pPr>
            <a:r>
              <a:rPr lang="sv-SE" dirty="0"/>
              <a:t>Ärendesammanfattningen innehåller nu alla grunder och mål i ärendet. Det innebär att dessa är sökbara i vyn "Studentärenden".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7E22E26-F418-6AC0-F770-51954E964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2688431"/>
            <a:ext cx="6572250" cy="245477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B6D29D09-E2D5-B85A-07C6-318EC0EE84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471"/>
          <a:stretch/>
        </p:blipFill>
        <p:spPr>
          <a:xfrm>
            <a:off x="371298" y="3780881"/>
            <a:ext cx="11449403" cy="2875757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D1984BB-3B35-0C02-99FA-CA70F86A391A}"/>
              </a:ext>
            </a:extLst>
          </p:cNvPr>
          <p:cNvSpPr/>
          <p:nvPr/>
        </p:nvSpPr>
        <p:spPr>
          <a:xfrm>
            <a:off x="342900" y="3780881"/>
            <a:ext cx="11591925" cy="295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074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7F3F9D6E-06F1-D84E-A2B4-8BDF14A35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/>
              <a:t>Bevis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EEFFBF-5D1F-905B-4B6C-34A731A78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00B561"/>
              </a:buClr>
              <a:buFont typeface="Wingdings 3" panose="05040102010807070707" pitchFamily="18" charset="2"/>
              <a:buChar char="u"/>
            </a:pPr>
            <a:r>
              <a:rPr lang="sv-SE" dirty="0"/>
              <a:t>Nu går det att ange lärosätesspecifika texter till de e-</a:t>
            </a:r>
            <a:r>
              <a:rPr lang="sv-SE" dirty="0" err="1"/>
              <a:t>postaviseringer</a:t>
            </a:r>
            <a:r>
              <a:rPr lang="sv-SE" dirty="0"/>
              <a:t> som kommer skickas vid utfärdat, rättat eller ändrat bevis över genomförd utbildning.</a:t>
            </a:r>
          </a:p>
          <a:p>
            <a:pPr lvl="1">
              <a:buClr>
                <a:srgbClr val="00B561"/>
              </a:buClr>
            </a:pPr>
            <a:r>
              <a:rPr lang="sv-SE" dirty="0"/>
              <a:t>Funktionalitet för att hantera dessa bevis i det digitala flödet (där aviseringen ingår) kommer i version 2.46.</a:t>
            </a:r>
          </a:p>
          <a:p>
            <a:r>
              <a:rPr lang="sv-SE" dirty="0"/>
              <a:t>Nu visas inte längre någon omfattning eller enhet för bevis som saknar omfattning.</a:t>
            </a:r>
          </a:p>
          <a:p>
            <a:r>
              <a:rPr lang="sv-SE" dirty="0"/>
              <a:t>I bevisärendets lista över studentens utfärdade examina visas inte längre borttagna examina.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291158F-0BFE-AC62-3DF1-A4002C89E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49" y="3896272"/>
            <a:ext cx="8192302" cy="2961728"/>
          </a:xfrm>
          <a:prstGeom prst="rect">
            <a:avLst/>
          </a:prstGeom>
        </p:spPr>
      </p:pic>
      <p:sp>
        <p:nvSpPr>
          <p:cNvPr id="5" name="Pil: höger 4">
            <a:extLst>
              <a:ext uri="{FF2B5EF4-FFF2-40B4-BE49-F238E27FC236}">
                <a16:creationId xmlns:a16="http://schemas.microsoft.com/office/drawing/2014/main" id="{1E731969-9C60-5D5B-389C-4F52E999C5CB}"/>
              </a:ext>
            </a:extLst>
          </p:cNvPr>
          <p:cNvSpPr/>
          <p:nvPr/>
        </p:nvSpPr>
        <p:spPr>
          <a:xfrm rot="1800000">
            <a:off x="467082" y="5434323"/>
            <a:ext cx="585606" cy="380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268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7F3F9D6E-06F1-D84E-A2B4-8BDF14A35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/>
              <a:t>Bevis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EEFFBF-5D1F-905B-4B6C-34A731A78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00B561"/>
              </a:buClr>
            </a:pPr>
            <a:r>
              <a:rPr lang="sv-SE" dirty="0"/>
              <a:t>Nu finns möjlighet att beställa inläggning av tidigare utfärdade bevis via Ladoksupporten. Detta kan gälla fall där lärosätet av någon anledning inte dokumenterat det utfärdade beviset i Ladok, eller där uppgifter som lagts in i gamla Ladok blivit fel och måste rättas.</a:t>
            </a:r>
          </a:p>
          <a:p>
            <a:pPr lvl="1">
              <a:buClr>
                <a:srgbClr val="00B561"/>
              </a:buClr>
            </a:pPr>
            <a:r>
              <a:rPr lang="sv-SE" dirty="0"/>
              <a:t>Mer information finns i vägledningen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38177CB-8564-2EFC-6F4B-BFC801AF5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29000"/>
            <a:ext cx="10397341" cy="298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49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25E7D35-F30A-2DE2-B1A9-E8FAB6437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7038"/>
            <a:ext cx="10515600" cy="903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5400" dirty="0">
                <a:latin typeface="Figtree SemiBold" pitchFamily="2" charset="0"/>
              </a:rPr>
              <a:t>Tack för idag!</a:t>
            </a:r>
          </a:p>
        </p:txBody>
      </p:sp>
    </p:spTree>
    <p:extLst>
      <p:ext uri="{BB962C8B-B14F-4D97-AF65-F5344CB8AC3E}">
        <p14:creationId xmlns:p14="http://schemas.microsoft.com/office/powerpoint/2010/main" val="2980720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D17A-1401-A23E-2A5C-8978824E3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627188"/>
            <a:ext cx="9144000" cy="2387600"/>
          </a:xfrm>
        </p:spPr>
        <p:txBody>
          <a:bodyPr/>
          <a:lstStyle/>
          <a:p>
            <a:r>
              <a:rPr lang="sv-SE" dirty="0"/>
              <a:t>Demo av version 2.45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F11E5-5C01-D306-7BBA-3DF460747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106863"/>
            <a:ext cx="9144000" cy="1655762"/>
          </a:xfrm>
        </p:spPr>
        <p:txBody>
          <a:bodyPr>
            <a:normAutofit/>
          </a:bodyPr>
          <a:lstStyle/>
          <a:p>
            <a:r>
              <a:rPr lang="sv-SE" sz="2000" b="1" dirty="0"/>
              <a:t>Klara Nordström</a:t>
            </a:r>
            <a:r>
              <a:rPr lang="sv-SE" sz="2000" dirty="0"/>
              <a:t>, användarstöd och kommunikation </a:t>
            </a:r>
          </a:p>
          <a:p>
            <a:r>
              <a:rPr lang="sv-SE" sz="2000" b="1" dirty="0"/>
              <a:t>Moa Eriksson</a:t>
            </a:r>
            <a:r>
              <a:rPr lang="sv-SE" sz="2000" dirty="0"/>
              <a:t>, användarstöd och kommunikation</a:t>
            </a:r>
          </a:p>
          <a:p>
            <a:endParaRPr lang="en-SE" sz="20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85DB74-1F2C-C7B3-6509-154ABB33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r>
              <a:rPr lang="sv-SE" dirty="0"/>
              <a:t>3 juni 2024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94069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A399F86C-8996-F992-147E-6D9D8B71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/>
              <a:t>Detta kommer demonstreras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7B227CD-4D47-CF4C-8241-67CFBF3C7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Individuell studieplan</a:t>
            </a:r>
          </a:p>
          <a:p>
            <a:pPr marL="0" indent="0">
              <a:buNone/>
            </a:pPr>
            <a:r>
              <a:rPr lang="sv-SE" sz="2400" dirty="0"/>
              <a:t>Resultat </a:t>
            </a:r>
          </a:p>
          <a:p>
            <a:pPr marL="0" indent="0">
              <a:buNone/>
            </a:pPr>
            <a:r>
              <a:rPr lang="sv-SE" sz="2400" dirty="0"/>
              <a:t>Tillgodoräknande </a:t>
            </a:r>
          </a:p>
          <a:p>
            <a:pPr marL="0" indent="0">
              <a:buNone/>
            </a:pPr>
            <a:r>
              <a:rPr lang="sv-SE" sz="2400" dirty="0"/>
              <a:t>Bevis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164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90D01BE-7C33-5588-DF30-C62E626F1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2461">
            <a:off x="8839695" y="2012930"/>
            <a:ext cx="3197130" cy="45167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ubrik 9">
            <a:extLst>
              <a:ext uri="{FF2B5EF4-FFF2-40B4-BE49-F238E27FC236}">
                <a16:creationId xmlns:a16="http://schemas.microsoft.com/office/drawing/2014/main" id="{7F3F9D6E-06F1-D84E-A2B4-8BDF14A35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/>
              <a:t>Logotyp</a:t>
            </a:r>
          </a:p>
        </p:txBody>
      </p:sp>
      <p:sp>
        <p:nvSpPr>
          <p:cNvPr id="16" name="Platshållare för innehåll 15">
            <a:extLst>
              <a:ext uri="{FF2B5EF4-FFF2-40B4-BE49-F238E27FC236}">
                <a16:creationId xmlns:a16="http://schemas.microsoft.com/office/drawing/2014/main" id="{2CB786D9-3E81-27BA-B107-3EBD04DE0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99462" cy="4351338"/>
          </a:xfrm>
        </p:spPr>
        <p:txBody>
          <a:bodyPr/>
          <a:lstStyle/>
          <a:p>
            <a:r>
              <a:rPr lang="sv-SE" dirty="0"/>
              <a:t>Ladoks nya logotyp finns nu även i det nationella resultatintyget och </a:t>
            </a:r>
            <a:br>
              <a:rPr lang="sv-SE" dirty="0"/>
            </a:br>
            <a:r>
              <a:rPr lang="sv-SE" dirty="0"/>
              <a:t>e-stämplingsbilagan för examensbevis.</a:t>
            </a:r>
          </a:p>
        </p:txBody>
      </p:sp>
      <p:sp>
        <p:nvSpPr>
          <p:cNvPr id="22" name="Pil: höger 21">
            <a:extLst>
              <a:ext uri="{FF2B5EF4-FFF2-40B4-BE49-F238E27FC236}">
                <a16:creationId xmlns:a16="http://schemas.microsoft.com/office/drawing/2014/main" id="{B9D9CFDF-CF76-90B1-A33D-6B3001A31A9F}"/>
              </a:ext>
            </a:extLst>
          </p:cNvPr>
          <p:cNvSpPr/>
          <p:nvPr/>
        </p:nvSpPr>
        <p:spPr>
          <a:xfrm rot="9577431">
            <a:off x="11492966" y="5877835"/>
            <a:ext cx="585606" cy="380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C1A6881-5F98-8E31-67CF-F5BAF2378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86287">
            <a:off x="5934000" y="2312263"/>
            <a:ext cx="3211364" cy="45377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Pil: höger 22">
            <a:extLst>
              <a:ext uri="{FF2B5EF4-FFF2-40B4-BE49-F238E27FC236}">
                <a16:creationId xmlns:a16="http://schemas.microsoft.com/office/drawing/2014/main" id="{90A150DF-5B06-35C5-3845-B4707877D81F}"/>
              </a:ext>
            </a:extLst>
          </p:cNvPr>
          <p:cNvSpPr/>
          <p:nvPr/>
        </p:nvSpPr>
        <p:spPr>
          <a:xfrm rot="8327370">
            <a:off x="9011007" y="5986109"/>
            <a:ext cx="585606" cy="380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272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C45763-1297-3197-C4E5-7C4B40722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Utbildningsinformation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CB02453-6CC2-2C8D-A00A-06B7003F3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Den engelska översättningen av attributet "Utbildningsplatser" är ändrat från "Places in an </a:t>
            </a:r>
            <a:r>
              <a:rPr lang="sv-SE" dirty="0" err="1"/>
              <a:t>educational</a:t>
            </a:r>
            <a:r>
              <a:rPr lang="sv-SE" dirty="0"/>
              <a:t> </a:t>
            </a:r>
            <a:r>
              <a:rPr lang="sv-SE" dirty="0" err="1"/>
              <a:t>programme</a:t>
            </a:r>
            <a:r>
              <a:rPr lang="sv-SE" dirty="0"/>
              <a:t>" till "</a:t>
            </a:r>
            <a:r>
              <a:rPr lang="sv-SE" dirty="0" err="1"/>
              <a:t>Number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places</a:t>
            </a:r>
            <a:r>
              <a:rPr lang="sv-SE" dirty="0"/>
              <a:t>".</a:t>
            </a:r>
          </a:p>
          <a:p>
            <a:r>
              <a:rPr lang="sv-SE" dirty="0"/>
              <a:t>Benämningen på attributet "Sista dag för sen anmälan" är ändrat till "Sen anmälan stängd fr o m". </a:t>
            </a:r>
          </a:p>
          <a:p>
            <a:pPr lvl="1"/>
            <a:r>
              <a:rPr lang="sv-SE" dirty="0"/>
              <a:t>Attributnyckeln är dock fortfarande "</a:t>
            </a:r>
            <a:r>
              <a:rPr lang="sv-SE" dirty="0" err="1"/>
              <a:t>utbildning.attribut.sista.dag.for.sen.anmalan</a:t>
            </a:r>
            <a:r>
              <a:rPr lang="sv-SE" dirty="0"/>
              <a:t>".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086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7F3F9D6E-06F1-D84E-A2B4-8BDF14A35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/>
              <a:t>Individuella studieplaner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EEFFBF-5D1F-905B-4B6C-34A731A78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00B561"/>
              </a:buClr>
              <a:buFont typeface="Wingdings 3" panose="05040102010807070707" pitchFamily="18" charset="2"/>
              <a:buChar char="u"/>
            </a:pPr>
            <a:r>
              <a:rPr lang="sv-SE" dirty="0"/>
              <a:t>I fliken Grunduppgifter finns nu en ny panel för institutionstjänstgöring. </a:t>
            </a:r>
          </a:p>
          <a:p>
            <a:pPr lvl="1">
              <a:lnSpc>
                <a:spcPct val="110000"/>
              </a:lnSpc>
              <a:buClr>
                <a:srgbClr val="00B561"/>
              </a:buClr>
            </a:pPr>
            <a:r>
              <a:rPr lang="sv-SE" dirty="0"/>
              <a:t>Gäller Ladok för studenter, Ladok för personal och </a:t>
            </a:r>
            <a:r>
              <a:rPr lang="sv-SE" dirty="0" err="1"/>
              <a:t>PDF:er</a:t>
            </a:r>
            <a:r>
              <a:rPr lang="sv-SE" dirty="0"/>
              <a:t>.</a:t>
            </a:r>
          </a:p>
          <a:p>
            <a:pPr>
              <a:lnSpc>
                <a:spcPct val="110000"/>
              </a:lnSpc>
            </a:pPr>
            <a:r>
              <a:rPr lang="sv-SE" dirty="0"/>
              <a:t>Varningsmeddelanden i lärosätesmallar har uppdaterats i syfte att bli mer tydliga.</a:t>
            </a:r>
          </a:p>
          <a:p>
            <a:pPr>
              <a:lnSpc>
                <a:spcPct val="110000"/>
              </a:lnSpc>
            </a:pPr>
            <a:r>
              <a:rPr lang="sv-SE" dirty="0"/>
              <a:t>I fliken Arbetsflöde har knappen "Hämta senaste version av process" ändrats till "Hämta process och mall". Även informationstexten har uppdaterats för att korrekt beskriva vad som sker.</a:t>
            </a:r>
          </a:p>
          <a:p>
            <a:pPr lvl="1">
              <a:lnSpc>
                <a:spcPct val="110000"/>
              </a:lnSpc>
            </a:pPr>
            <a:r>
              <a:rPr lang="sv-SE" dirty="0"/>
              <a:t>Gäller Ladok för personal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FFD1EF5-8FCE-2242-CBC7-08AC054E92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82"/>
          <a:stretch/>
        </p:blipFill>
        <p:spPr>
          <a:xfrm>
            <a:off x="137608" y="4543019"/>
            <a:ext cx="5752755" cy="2103589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D3BFDB11-0B04-0D84-0103-455779C84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602" b="4831"/>
          <a:stretch/>
        </p:blipFill>
        <p:spPr>
          <a:xfrm>
            <a:off x="6172200" y="4543019"/>
            <a:ext cx="5752755" cy="2096548"/>
          </a:xfrm>
          <a:prstGeom prst="rect">
            <a:avLst/>
          </a:prstGeom>
        </p:spPr>
      </p:pic>
      <p:sp>
        <p:nvSpPr>
          <p:cNvPr id="7" name="Pil: höger 6">
            <a:extLst>
              <a:ext uri="{FF2B5EF4-FFF2-40B4-BE49-F238E27FC236}">
                <a16:creationId xmlns:a16="http://schemas.microsoft.com/office/drawing/2014/main" id="{6106EB6C-1AFF-9FB7-5DF1-C19E54B96271}"/>
              </a:ext>
            </a:extLst>
          </p:cNvPr>
          <p:cNvSpPr/>
          <p:nvPr/>
        </p:nvSpPr>
        <p:spPr>
          <a:xfrm>
            <a:off x="5509878" y="5843233"/>
            <a:ext cx="3081671" cy="35754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369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7F3F9D6E-06F1-D84E-A2B4-8BDF14A35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/>
              <a:t>Individuella studieplaner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EEFFBF-5D1F-905B-4B6C-34A731A78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v-SE" dirty="0"/>
              <a:t>I fliken Arbetsflöde har ordningen på de tre panelerna som visar arbetsflödet ändrats i syfte att vara mer stringent. </a:t>
            </a:r>
          </a:p>
          <a:p>
            <a:pPr lvl="1">
              <a:lnSpc>
                <a:spcPct val="110000"/>
              </a:lnSpc>
            </a:pPr>
            <a:r>
              <a:rPr lang="sv-SE" dirty="0"/>
              <a:t>Gäller både Ladok för studenter och Ladok för personal.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E88F422-6554-B84E-502D-62C3BB75F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60" r="21377"/>
          <a:stretch/>
        </p:blipFill>
        <p:spPr>
          <a:xfrm>
            <a:off x="6504007" y="2958991"/>
            <a:ext cx="5360565" cy="3733909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1D09F161-615E-799C-728F-D819AC83B1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10" r="11382"/>
          <a:stretch/>
        </p:blipFill>
        <p:spPr>
          <a:xfrm>
            <a:off x="187463" y="2944642"/>
            <a:ext cx="4938841" cy="391335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98250148-E871-A3C5-E890-A40A5D06D898}"/>
              </a:ext>
            </a:extLst>
          </p:cNvPr>
          <p:cNvSpPr/>
          <p:nvPr/>
        </p:nvSpPr>
        <p:spPr>
          <a:xfrm>
            <a:off x="3276084" y="6448425"/>
            <a:ext cx="923925" cy="244475"/>
          </a:xfrm>
          <a:prstGeom prst="rect">
            <a:avLst/>
          </a:prstGeom>
          <a:noFill/>
          <a:ln>
            <a:solidFill>
              <a:srgbClr val="EA9E1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4F8F2CE-CA6E-41EF-A235-B116DDF6D434}"/>
              </a:ext>
            </a:extLst>
          </p:cNvPr>
          <p:cNvSpPr/>
          <p:nvPr/>
        </p:nvSpPr>
        <p:spPr>
          <a:xfrm>
            <a:off x="9590107" y="4219575"/>
            <a:ext cx="923925" cy="244475"/>
          </a:xfrm>
          <a:prstGeom prst="rect">
            <a:avLst/>
          </a:prstGeom>
          <a:noFill/>
          <a:ln>
            <a:solidFill>
              <a:srgbClr val="EA9E1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il: höger 8">
            <a:extLst>
              <a:ext uri="{FF2B5EF4-FFF2-40B4-BE49-F238E27FC236}">
                <a16:creationId xmlns:a16="http://schemas.microsoft.com/office/drawing/2014/main" id="{3FA0B4BF-F4C8-56D0-C5D5-77D83F63FCAB}"/>
              </a:ext>
            </a:extLst>
          </p:cNvPr>
          <p:cNvSpPr/>
          <p:nvPr/>
        </p:nvSpPr>
        <p:spPr>
          <a:xfrm>
            <a:off x="5416996" y="3429000"/>
            <a:ext cx="955229" cy="35754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373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EEFFBF-5D1F-905B-4B6C-34A731A78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algn="l"/>
            <a:r>
              <a:rPr lang="sv-SE" b="0" i="0" dirty="0">
                <a:solidFill>
                  <a:srgbClr val="333333"/>
                </a:solidFill>
                <a:effectLst/>
                <a:highlight>
                  <a:srgbClr val="FCFCFC"/>
                </a:highlight>
                <a:latin typeface="+mn-lt"/>
              </a:rPr>
              <a:t>Det går nu att ta bort flera rättigheter genom masshantering.</a:t>
            </a:r>
          </a:p>
          <a:p>
            <a:r>
              <a:rPr lang="sv-SE" dirty="0">
                <a:latin typeface="+mn-lt"/>
              </a:rPr>
              <a:t>I </a:t>
            </a:r>
            <a:r>
              <a:rPr lang="sv-SE" dirty="0" err="1">
                <a:latin typeface="+mn-lt"/>
              </a:rPr>
              <a:t>sökvyn</a:t>
            </a:r>
            <a:r>
              <a:rPr lang="sv-SE" dirty="0">
                <a:latin typeface="+mn-lt"/>
              </a:rPr>
              <a:t> visas nu en varning för de rättigheter som avser en annan organisationsenhet än den som utbildningen tillhör. </a:t>
            </a:r>
          </a:p>
          <a:p>
            <a:pPr lvl="1"/>
            <a:r>
              <a:rPr lang="sv-SE" dirty="0">
                <a:latin typeface="+mn-lt"/>
              </a:rPr>
              <a:t>Det kan till exempel inträffa när man ändrar organisationsenhet för en utbildning via registervård.</a:t>
            </a:r>
          </a:p>
          <a:p>
            <a:endParaRPr lang="sv-SE" dirty="0">
              <a:latin typeface="+mn-lt"/>
            </a:endParaRPr>
          </a:p>
          <a:p>
            <a:pPr marL="0" indent="0">
              <a:buNone/>
            </a:pPr>
            <a:br>
              <a:rPr lang="sv-SE" dirty="0">
                <a:latin typeface="+mn-lt"/>
              </a:rPr>
            </a:br>
            <a:endParaRPr lang="sv-SE" dirty="0">
              <a:latin typeface="+mn-lt"/>
            </a:endParaRPr>
          </a:p>
        </p:txBody>
      </p:sp>
      <p:sp>
        <p:nvSpPr>
          <p:cNvPr id="10" name="Rubrik 9">
            <a:extLst>
              <a:ext uri="{FF2B5EF4-FFF2-40B4-BE49-F238E27FC236}">
                <a16:creationId xmlns:a16="http://schemas.microsoft.com/office/drawing/2014/main" id="{7F3F9D6E-06F1-D84E-A2B4-8BDF14A35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/>
              <a:t>Medarbetarrättigheter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8B06628-4F12-A116-7245-E4F5A8070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2466975"/>
            <a:ext cx="8372475" cy="3296715"/>
          </a:xfrm>
          <a:prstGeom prst="rect">
            <a:avLst/>
          </a:prstGeom>
        </p:spPr>
      </p:pic>
      <p:sp>
        <p:nvSpPr>
          <p:cNvPr id="5" name="Pil: nedåt 4">
            <a:extLst>
              <a:ext uri="{FF2B5EF4-FFF2-40B4-BE49-F238E27FC236}">
                <a16:creationId xmlns:a16="http://schemas.microsoft.com/office/drawing/2014/main" id="{4EF2F1AC-4C7C-6541-F50B-6283022C2F60}"/>
              </a:ext>
            </a:extLst>
          </p:cNvPr>
          <p:cNvSpPr/>
          <p:nvPr/>
        </p:nvSpPr>
        <p:spPr>
          <a:xfrm>
            <a:off x="3724275" y="3257550"/>
            <a:ext cx="400050" cy="621506"/>
          </a:xfrm>
          <a:prstGeom prst="down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53D543D-7B1A-04A9-E5A6-2D107F431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3751263"/>
            <a:ext cx="10325100" cy="284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9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C59478-1620-309B-1492-F30D2BDBB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345161F-6F2A-1808-3E8B-A820EBBB3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2">
                  <a:lumMod val="75000"/>
                </a:schemeClr>
              </a:buClr>
              <a:buFont typeface="Wingdings 3" panose="05040102010807070707" pitchFamily="18" charset="2"/>
              <a:buChar char="u"/>
            </a:pPr>
            <a:r>
              <a:rPr lang="sv-SE" dirty="0"/>
              <a:t>Vid rapportering på aktivitetstillfälle är filtreringen ”Obehandlade” bytt till ”Utan resultat”. </a:t>
            </a:r>
          </a:p>
          <a:p>
            <a:pPr lvl="1"/>
            <a:r>
              <a:rPr lang="sv-SE" dirty="0"/>
              <a:t>Filtreringen innebär att endast studenter som inte har resultat med samma examinationsdatum som aktivitetstillfället genomfördes visas. </a:t>
            </a:r>
          </a:p>
          <a:p>
            <a:pPr lvl="1"/>
            <a:r>
              <a:rPr lang="sv-SE" dirty="0"/>
              <a:t>Det hjälper rapportören att inte råka rapportera in resultat en gång till på studenter med underkänt betyg på aktivitetstillfället.</a:t>
            </a:r>
          </a:p>
          <a:p>
            <a:r>
              <a:rPr lang="sv-SE" dirty="0"/>
              <a:t>I flikarna "Rapportera" och "Attestera" sorteras nu modulerna i samma ordning som i utbildningsinformation.</a:t>
            </a:r>
          </a:p>
          <a:p>
            <a:pPr lvl="1"/>
            <a:r>
              <a:rPr lang="sv-SE" dirty="0"/>
              <a:t>Ändras inte bakåt i tiden. Gäller endast händelser från och med nu (d.v.s. om man flyttar eller skapar nya)</a:t>
            </a:r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25261C6-56A0-E561-FCB7-BFD87B7BD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59" y="4504069"/>
            <a:ext cx="5540001" cy="2170309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065A9E7F-2FDB-23E8-9DB3-57EE77611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7534" y="4562475"/>
            <a:ext cx="4918891" cy="268433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C4C8F9B3-AA09-D15D-0138-78A835B0938C}"/>
              </a:ext>
            </a:extLst>
          </p:cNvPr>
          <p:cNvSpPr/>
          <p:nvPr/>
        </p:nvSpPr>
        <p:spPr>
          <a:xfrm>
            <a:off x="695325" y="5928487"/>
            <a:ext cx="1668643" cy="64058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374EB97A-B593-BE49-9AA2-E1DF4A6FF1E3}"/>
              </a:ext>
            </a:extLst>
          </p:cNvPr>
          <p:cNvSpPr/>
          <p:nvPr/>
        </p:nvSpPr>
        <p:spPr>
          <a:xfrm>
            <a:off x="6749981" y="6140419"/>
            <a:ext cx="1668643" cy="64058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358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npassat 2">
      <a:dk1>
        <a:srgbClr val="000000"/>
      </a:dk1>
      <a:lt1>
        <a:srgbClr val="FFFFFF"/>
      </a:lt1>
      <a:dk2>
        <a:srgbClr val="1A2219"/>
      </a:dk2>
      <a:lt2>
        <a:srgbClr val="ECF0F3"/>
      </a:lt2>
      <a:accent1>
        <a:srgbClr val="E0EBD8"/>
      </a:accent1>
      <a:accent2>
        <a:srgbClr val="9FDDAC"/>
      </a:accent2>
      <a:accent3>
        <a:srgbClr val="04B067"/>
      </a:accent3>
      <a:accent4>
        <a:srgbClr val="107238"/>
      </a:accent4>
      <a:accent5>
        <a:srgbClr val="EA9E16"/>
      </a:accent5>
      <a:accent6>
        <a:srgbClr val="EC5C49"/>
      </a:accent6>
      <a:hlink>
        <a:srgbClr val="2469E6"/>
      </a:hlink>
      <a:folHlink>
        <a:srgbClr val="132F98"/>
      </a:folHlink>
    </a:clrScheme>
    <a:fontScheme name="Figtree">
      <a:majorFont>
        <a:latin typeface="Figtree"/>
        <a:ea typeface=""/>
        <a:cs typeface=""/>
      </a:majorFont>
      <a:minorFont>
        <a:latin typeface="Figtr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Nya grafiska</Template>
  <TotalTime>1969</TotalTime>
  <Words>594</Words>
  <Application>Microsoft Office PowerPoint</Application>
  <PresentationFormat>Bredbild</PresentationFormat>
  <Paragraphs>59</Paragraphs>
  <Slides>13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20" baseType="lpstr">
      <vt:lpstr>Figtree SemiBold</vt:lpstr>
      <vt:lpstr>Aptos</vt:lpstr>
      <vt:lpstr>Figtree Medium</vt:lpstr>
      <vt:lpstr>Wingdings 3</vt:lpstr>
      <vt:lpstr>Figtree</vt:lpstr>
      <vt:lpstr>Arial</vt:lpstr>
      <vt:lpstr>Office Theme</vt:lpstr>
      <vt:lpstr>PowerPoint-presentation</vt:lpstr>
      <vt:lpstr>Demo av version 2.45</vt:lpstr>
      <vt:lpstr>Detta kommer demonstreras</vt:lpstr>
      <vt:lpstr>Logotyp</vt:lpstr>
      <vt:lpstr>Utbildningsinformation</vt:lpstr>
      <vt:lpstr>Individuella studieplaner</vt:lpstr>
      <vt:lpstr>Individuella studieplaner</vt:lpstr>
      <vt:lpstr>Medarbetarrättigheter</vt:lpstr>
      <vt:lpstr>Resultat</vt:lpstr>
      <vt:lpstr>Tillgodoräknande</vt:lpstr>
      <vt:lpstr>Bevis</vt:lpstr>
      <vt:lpstr>Bevis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Inför Q2-24</dc:title>
  <dc:creator>Erik Långström</dc:creator>
  <cp:lastModifiedBy>Klara Nordström</cp:lastModifiedBy>
  <cp:revision>90</cp:revision>
  <dcterms:created xsi:type="dcterms:W3CDTF">2024-03-26T12:09:15Z</dcterms:created>
  <dcterms:modified xsi:type="dcterms:W3CDTF">2024-06-03T08:20:05Z</dcterms:modified>
</cp:coreProperties>
</file>