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15"/>
  </p:notesMasterIdLst>
  <p:sldIdLst>
    <p:sldId id="257" r:id="rId2"/>
    <p:sldId id="256" r:id="rId3"/>
    <p:sldId id="259" r:id="rId4"/>
    <p:sldId id="272" r:id="rId5"/>
    <p:sldId id="262" r:id="rId6"/>
    <p:sldId id="279" r:id="rId7"/>
    <p:sldId id="273" r:id="rId8"/>
    <p:sldId id="280" r:id="rId9"/>
    <p:sldId id="271" r:id="rId10"/>
    <p:sldId id="278" r:id="rId11"/>
    <p:sldId id="276" r:id="rId12"/>
    <p:sldId id="281" r:id="rId13"/>
    <p:sldId id="277" r:id="rId14"/>
  </p:sldIdLst>
  <p:sldSz cx="12192000" cy="6858000"/>
  <p:notesSz cx="6858000" cy="9144000"/>
  <p:embeddedFontLst>
    <p:embeddedFont>
      <p:font typeface="Figtree" pitchFamily="2" charset="0"/>
      <p:regular r:id="rId16"/>
      <p:bold r:id="rId17"/>
      <p:italic r:id="rId18"/>
      <p:boldItalic r:id="rId19"/>
    </p:embeddedFont>
    <p:embeddedFont>
      <p:font typeface="Figtree Medium" pitchFamily="2" charset="0"/>
      <p:regular r:id="rId20"/>
      <p:italic r:id="rId21"/>
    </p:embeddedFont>
    <p:embeddedFont>
      <p:font typeface="Figtree SemiBold" pitchFamily="2" charset="0"/>
      <p:regular r:id="rId22"/>
      <p:bold r:id="rId23"/>
      <p:italic r:id="rId24"/>
      <p:boldItalic r:id="rId25"/>
    </p:embeddedFont>
    <p:embeddedFont>
      <p:font typeface="Wingdings 3" panose="05040102010807070707" pitchFamily="18" charset="2"/>
      <p:regular r:id="rId26"/>
    </p:embeddedFont>
  </p:embeddedFontLst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4B067"/>
    <a:srgbClr val="E4E4E4"/>
    <a:srgbClr val="FBDE05"/>
    <a:srgbClr val="EA9E16"/>
    <a:srgbClr val="107238"/>
    <a:srgbClr val="EDF1F4"/>
    <a:srgbClr val="DDECD7"/>
    <a:srgbClr val="8EE1A9"/>
    <a:srgbClr val="00B5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36"/>
    <p:restoredTop sz="96247" autoAdjust="0"/>
  </p:normalViewPr>
  <p:slideViewPr>
    <p:cSldViewPr snapToGrid="0">
      <p:cViewPr varScale="1">
        <p:scale>
          <a:sx n="107" d="100"/>
          <a:sy n="107" d="100"/>
        </p:scale>
        <p:origin x="99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font" Target="fonts/font11.fntdata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9.fntdata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3E644-9AD9-1B47-BB31-DDA0E5DC1CDE}" type="datetimeFigureOut">
              <a:rPr lang="en-SE" smtClean="0"/>
              <a:t>08/26/2024</a:t>
            </a:fld>
            <a:endParaRPr lang="en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C61D6-423E-A349-AA98-83ABF4E6F90D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004031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AC61D6-423E-A349-AA98-83ABF4E6F90D}" type="slidenum">
              <a:rPr lang="en-SE" smtClean="0"/>
              <a:t>7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407613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3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6.sv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4.sv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6.sv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4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6ACBD8B-BEB3-B472-0651-BC20361790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12861" y="682125"/>
            <a:ext cx="4092018" cy="61887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5522C2-04BB-C34D-B691-57EE3807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Figtree SemiBold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0D92B-53F1-2B49-6FD6-D49A4BBC5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Figtree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416F-4AEE-69AF-67B0-1C9CC50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932487"/>
            <a:ext cx="2743200" cy="365125"/>
          </a:xfrm>
        </p:spPr>
        <p:txBody>
          <a:bodyPr/>
          <a:lstStyle/>
          <a:p>
            <a:fld id="{8A50A0E2-9454-1A47-9ECA-17CFBF43F9D8}" type="datetime1">
              <a:rPr lang="sv-SE" smtClean="0"/>
              <a:t>2024-08-26</a:t>
            </a:fld>
            <a:endParaRPr lang="en-SE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E66BBB8C-BB60-1947-468F-4BBF3B1EB74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2182" y="574654"/>
            <a:ext cx="1498235" cy="439273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455D4715-3F9A-45B2-ACFB-A466A2DBC1B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243557" y="5873750"/>
            <a:ext cx="482600" cy="48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457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1CAAF4D-6321-8AFB-25DE-405E79C852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66347" y="-43405"/>
            <a:ext cx="4141400" cy="694481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591498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59D4D0-806D-EE44-D99C-0A1D6CA18E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90012" y="3342860"/>
            <a:ext cx="4064885" cy="5773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398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565799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9A95824-1C64-A0B8-445C-F67C74780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3039"/>
            <a:ext cx="10515600" cy="903923"/>
          </a:xfrm>
        </p:spPr>
        <p:txBody>
          <a:bodyPr/>
          <a:lstStyle>
            <a:lvl1pPr algn="ctr">
              <a:defRPr sz="20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06120E-D0F4-1F4F-69D2-4A9203D0D8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9548" y="2190697"/>
            <a:ext cx="1022452" cy="2476606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BF8254F5-2E54-2929-1B50-47A66009FA8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16513" y="2702030"/>
            <a:ext cx="4958971" cy="1453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222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9A95824-1C64-A0B8-445C-F67C74780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3039"/>
            <a:ext cx="10515600" cy="903923"/>
          </a:xfrm>
        </p:spPr>
        <p:txBody>
          <a:bodyPr/>
          <a:lstStyle>
            <a:lvl1pPr algn="ctr">
              <a:defRPr sz="20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06120E-D0F4-1F4F-69D2-4A9203D0D8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9548" y="2190697"/>
            <a:ext cx="1022452" cy="2476606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BC45834E-24AB-6E9B-FCF7-14C44E43EA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52154" y="2719890"/>
            <a:ext cx="3287692" cy="1418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396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4117671-6EE3-A30D-909F-10565891E0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99982" y="669246"/>
            <a:ext cx="4092018" cy="61887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5522C2-04BB-C34D-B691-57EE3807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Figtree SemiBold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0D92B-53F1-2B49-6FD6-D49A4BBC5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Figtree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416F-4AEE-69AF-67B0-1C9CC50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823629"/>
            <a:ext cx="2743200" cy="365125"/>
          </a:xfrm>
        </p:spPr>
        <p:txBody>
          <a:bodyPr/>
          <a:lstStyle/>
          <a:p>
            <a:fld id="{FB967051-D53A-0545-A9A5-5717265AFBBA}" type="datetime1">
              <a:rPr lang="sv-SE" smtClean="0"/>
              <a:t>2024-08-26</a:t>
            </a:fld>
            <a:endParaRPr lang="en-SE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7BCBE20B-8B28-E5CA-4285-ADD0803ED24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1413" y="589322"/>
            <a:ext cx="1491577" cy="437321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4DD751FC-B2D6-7414-1C06-8D064CB1683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247436" y="5872032"/>
            <a:ext cx="482599" cy="48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7832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5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4117671-6EE3-A30D-909F-10565891E0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99982" y="669246"/>
            <a:ext cx="4092018" cy="61887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5522C2-04BB-C34D-B691-57EE3807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Figtree SemiBold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0D92B-53F1-2B49-6FD6-D49A4BBC5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Figtree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416F-4AEE-69AF-67B0-1C9CC50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823629"/>
            <a:ext cx="2743200" cy="365125"/>
          </a:xfrm>
        </p:spPr>
        <p:txBody>
          <a:bodyPr/>
          <a:lstStyle/>
          <a:p>
            <a:fld id="{FB967051-D53A-0545-A9A5-5717265AFBBA}" type="datetime1">
              <a:rPr lang="sv-SE" smtClean="0"/>
              <a:t>2024-08-26</a:t>
            </a:fld>
            <a:endParaRPr lang="en-SE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4DD751FC-B2D6-7414-1C06-8D064CB168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47436" y="5872032"/>
            <a:ext cx="482599" cy="482599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45FDF1DF-3C1E-CB5D-8F80-82B4AFDA9AB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71516" y="541347"/>
            <a:ext cx="4092018" cy="513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6630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AF03C7DB-07EE-ADCC-4E8D-9518244B9A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2344" y="0"/>
            <a:ext cx="2839656" cy="6878278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3043734-9758-3CBE-5393-38978422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3364183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AF03C7DB-07EE-ADCC-4E8D-9518244B9A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28814" y="326528"/>
            <a:ext cx="563186" cy="136416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3043734-9758-3CBE-5393-38978422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3257357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45BFFF2-459C-96C8-6A90-602E2C1246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02367" y="0"/>
            <a:ext cx="4089633" cy="68580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3043734-9758-3CBE-5393-38978422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0787761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6ACBD8B-BEB3-B472-0651-BC20361790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12861" y="682125"/>
            <a:ext cx="4092018" cy="61887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5522C2-04BB-C34D-B691-57EE3807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Figtree SemiBold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0D92B-53F1-2B49-6FD6-D49A4BBC5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Figtree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416F-4AEE-69AF-67B0-1C9CC50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932487"/>
            <a:ext cx="2743200" cy="365125"/>
          </a:xfrm>
        </p:spPr>
        <p:txBody>
          <a:bodyPr/>
          <a:lstStyle/>
          <a:p>
            <a:fld id="{8A50A0E2-9454-1A47-9ECA-17CFBF43F9D8}" type="datetime1">
              <a:rPr lang="sv-SE" smtClean="0"/>
              <a:t>2024-08-26</a:t>
            </a:fld>
            <a:endParaRPr lang="en-SE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455D4715-3F9A-45B2-ACFB-A466A2DBC1B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43557" y="5873750"/>
            <a:ext cx="482600" cy="4826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38CAF758-5B8D-914A-57C4-A29D1781339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97544" y="541292"/>
            <a:ext cx="4272022" cy="53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0009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3043734-9758-3CBE-5393-38978422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164014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77038"/>
            <a:ext cx="10515600" cy="903923"/>
          </a:xfrm>
        </p:spPr>
        <p:txBody>
          <a:bodyPr/>
          <a:lstStyle>
            <a:lvl1pPr algn="ctr">
              <a:defRPr sz="20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3F759B-9D8B-810E-93CA-B5B58BB495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9548" y="2190697"/>
            <a:ext cx="1022452" cy="2476606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EEEC4692-26F6-5E3C-7ADC-092571DAE8B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02138" y="6036815"/>
            <a:ext cx="1587724" cy="465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3461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3039"/>
            <a:ext cx="10515600" cy="903923"/>
          </a:xfrm>
        </p:spPr>
        <p:txBody>
          <a:bodyPr/>
          <a:lstStyle>
            <a:lvl1pPr algn="ctr">
              <a:defRPr sz="20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3F759B-9D8B-810E-93CA-B5B58BB495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9548" y="2190697"/>
            <a:ext cx="1022452" cy="2476606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312B14E5-2648-4329-AFFD-B10A575CFD3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32650" y="2754614"/>
            <a:ext cx="3126699" cy="1348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8215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4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C51D169-60D0-F73F-8657-C5C05CE6AF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12861" y="682125"/>
            <a:ext cx="4092018" cy="61887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5522C2-04BB-C34D-B691-57EE3807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Figtree SemiBold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0D92B-53F1-2B49-6FD6-D49A4BBC5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Figtree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416F-4AEE-69AF-67B0-1C9CC50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823629"/>
            <a:ext cx="2743200" cy="365125"/>
          </a:xfrm>
        </p:spPr>
        <p:txBody>
          <a:bodyPr/>
          <a:lstStyle/>
          <a:p>
            <a:fld id="{FB967051-D53A-0545-A9A5-5717265AFBBA}" type="datetime1">
              <a:rPr lang="sv-SE" smtClean="0"/>
              <a:t>2024-08-26</a:t>
            </a:fld>
            <a:endParaRPr lang="en-SE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6B07326-30B0-DEF1-E871-62752D93D7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1413" y="589322"/>
            <a:ext cx="1491577" cy="437321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EF7D56C4-BD66-A21C-CF40-6646800FBB9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247436" y="5872032"/>
            <a:ext cx="482599" cy="48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6086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8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C51D169-60D0-F73F-8657-C5C05CE6AF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12861" y="682125"/>
            <a:ext cx="4092018" cy="61887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5522C2-04BB-C34D-B691-57EE3807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Figtree SemiBold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0D92B-53F1-2B49-6FD6-D49A4BBC5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Figtree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416F-4AEE-69AF-67B0-1C9CC50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823629"/>
            <a:ext cx="2743200" cy="365125"/>
          </a:xfrm>
        </p:spPr>
        <p:txBody>
          <a:bodyPr/>
          <a:lstStyle/>
          <a:p>
            <a:fld id="{FB967051-D53A-0545-A9A5-5717265AFBBA}" type="datetime1">
              <a:rPr lang="sv-SE" smtClean="0"/>
              <a:t>2024-08-26</a:t>
            </a:fld>
            <a:endParaRPr lang="en-SE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EF7D56C4-BD66-A21C-CF40-6646800FBB9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47436" y="5872032"/>
            <a:ext cx="482599" cy="482599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0BE6E8F6-C384-1E29-A9EC-4D22C468050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71516" y="550678"/>
            <a:ext cx="4092018" cy="513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4024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60993AB-4E17-B9A2-D11A-438C67C691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2345" y="-22904"/>
            <a:ext cx="2862805" cy="693435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3043734-9758-3CBE-5393-38978422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42634454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3043734-9758-3CBE-5393-38978422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D5F2F90-7F02-5858-E37B-3DACBEDC72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67899" y="365125"/>
            <a:ext cx="547251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8887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1CAAF4D-6321-8AFB-25DE-405E79C852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66347" y="-43405"/>
            <a:ext cx="4141400" cy="694481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6394696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3039"/>
            <a:ext cx="10515600" cy="903923"/>
          </a:xfrm>
        </p:spPr>
        <p:txBody>
          <a:bodyPr/>
          <a:lstStyle>
            <a:lvl1pPr algn="ctr">
              <a:defRPr sz="20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3F759B-9D8B-810E-93CA-B5B58BB495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9548" y="2190697"/>
            <a:ext cx="1022452" cy="2476606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8E1833D8-186B-5317-7FCA-A85C1F4EF8C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65098" y="2716275"/>
            <a:ext cx="4861803" cy="142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7620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3039"/>
            <a:ext cx="10515600" cy="903923"/>
          </a:xfrm>
        </p:spPr>
        <p:txBody>
          <a:bodyPr/>
          <a:lstStyle>
            <a:lvl1pPr algn="ctr">
              <a:defRPr sz="20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3F759B-9D8B-810E-93CA-B5B58BB495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9548" y="2190697"/>
            <a:ext cx="1022452" cy="2476606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892ADBBD-DBC8-FE3B-98EC-3CE2C2765D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32650" y="2754614"/>
            <a:ext cx="3126699" cy="1348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940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1379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9675"/>
            <a:ext cx="10515600" cy="3417287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00C1C9D6-962A-9EDB-1387-C352C1B327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2182" y="574654"/>
            <a:ext cx="1498235" cy="43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6370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ingle Corner of Rectangle 7">
            <a:extLst>
              <a:ext uri="{FF2B5EF4-FFF2-40B4-BE49-F238E27FC236}">
                <a16:creationId xmlns:a16="http://schemas.microsoft.com/office/drawing/2014/main" id="{D10D52E0-5D28-E763-7378-2C9B3446CA04}"/>
              </a:ext>
            </a:extLst>
          </p:cNvPr>
          <p:cNvSpPr/>
          <p:nvPr userDrawn="1"/>
        </p:nvSpPr>
        <p:spPr>
          <a:xfrm>
            <a:off x="0" y="1690688"/>
            <a:ext cx="6096000" cy="5167312"/>
          </a:xfrm>
          <a:prstGeom prst="round1Rect">
            <a:avLst/>
          </a:prstGeom>
          <a:solidFill>
            <a:srgbClr val="CAD8C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E8BAFF-6284-2092-3FA8-D2C13189F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274E3-D29C-7192-B8DA-24228C308F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47081"/>
            <a:ext cx="483108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72329C-F8E5-2205-A227-3DF687021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7480" y="2047081"/>
            <a:ext cx="484632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8629006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of Rectangle 4">
            <a:extLst>
              <a:ext uri="{FF2B5EF4-FFF2-40B4-BE49-F238E27FC236}">
                <a16:creationId xmlns:a16="http://schemas.microsoft.com/office/drawing/2014/main" id="{5A45318E-4509-8932-528E-F98CA2E16B27}"/>
              </a:ext>
            </a:extLst>
          </p:cNvPr>
          <p:cNvSpPr/>
          <p:nvPr userDrawn="1"/>
        </p:nvSpPr>
        <p:spPr>
          <a:xfrm flipH="1">
            <a:off x="6096000" y="0"/>
            <a:ext cx="6096000" cy="6858000"/>
          </a:xfrm>
          <a:prstGeom prst="round1Rect">
            <a:avLst/>
          </a:prstGeom>
          <a:solidFill>
            <a:srgbClr val="CAD8C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E8BAFF-6284-2092-3FA8-D2C13189F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3108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274E3-D29C-7192-B8DA-24228C308F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47081"/>
            <a:ext cx="483108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72329C-F8E5-2205-A227-3DF687021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7480" y="2047081"/>
            <a:ext cx="484632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9560920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A347C-455C-0BAF-5376-652754923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5F9E70-23D1-28E2-686D-CAE0C92EB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1B567-9C19-A63B-BF88-ECB34A7C34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D0CEA1-271A-D9E3-AE7A-E939321097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1B324E-3E90-E468-EEEC-37B1EC51AF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7321207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C5964-6C99-A390-1543-D5DADFFC3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9313228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23486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94AA211-5EA4-3AEC-5935-DB51C205FA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66347" y="-43405"/>
            <a:ext cx="4141400" cy="69448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F7B27D-44D5-ADDA-F6DE-41C6CDB1E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4448492" cy="1268096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680301-8D23-6E5E-70E8-86DCA4E648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69280" y="987425"/>
            <a:ext cx="5686108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317DEE-93A4-9BD5-BB4A-C9C5B4AD6E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53640"/>
            <a:ext cx="4448492" cy="341534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739107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91EFB08-47C3-3F4C-F28E-6157CB80BA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95160" y="0"/>
            <a:ext cx="519684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F7B27D-44D5-ADDA-F6DE-41C6CDB1E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6155372" cy="124968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680301-8D23-6E5E-70E8-86DCA4E648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419976" y="0"/>
            <a:ext cx="4772024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317DEE-93A4-9BD5-BB4A-C9C5B4AD6E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615537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7906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1379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9675"/>
            <a:ext cx="10515600" cy="3417287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F7855B1E-D74F-C54E-CE61-83490999A0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7544" y="541292"/>
            <a:ext cx="4272022" cy="53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67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541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837"/>
            <a:ext cx="10515600" cy="3417287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B4130E41-A691-BDBC-87BE-64335B450A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2182" y="5845186"/>
            <a:ext cx="1498235" cy="43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243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541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837"/>
            <a:ext cx="10515600" cy="3417287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D70278C9-6026-42BB-776E-1DDE9814F9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9551" y="5801857"/>
            <a:ext cx="4272022" cy="53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171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2DCC8F3-0B56-EB07-ABC3-675FC490D6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67899" y="365125"/>
            <a:ext cx="547251" cy="1325563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 marL="288000" indent="-288000">
              <a:lnSpc>
                <a:spcPct val="100000"/>
              </a:lnSpc>
              <a:spcBef>
                <a:spcPts val="1800"/>
              </a:spcBef>
              <a:defRPr sz="1800">
                <a:latin typeface="Figtree" pitchFamily="2" charset="0"/>
              </a:defRPr>
            </a:lvl1pPr>
            <a:lvl2pPr indent="-288000">
              <a:lnSpc>
                <a:spcPct val="100000"/>
              </a:lnSpc>
              <a:defRPr sz="1600">
                <a:latin typeface="Figtree" pitchFamily="2" charset="0"/>
              </a:defRPr>
            </a:lvl2pPr>
            <a:lvl3pPr indent="-288000">
              <a:lnSpc>
                <a:spcPct val="100000"/>
              </a:lnSpc>
              <a:defRPr sz="1600">
                <a:latin typeface="Figtree" pitchFamily="2" charset="0"/>
              </a:defRPr>
            </a:lvl3pPr>
            <a:lvl4pPr indent="-288000">
              <a:lnSpc>
                <a:spcPct val="100000"/>
              </a:lnSpc>
              <a:defRPr sz="1600">
                <a:latin typeface="Figtree" pitchFamily="2" charset="0"/>
              </a:defRPr>
            </a:lvl4pPr>
            <a:lvl5pPr indent="-288000">
              <a:lnSpc>
                <a:spcPct val="100000"/>
              </a:lnSpc>
              <a:defRPr sz="1600">
                <a:latin typeface="Figtree" pitchFamily="2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630313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3F17F89-5D8E-AFD6-042E-5A6533FE93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20657" y="693915"/>
            <a:ext cx="4084222" cy="6176963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143917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2DCC8F3-0B56-EB07-ABC3-675FC490D6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2345" y="-22904"/>
            <a:ext cx="2862805" cy="693435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328700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B85BBC-75C8-A5B9-C000-757D8F01D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D65FB9-B18E-D96A-9239-226000CCA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7F281-F576-B19F-199C-3852683DD2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FA0968-ABAC-5F43-9115-8C66E652C644}" type="datetime1">
              <a:rPr lang="sv-SE" smtClean="0"/>
              <a:t>2024-08-26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78408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2" r:id="rId2"/>
    <p:sldLayoutId id="2147483680" r:id="rId3"/>
    <p:sldLayoutId id="2147483683" r:id="rId4"/>
    <p:sldLayoutId id="2147483681" r:id="rId5"/>
    <p:sldLayoutId id="2147483684" r:id="rId6"/>
    <p:sldLayoutId id="2147483672" r:id="rId7"/>
    <p:sldLayoutId id="2147483674" r:id="rId8"/>
    <p:sldLayoutId id="2147483661" r:id="rId9"/>
    <p:sldLayoutId id="2147483663" r:id="rId10"/>
    <p:sldLayoutId id="2147483667" r:id="rId11"/>
    <p:sldLayoutId id="2147483666" r:id="rId12"/>
    <p:sldLayoutId id="2147483671" r:id="rId13"/>
    <p:sldLayoutId id="2147483685" r:id="rId14"/>
    <p:sldLayoutId id="2147483660" r:id="rId15"/>
    <p:sldLayoutId id="2147483686" r:id="rId16"/>
    <p:sldLayoutId id="2147483662" r:id="rId17"/>
    <p:sldLayoutId id="2147483673" r:id="rId18"/>
    <p:sldLayoutId id="2147483664" r:id="rId19"/>
    <p:sldLayoutId id="2147483665" r:id="rId20"/>
    <p:sldLayoutId id="2147483670" r:id="rId21"/>
    <p:sldLayoutId id="2147483687" r:id="rId22"/>
    <p:sldLayoutId id="2147483675" r:id="rId23"/>
    <p:sldLayoutId id="2147483689" r:id="rId24"/>
    <p:sldLayoutId id="2147483676" r:id="rId25"/>
    <p:sldLayoutId id="2147483677" r:id="rId26"/>
    <p:sldLayoutId id="2147483678" r:id="rId27"/>
    <p:sldLayoutId id="2147483679" r:id="rId28"/>
    <p:sldLayoutId id="2147483688" r:id="rId29"/>
    <p:sldLayoutId id="2147483652" r:id="rId30"/>
    <p:sldLayoutId id="2147483669" r:id="rId31"/>
    <p:sldLayoutId id="2147483653" r:id="rId32"/>
    <p:sldLayoutId id="2147483654" r:id="rId33"/>
    <p:sldLayoutId id="2147483655" r:id="rId34"/>
    <p:sldLayoutId id="2147483657" r:id="rId35"/>
    <p:sldLayoutId id="2147483668" r:id="rId36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Figtree SemiBold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Figtree Medium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Figtree Medium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Figtree Medium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Figtree Medium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Figtree Medium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59BB0D1-9BAE-EF4A-BC28-155FDA939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anchor="b">
            <a:normAutofit/>
          </a:bodyPr>
          <a:lstStyle/>
          <a:p>
            <a:pPr marL="0" indent="0">
              <a:buNone/>
            </a:pPr>
            <a:r>
              <a:rPr lang="sv-SE" sz="2000" dirty="0">
                <a:latin typeface="+mn-lt"/>
              </a:rPr>
              <a:t>Snart börjar… </a:t>
            </a:r>
          </a:p>
          <a:p>
            <a:pPr marL="0" indent="0">
              <a:buNone/>
            </a:pPr>
            <a:r>
              <a:rPr lang="sv-SE" sz="3600" dirty="0">
                <a:latin typeface="Figtree SemiBold" pitchFamily="2" charset="0"/>
              </a:rPr>
              <a:t>Demo av version 2.51 </a:t>
            </a:r>
          </a:p>
          <a:p>
            <a:pPr marL="0" indent="0">
              <a:buNone/>
            </a:pPr>
            <a:br>
              <a:rPr lang="sv-SE" sz="2000" dirty="0"/>
            </a:br>
            <a:r>
              <a:rPr lang="sv-SE" sz="2000" dirty="0">
                <a:latin typeface="+mn-lt"/>
              </a:rPr>
              <a:t>Mötet spelas in. Inspelningen och chatten kommer läggas upp på ladokkonsortiet.se. </a:t>
            </a:r>
          </a:p>
          <a:p>
            <a:pPr marL="0" indent="0">
              <a:buNone/>
            </a:pPr>
            <a:endParaRPr lang="sv-SE" sz="2000" dirty="0">
              <a:latin typeface="+mn-lt"/>
            </a:endParaRPr>
          </a:p>
          <a:p>
            <a:pPr marL="0" indent="0">
              <a:buNone/>
            </a:pPr>
            <a:r>
              <a:rPr lang="sv-SE" sz="2000" b="1" dirty="0">
                <a:latin typeface="+mn-lt"/>
              </a:rPr>
              <a:t>Vill du inte vara med? </a:t>
            </a:r>
          </a:p>
          <a:p>
            <a:pPr marL="0" indent="0">
              <a:buNone/>
            </a:pPr>
            <a:r>
              <a:rPr lang="sv-SE" sz="2000" dirty="0">
                <a:latin typeface="+mn-lt"/>
              </a:rPr>
              <a:t>Stäng av kamera och mikrofon. Skicka direktmeddelanden i chatten till Moa Eriksson.</a:t>
            </a:r>
            <a:endParaRPr lang="sv-SE" dirty="0">
              <a:latin typeface="+mn-lt"/>
            </a:endParaRPr>
          </a:p>
          <a:p>
            <a:endParaRPr lang="sv-SE" dirty="0">
              <a:latin typeface="+mn-lt"/>
            </a:endParaRPr>
          </a:p>
          <a:p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0EA8E285-EDEF-C94D-1181-69B97F027E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8228" y="5337777"/>
            <a:ext cx="3334215" cy="1114581"/>
          </a:xfrm>
          <a:prstGeom prst="rect">
            <a:avLst/>
          </a:prstGeom>
        </p:spPr>
      </p:pic>
      <p:grpSp>
        <p:nvGrpSpPr>
          <p:cNvPr id="9" name="Grupp 8">
            <a:extLst>
              <a:ext uri="{FF2B5EF4-FFF2-40B4-BE49-F238E27FC236}">
                <a16:creationId xmlns:a16="http://schemas.microsoft.com/office/drawing/2014/main" id="{F0CC1D79-4219-856A-24CC-171EE1E74D11}"/>
              </a:ext>
            </a:extLst>
          </p:cNvPr>
          <p:cNvGrpSpPr/>
          <p:nvPr/>
        </p:nvGrpSpPr>
        <p:grpSpPr>
          <a:xfrm>
            <a:off x="897468" y="5337778"/>
            <a:ext cx="4008361" cy="1114581"/>
            <a:chOff x="897468" y="5337778"/>
            <a:chExt cx="4008361" cy="1114581"/>
          </a:xfrm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9ABF3BD0-4BB3-F896-2BD4-6C06AD6E6F70}"/>
                </a:ext>
              </a:extLst>
            </p:cNvPr>
            <p:cNvSpPr/>
            <p:nvPr/>
          </p:nvSpPr>
          <p:spPr>
            <a:xfrm>
              <a:off x="897468" y="5337778"/>
              <a:ext cx="4008361" cy="1114581"/>
            </a:xfrm>
            <a:prstGeom prst="rect">
              <a:avLst/>
            </a:prstGeom>
            <a:solidFill>
              <a:srgbClr val="1A1A1A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10" name="Bildobjekt 9">
              <a:extLst>
                <a:ext uri="{FF2B5EF4-FFF2-40B4-BE49-F238E27FC236}">
                  <a16:creationId xmlns:a16="http://schemas.microsoft.com/office/drawing/2014/main" id="{5E83B391-A068-7CEE-8B3E-FD85FB24D8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-6999" r="67123" b="1"/>
            <a:stretch/>
          </p:blipFill>
          <p:spPr>
            <a:xfrm>
              <a:off x="897468" y="5876693"/>
              <a:ext cx="4008361" cy="575666"/>
            </a:xfrm>
            <a:prstGeom prst="rect">
              <a:avLst/>
            </a:prstGeom>
          </p:spPr>
        </p:pic>
      </p:grpSp>
      <p:sp>
        <p:nvSpPr>
          <p:cNvPr id="11" name="Rektangel: rundade hörn 10">
            <a:extLst>
              <a:ext uri="{FF2B5EF4-FFF2-40B4-BE49-F238E27FC236}">
                <a16:creationId xmlns:a16="http://schemas.microsoft.com/office/drawing/2014/main" id="{3FBDED3F-E26A-22E3-8D3E-7B961E7C7939}"/>
              </a:ext>
            </a:extLst>
          </p:cNvPr>
          <p:cNvSpPr/>
          <p:nvPr/>
        </p:nvSpPr>
        <p:spPr>
          <a:xfrm>
            <a:off x="930921" y="5798633"/>
            <a:ext cx="1745371" cy="676028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: rundade hörn 11">
            <a:extLst>
              <a:ext uri="{FF2B5EF4-FFF2-40B4-BE49-F238E27FC236}">
                <a16:creationId xmlns:a16="http://schemas.microsoft.com/office/drawing/2014/main" id="{C2DFA834-450D-1B7D-E3A1-C9AC6FB7ACFC}"/>
              </a:ext>
            </a:extLst>
          </p:cNvPr>
          <p:cNvSpPr/>
          <p:nvPr/>
        </p:nvSpPr>
        <p:spPr>
          <a:xfrm>
            <a:off x="5225148" y="5383132"/>
            <a:ext cx="1244808" cy="41625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3722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>
            <a:extLst>
              <a:ext uri="{FF2B5EF4-FFF2-40B4-BE49-F238E27FC236}">
                <a16:creationId xmlns:a16="http://schemas.microsoft.com/office/drawing/2014/main" id="{7F3F9D6E-06F1-D84E-A2B4-8BDF14A35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v-SE" dirty="0"/>
              <a:t>Ladok för studenter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CEEFFBF-5D1F-905B-4B6C-34A731A78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425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buClr>
                <a:srgbClr val="00B561"/>
              </a:buClr>
              <a:buFont typeface="Wingdings 3" panose="05040102010807070707" pitchFamily="18" charset="2"/>
              <a:buChar char="u"/>
            </a:pPr>
            <a:r>
              <a:rPr lang="sv-SE" dirty="0"/>
              <a:t>Om lärosätet kräver tillitsnivå SWAMID AL2 för studentinloggning, kan studenter med aktiva fakturor logga in i en begränsad version av Ladok för studenter även utan AL2.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sv-SE" dirty="0"/>
              <a:t>I bevisansökan sorteras kurserna nu i omvänd kronologisk ordning. Sorteringen blir därmed samma som i studentens andra vyer.	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srgbClr val="00B561"/>
              </a:buClr>
              <a:buFont typeface="Wingdings 3" panose="05040102010807070707" pitchFamily="18" charset="2"/>
              <a:buChar char="u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8354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C45763-1297-3197-C4E5-7C4B40722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Nya attribut i de nationella utbildningsmallarna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CB02453-6CC2-2C8D-A00A-06B7003F3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Attributet "Ämnesord" är tillagt i de nationella utbildningsmallarna för utbildningstyperna:</a:t>
            </a:r>
          </a:p>
          <a:p>
            <a:pPr lvl="1"/>
            <a:r>
              <a:rPr lang="sv-SE" dirty="0"/>
              <a:t>YH-utbildning (YHUTB) </a:t>
            </a:r>
          </a:p>
          <a:p>
            <a:pPr lvl="1"/>
            <a:r>
              <a:rPr lang="sv-SE" dirty="0"/>
              <a:t>Kurs inom yrkeshögskoleutbildning (YHKURS)</a:t>
            </a:r>
          </a:p>
          <a:p>
            <a:r>
              <a:rPr lang="sv-SE" dirty="0"/>
              <a:t>Attributet "Webbplats (engelska)” är tillagt i de nationella utbildningsmallarna för utbildningstyperna:</a:t>
            </a:r>
          </a:p>
          <a:p>
            <a:pPr lvl="1"/>
            <a:r>
              <a:rPr lang="sv-SE" dirty="0"/>
              <a:t>YH-utbildningstillfälle (YHUTBTF)</a:t>
            </a:r>
          </a:p>
          <a:p>
            <a:pPr lvl="1"/>
            <a:r>
              <a:rPr lang="sv-SE" dirty="0"/>
              <a:t>Kurstillfälle inom yrkeshögskoleutbildning (YHKTF)</a:t>
            </a:r>
          </a:p>
        </p:txBody>
      </p:sp>
    </p:spTree>
    <p:extLst>
      <p:ext uri="{BB962C8B-B14F-4D97-AF65-F5344CB8AC3E}">
        <p14:creationId xmlns:p14="http://schemas.microsoft.com/office/powerpoint/2010/main" val="4028136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E6F4D5-2E8C-05A9-728E-5E8164ED3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6372225" algn="l"/>
              </a:tabLst>
            </a:pPr>
            <a:r>
              <a:rPr lang="sv-SE" dirty="0"/>
              <a:t>Individuell studieplan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F96A56-DE1C-0AEC-A757-569FC25E9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677400" cy="4351338"/>
          </a:xfrm>
        </p:spPr>
        <p:txBody>
          <a:bodyPr/>
          <a:lstStyle/>
          <a:p>
            <a:r>
              <a:rPr lang="sv-SE" dirty="0"/>
              <a:t>Ny utsökning: Sök fram användare med en personkoppling (till exempel huvudhandledare, handledare eller granskare). </a:t>
            </a:r>
          </a:p>
          <a:p>
            <a:pPr lvl="1"/>
            <a:r>
              <a:rPr lang="sv-SE" dirty="0"/>
              <a:t>Hantera flera </a:t>
            </a:r>
            <a:r>
              <a:rPr lang="sv-SE" dirty="0">
                <a:sym typeface="Wingdings 3" panose="05040102010807070707" pitchFamily="18" charset="2"/>
              </a:rPr>
              <a:t></a:t>
            </a:r>
            <a:r>
              <a:rPr lang="sv-SE" dirty="0"/>
              <a:t> Hantera doktorander (ISP) </a:t>
            </a:r>
            <a:r>
              <a:rPr lang="sv-SE" dirty="0">
                <a:sym typeface="Wingdings 3" panose="05040102010807070707" pitchFamily="18" charset="2"/>
              </a:rPr>
              <a:t></a:t>
            </a:r>
            <a:r>
              <a:rPr lang="sv-SE" dirty="0"/>
              <a:t> Fliken "Verksamhetsroller".</a:t>
            </a:r>
          </a:p>
          <a:p>
            <a:pPr lvl="1"/>
            <a:r>
              <a:rPr lang="sv-SE" dirty="0"/>
              <a:t>Ny systemaktivitet: "Individuell studieplan: Söka individuell studieplan".</a:t>
            </a:r>
          </a:p>
          <a:p>
            <a:r>
              <a:rPr lang="sv-SE" dirty="0"/>
              <a:t>Ny utsökning: Sök fram doktorander med eller utan ISP. </a:t>
            </a:r>
          </a:p>
          <a:p>
            <a:pPr lvl="1"/>
            <a:r>
              <a:rPr lang="sv-SE" dirty="0"/>
              <a:t>Hantera flera </a:t>
            </a:r>
            <a:r>
              <a:rPr lang="sv-SE" dirty="0">
                <a:sym typeface="Wingdings 3" panose="05040102010807070707" pitchFamily="18" charset="2"/>
              </a:rPr>
              <a:t></a:t>
            </a:r>
            <a:r>
              <a:rPr lang="sv-SE" dirty="0"/>
              <a:t> Hantera doktorander (ISP) </a:t>
            </a:r>
            <a:r>
              <a:rPr lang="sv-SE" dirty="0">
                <a:sym typeface="Wingdings 3" panose="05040102010807070707" pitchFamily="18" charset="2"/>
              </a:rPr>
              <a:t></a:t>
            </a:r>
            <a:r>
              <a:rPr lang="sv-SE" dirty="0"/>
              <a:t> Fliken ”Individuella studieplaner".</a:t>
            </a:r>
          </a:p>
          <a:p>
            <a:pPr lvl="1"/>
            <a:r>
              <a:rPr lang="sv-SE" dirty="0"/>
              <a:t>Kräver </a:t>
            </a:r>
            <a:r>
              <a:rPr lang="sv-SE" dirty="0" err="1"/>
              <a:t>systemaktiviteten</a:t>
            </a:r>
            <a:r>
              <a:rPr lang="sv-SE" dirty="0"/>
              <a:t> "Individuell studieplan: Söka individuell studieplan".</a:t>
            </a:r>
          </a:p>
          <a:p>
            <a:endParaRPr lang="sv-SE" dirty="0"/>
          </a:p>
          <a:p>
            <a:endParaRPr lang="sv-SE" dirty="0"/>
          </a:p>
        </p:txBody>
      </p:sp>
      <p:grpSp>
        <p:nvGrpSpPr>
          <p:cNvPr id="7" name="Grupp 6">
            <a:extLst>
              <a:ext uri="{FF2B5EF4-FFF2-40B4-BE49-F238E27FC236}">
                <a16:creationId xmlns:a16="http://schemas.microsoft.com/office/drawing/2014/main" id="{2F940054-2920-042E-FA9E-FC9861D550BF}"/>
              </a:ext>
            </a:extLst>
          </p:cNvPr>
          <p:cNvGrpSpPr/>
          <p:nvPr/>
        </p:nvGrpSpPr>
        <p:grpSpPr>
          <a:xfrm>
            <a:off x="10425543" y="2207773"/>
            <a:ext cx="2085113" cy="412900"/>
            <a:chOff x="7318660" y="1654748"/>
            <a:chExt cx="2085113" cy="412900"/>
          </a:xfrm>
        </p:grpSpPr>
        <p:sp>
          <p:nvSpPr>
            <p:cNvPr id="4" name="Pil: femhörning 3">
              <a:extLst>
                <a:ext uri="{FF2B5EF4-FFF2-40B4-BE49-F238E27FC236}">
                  <a16:creationId xmlns:a16="http://schemas.microsoft.com/office/drawing/2014/main" id="{B07CE99C-68DD-8064-FC85-06909B4CD62E}"/>
                </a:ext>
              </a:extLst>
            </p:cNvPr>
            <p:cNvSpPr/>
            <p:nvPr/>
          </p:nvSpPr>
          <p:spPr>
            <a:xfrm rot="10800000">
              <a:off x="7318660" y="1654748"/>
              <a:ext cx="1804555" cy="412895"/>
            </a:xfrm>
            <a:prstGeom prst="homePlate">
              <a:avLst/>
            </a:prstGeom>
            <a:solidFill>
              <a:srgbClr val="04B06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6" name="Platshållare för innehåll 2">
              <a:extLst>
                <a:ext uri="{FF2B5EF4-FFF2-40B4-BE49-F238E27FC236}">
                  <a16:creationId xmlns:a16="http://schemas.microsoft.com/office/drawing/2014/main" id="{26DD41AC-5F70-EC28-AEA9-432395E25D9D}"/>
                </a:ext>
              </a:extLst>
            </p:cNvPr>
            <p:cNvSpPr txBox="1">
              <a:spLocks/>
            </p:cNvSpPr>
            <p:nvPr/>
          </p:nvSpPr>
          <p:spPr>
            <a:xfrm>
              <a:off x="7472362" y="1665144"/>
              <a:ext cx="1931411" cy="4025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88000" indent="-288000" algn="l" defTabSz="914400" rtl="0" eaLnBrk="1" latinLnBrk="0" hangingPunct="1">
                <a:lnSpc>
                  <a:spcPct val="10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1800" b="0" i="0" kern="1200">
                  <a:solidFill>
                    <a:schemeClr val="tx1"/>
                  </a:solidFill>
                  <a:latin typeface="Figtree" pitchFamily="2" charset="0"/>
                  <a:ea typeface="+mn-ea"/>
                  <a:cs typeface="+mn-cs"/>
                </a:defRPr>
              </a:lvl1pPr>
              <a:lvl2pPr marL="685800" indent="-288000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b="0" i="0" kern="1200">
                  <a:solidFill>
                    <a:schemeClr val="tx1"/>
                  </a:solidFill>
                  <a:latin typeface="Figtree" pitchFamily="2" charset="0"/>
                  <a:ea typeface="+mn-ea"/>
                  <a:cs typeface="+mn-cs"/>
                </a:defRPr>
              </a:lvl2pPr>
              <a:lvl3pPr marL="1143000" indent="-288000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b="0" i="0" kern="1200">
                  <a:solidFill>
                    <a:schemeClr val="tx1"/>
                  </a:solidFill>
                  <a:latin typeface="Figtree" pitchFamily="2" charset="0"/>
                  <a:ea typeface="+mn-ea"/>
                  <a:cs typeface="+mn-cs"/>
                </a:defRPr>
              </a:lvl3pPr>
              <a:lvl4pPr marL="1600200" indent="-288000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b="0" i="0" kern="1200">
                  <a:solidFill>
                    <a:schemeClr val="tx1"/>
                  </a:solidFill>
                  <a:latin typeface="Figtree" pitchFamily="2" charset="0"/>
                  <a:ea typeface="+mn-ea"/>
                  <a:cs typeface="+mn-cs"/>
                </a:defRPr>
              </a:lvl4pPr>
              <a:lvl5pPr marL="2057400" indent="-288000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b="0" i="0" kern="1200">
                  <a:solidFill>
                    <a:schemeClr val="tx1"/>
                  </a:solidFill>
                  <a:latin typeface="Figtree" pitchFamily="2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sv-SE" b="1" dirty="0">
                  <a:solidFill>
                    <a:schemeClr val="bg1"/>
                  </a:solidFill>
                </a:rPr>
                <a:t>Version 2.47</a:t>
              </a:r>
            </a:p>
          </p:txBody>
        </p:sp>
      </p:grpSp>
      <p:grpSp>
        <p:nvGrpSpPr>
          <p:cNvPr id="8" name="Grupp 7">
            <a:extLst>
              <a:ext uri="{FF2B5EF4-FFF2-40B4-BE49-F238E27FC236}">
                <a16:creationId xmlns:a16="http://schemas.microsoft.com/office/drawing/2014/main" id="{346B39EF-B09F-7320-9C94-38D9B009CFCC}"/>
              </a:ext>
            </a:extLst>
          </p:cNvPr>
          <p:cNvGrpSpPr/>
          <p:nvPr/>
        </p:nvGrpSpPr>
        <p:grpSpPr>
          <a:xfrm>
            <a:off x="10425544" y="3800464"/>
            <a:ext cx="2085112" cy="412900"/>
            <a:chOff x="7318661" y="1654748"/>
            <a:chExt cx="2085112" cy="412900"/>
          </a:xfrm>
        </p:grpSpPr>
        <p:sp>
          <p:nvSpPr>
            <p:cNvPr id="9" name="Pil: femhörning 8">
              <a:extLst>
                <a:ext uri="{FF2B5EF4-FFF2-40B4-BE49-F238E27FC236}">
                  <a16:creationId xmlns:a16="http://schemas.microsoft.com/office/drawing/2014/main" id="{633469B8-03DC-6B5B-5B6E-5C3BBC6AD29E}"/>
                </a:ext>
              </a:extLst>
            </p:cNvPr>
            <p:cNvSpPr/>
            <p:nvPr/>
          </p:nvSpPr>
          <p:spPr>
            <a:xfrm rot="10800000">
              <a:off x="7318661" y="1654748"/>
              <a:ext cx="1804556" cy="412895"/>
            </a:xfrm>
            <a:prstGeom prst="homePlate">
              <a:avLst/>
            </a:prstGeom>
            <a:solidFill>
              <a:srgbClr val="04B06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0" name="Platshållare för innehåll 2">
              <a:extLst>
                <a:ext uri="{FF2B5EF4-FFF2-40B4-BE49-F238E27FC236}">
                  <a16:creationId xmlns:a16="http://schemas.microsoft.com/office/drawing/2014/main" id="{C7BB9474-2BE8-066D-DAFF-221A58F111FD}"/>
                </a:ext>
              </a:extLst>
            </p:cNvPr>
            <p:cNvSpPr txBox="1">
              <a:spLocks/>
            </p:cNvSpPr>
            <p:nvPr/>
          </p:nvSpPr>
          <p:spPr>
            <a:xfrm>
              <a:off x="7472362" y="1665144"/>
              <a:ext cx="1931411" cy="4025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88000" indent="-288000" algn="l" defTabSz="914400" rtl="0" eaLnBrk="1" latinLnBrk="0" hangingPunct="1">
                <a:lnSpc>
                  <a:spcPct val="10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1800" b="0" i="0" kern="1200">
                  <a:solidFill>
                    <a:schemeClr val="tx1"/>
                  </a:solidFill>
                  <a:latin typeface="Figtree" pitchFamily="2" charset="0"/>
                  <a:ea typeface="+mn-ea"/>
                  <a:cs typeface="+mn-cs"/>
                </a:defRPr>
              </a:lvl1pPr>
              <a:lvl2pPr marL="685800" indent="-288000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b="0" i="0" kern="1200">
                  <a:solidFill>
                    <a:schemeClr val="tx1"/>
                  </a:solidFill>
                  <a:latin typeface="Figtree" pitchFamily="2" charset="0"/>
                  <a:ea typeface="+mn-ea"/>
                  <a:cs typeface="+mn-cs"/>
                </a:defRPr>
              </a:lvl2pPr>
              <a:lvl3pPr marL="1143000" indent="-288000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b="0" i="0" kern="1200">
                  <a:solidFill>
                    <a:schemeClr val="tx1"/>
                  </a:solidFill>
                  <a:latin typeface="Figtree" pitchFamily="2" charset="0"/>
                  <a:ea typeface="+mn-ea"/>
                  <a:cs typeface="+mn-cs"/>
                </a:defRPr>
              </a:lvl3pPr>
              <a:lvl4pPr marL="1600200" indent="-288000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b="0" i="0" kern="1200">
                  <a:solidFill>
                    <a:schemeClr val="tx1"/>
                  </a:solidFill>
                  <a:latin typeface="Figtree" pitchFamily="2" charset="0"/>
                  <a:ea typeface="+mn-ea"/>
                  <a:cs typeface="+mn-cs"/>
                </a:defRPr>
              </a:lvl4pPr>
              <a:lvl5pPr marL="2057400" indent="-288000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b="0" i="0" kern="1200">
                  <a:solidFill>
                    <a:schemeClr val="tx1"/>
                  </a:solidFill>
                  <a:latin typeface="Figtree" pitchFamily="2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sv-SE" b="1" dirty="0">
                  <a:solidFill>
                    <a:schemeClr val="bg1"/>
                  </a:solidFill>
                </a:rPr>
                <a:t>Version 2.48</a:t>
              </a:r>
            </a:p>
          </p:txBody>
        </p:sp>
      </p:grpSp>
      <p:sp>
        <p:nvSpPr>
          <p:cNvPr id="11" name="Rektangel 10">
            <a:extLst>
              <a:ext uri="{FF2B5EF4-FFF2-40B4-BE49-F238E27FC236}">
                <a16:creationId xmlns:a16="http://schemas.microsoft.com/office/drawing/2014/main" id="{BA7D9727-F76F-6BC3-89EC-1406793D6F51}"/>
              </a:ext>
            </a:extLst>
          </p:cNvPr>
          <p:cNvSpPr/>
          <p:nvPr/>
        </p:nvSpPr>
        <p:spPr>
          <a:xfrm>
            <a:off x="11087100" y="28283"/>
            <a:ext cx="1104900" cy="1932275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FF0A4F28-FAEE-AAE2-BC59-4F4AA35FA8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343" b="9902"/>
          <a:stretch/>
        </p:blipFill>
        <p:spPr>
          <a:xfrm>
            <a:off x="838200" y="4693816"/>
            <a:ext cx="9123221" cy="2164184"/>
          </a:xfrm>
          <a:prstGeom prst="rect">
            <a:avLst/>
          </a:prstGeom>
        </p:spPr>
      </p:pic>
      <p:sp>
        <p:nvSpPr>
          <p:cNvPr id="14" name="Rektangel 13">
            <a:extLst>
              <a:ext uri="{FF2B5EF4-FFF2-40B4-BE49-F238E27FC236}">
                <a16:creationId xmlns:a16="http://schemas.microsoft.com/office/drawing/2014/main" id="{38537992-86DF-B371-F498-5B583555DCD1}"/>
              </a:ext>
            </a:extLst>
          </p:cNvPr>
          <p:cNvSpPr/>
          <p:nvPr/>
        </p:nvSpPr>
        <p:spPr>
          <a:xfrm>
            <a:off x="8468591" y="4914900"/>
            <a:ext cx="1257300" cy="50915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159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C1E156C-7FBD-3C14-B042-44BD8E1D6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/>
              <a:t>Tack för idag!</a:t>
            </a:r>
          </a:p>
        </p:txBody>
      </p:sp>
    </p:spTree>
    <p:extLst>
      <p:ext uri="{BB962C8B-B14F-4D97-AF65-F5344CB8AC3E}">
        <p14:creationId xmlns:p14="http://schemas.microsoft.com/office/powerpoint/2010/main" val="27464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BD17A-1401-A23E-2A5C-8978824E3B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627188"/>
            <a:ext cx="9144000" cy="2387600"/>
          </a:xfrm>
        </p:spPr>
        <p:txBody>
          <a:bodyPr/>
          <a:lstStyle/>
          <a:p>
            <a:r>
              <a:rPr lang="sv-SE" dirty="0"/>
              <a:t>Demo av version 2.51 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9F11E5-5C01-D306-7BBA-3DF4607477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402931"/>
            <a:ext cx="9144000" cy="1655762"/>
          </a:xfrm>
        </p:spPr>
        <p:txBody>
          <a:bodyPr>
            <a:normAutofit/>
          </a:bodyPr>
          <a:lstStyle/>
          <a:p>
            <a:r>
              <a:rPr lang="sv-SE" sz="2000" b="1" dirty="0"/>
              <a:t>Klara Nordström</a:t>
            </a:r>
            <a:r>
              <a:rPr lang="sv-SE" sz="2000" dirty="0"/>
              <a:t>, användarstöd och kommunikation </a:t>
            </a:r>
          </a:p>
          <a:p>
            <a:r>
              <a:rPr lang="sv-SE" sz="2000" b="1" dirty="0"/>
              <a:t>Moa Eriksson</a:t>
            </a:r>
            <a:r>
              <a:rPr lang="sv-SE" sz="2000" dirty="0"/>
              <a:t>, användarstöd och kommunikation</a:t>
            </a:r>
          </a:p>
          <a:p>
            <a:endParaRPr lang="en-SE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85DB74-1F2C-C7B3-6509-154ABB33D7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932487"/>
            <a:ext cx="2743200" cy="365125"/>
          </a:xfrm>
        </p:spPr>
        <p:txBody>
          <a:bodyPr/>
          <a:lstStyle/>
          <a:p>
            <a:r>
              <a:rPr lang="sv-SE" dirty="0"/>
              <a:t>26 augusti 2024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940695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399F86C-8996-F992-147E-6D9D8B717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v-SE" dirty="0"/>
              <a:t>Detta kommer demonstreras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7B227CD-4D47-CF4C-8241-67CFBF3C7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sv-SE" sz="2400" dirty="0"/>
              <a:t>Medarbetarrättigheter</a:t>
            </a:r>
          </a:p>
          <a:p>
            <a:pPr marL="0" indent="0">
              <a:buNone/>
            </a:pPr>
            <a:r>
              <a:rPr lang="sv-SE" sz="2400" dirty="0"/>
              <a:t>Tillgodoräknande</a:t>
            </a:r>
          </a:p>
          <a:p>
            <a:pPr marL="0" indent="0">
              <a:buNone/>
            </a:pPr>
            <a:r>
              <a:rPr lang="sv-SE" sz="2400" dirty="0"/>
              <a:t>Bevis</a:t>
            </a:r>
          </a:p>
          <a:p>
            <a:pPr marL="0" indent="0">
              <a:buNone/>
            </a:pPr>
            <a:r>
              <a:rPr lang="sv-SE" sz="2400" dirty="0"/>
              <a:t>Ladok för studenter</a:t>
            </a:r>
          </a:p>
        </p:txBody>
      </p:sp>
    </p:spTree>
    <p:extLst>
      <p:ext uri="{BB962C8B-B14F-4D97-AF65-F5344CB8AC3E}">
        <p14:creationId xmlns:p14="http://schemas.microsoft.com/office/powerpoint/2010/main" val="2291649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>
            <a:extLst>
              <a:ext uri="{FF2B5EF4-FFF2-40B4-BE49-F238E27FC236}">
                <a16:creationId xmlns:a16="http://schemas.microsoft.com/office/drawing/2014/main" id="{7F3F9D6E-06F1-D84E-A2B4-8BDF14A35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v-SE" dirty="0"/>
              <a:t>Medarbetarrättigheter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CEEFFBF-5D1F-905B-4B6C-34A731A78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Clr>
                <a:srgbClr val="00B561"/>
              </a:buClr>
              <a:buFont typeface="Wingdings 3" panose="05040102010807070707" pitchFamily="18" charset="2"/>
              <a:buChar char="u"/>
            </a:pPr>
            <a:r>
              <a:rPr lang="sv-SE" dirty="0"/>
              <a:t>Attesterings- och rapporteringsrättigheter går nu att skapa samtidigt. Det går även att skapa medarbetarrättigheter för flera kurser samtidigt, dock utan specificeringar.</a:t>
            </a:r>
          </a:p>
          <a:p>
            <a:pPr>
              <a:lnSpc>
                <a:spcPct val="110000"/>
              </a:lnSpc>
              <a:buClr>
                <a:srgbClr val="00B561"/>
              </a:buClr>
              <a:buFont typeface="Wingdings 3" panose="05040102010807070707" pitchFamily="18" charset="2"/>
              <a:buChar char="u"/>
            </a:pPr>
            <a:r>
              <a:rPr lang="sv-SE" dirty="0"/>
              <a:t>Sökfunktionaliteten för medarbetarrättigheter har slagits samman till en flik. </a:t>
            </a:r>
          </a:p>
          <a:p>
            <a:pPr lvl="1">
              <a:lnSpc>
                <a:spcPct val="110000"/>
              </a:lnSpc>
              <a:buClr>
                <a:srgbClr val="00B561"/>
              </a:buClr>
            </a:pPr>
            <a:r>
              <a:rPr lang="sv-SE" sz="1800" dirty="0"/>
              <a:t>Även nya sökparametrar och kolumner i sökresultatet.</a:t>
            </a:r>
          </a:p>
          <a:p>
            <a:pPr>
              <a:lnSpc>
                <a:spcPct val="110000"/>
              </a:lnSpc>
              <a:buClr>
                <a:srgbClr val="00B561"/>
              </a:buClr>
              <a:buFont typeface="Wingdings 3" panose="05040102010807070707" pitchFamily="18" charset="2"/>
              <a:buChar char="u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59468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>
            <a:extLst>
              <a:ext uri="{FF2B5EF4-FFF2-40B4-BE49-F238E27FC236}">
                <a16:creationId xmlns:a16="http://schemas.microsoft.com/office/drawing/2014/main" id="{7F3F9D6E-06F1-D84E-A2B4-8BDF14A35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v-SE" dirty="0"/>
              <a:t>Aktivitetstillfälle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CEEFFBF-5D1F-905B-4B6C-34A731A78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sv-SE" dirty="0"/>
              <a:t>Fältet "Ange prefix" är inte längre förifyllt med det senast använda prefixet.	</a:t>
            </a:r>
          </a:p>
          <a:p>
            <a:pPr>
              <a:lnSpc>
                <a:spcPct val="110000"/>
              </a:lnSpc>
            </a:pPr>
            <a:r>
              <a:rPr lang="sv-SE" dirty="0"/>
              <a:t>CSV-filen som hämtas i deltagarfliken innehåller nu även </a:t>
            </a:r>
            <a:r>
              <a:rPr lang="sv-SE" dirty="0" err="1"/>
              <a:t>StudentUID</a:t>
            </a:r>
            <a:r>
              <a:rPr lang="sv-SE" dirty="0"/>
              <a:t>.	</a:t>
            </a:r>
          </a:p>
          <a:p>
            <a:pPr>
              <a:lnSpc>
                <a:spcPct val="110000"/>
              </a:lnSpc>
            </a:pPr>
            <a:endParaRPr lang="sv-SE" dirty="0"/>
          </a:p>
          <a:p>
            <a:pPr>
              <a:lnSpc>
                <a:spcPct val="110000"/>
              </a:lnSpc>
              <a:buClr>
                <a:srgbClr val="00B561"/>
              </a:buClr>
            </a:pP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9F925778-C60D-D0EA-625A-DEFC233C96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118" y="2612243"/>
            <a:ext cx="5887272" cy="1905266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FDF2AD5A-5032-076D-C540-741A14468E53}"/>
              </a:ext>
            </a:extLst>
          </p:cNvPr>
          <p:cNvSpPr/>
          <p:nvPr/>
        </p:nvSpPr>
        <p:spPr>
          <a:xfrm>
            <a:off x="1548245" y="3314700"/>
            <a:ext cx="3948546" cy="488373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369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8E8C1F-5832-99D0-0599-05DD0B47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Tillgodoräknande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52DDB14-98B8-05DA-5727-62A2E30BC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4B067"/>
              </a:buClr>
              <a:buFont typeface="Wingdings 3" panose="05040102010807070707" pitchFamily="18" charset="2"/>
              <a:buChar char="u"/>
            </a:pPr>
            <a:r>
              <a:rPr lang="sv-SE" dirty="0"/>
              <a:t>Knappen för att lägga till grunder, mål och bilagor i beslutsunderlag har delats upp i tre olika val.	</a:t>
            </a:r>
          </a:p>
          <a:p>
            <a:pPr>
              <a:buClr>
                <a:srgbClr val="04B067"/>
              </a:buClr>
              <a:buFont typeface="Wingdings 3" panose="05040102010807070707" pitchFamily="18" charset="2"/>
              <a:buChar char="u"/>
            </a:pPr>
            <a:r>
              <a:rPr lang="sv-SE" dirty="0"/>
              <a:t>Personal som har behörighet att skicka meddelanden till student från tillgodoräknandeärenden kan nu även ta bort dem. 	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80043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>
            <a:extLst>
              <a:ext uri="{FF2B5EF4-FFF2-40B4-BE49-F238E27FC236}">
                <a16:creationId xmlns:a16="http://schemas.microsoft.com/office/drawing/2014/main" id="{7F3F9D6E-06F1-D84E-A2B4-8BDF14A35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v-SE" dirty="0"/>
              <a:t>Bevis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CEEFFBF-5D1F-905B-4B6C-34A731A78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Clr>
                <a:srgbClr val="00B561"/>
              </a:buClr>
              <a:buFont typeface="Wingdings 3" panose="05040102010807070707" pitchFamily="18" charset="2"/>
              <a:buChar char="u"/>
            </a:pPr>
            <a:r>
              <a:rPr lang="sv-SE" dirty="0"/>
              <a:t>Det går nu att rätta/ändra benämning eller andra uppgifter i "Annat resultat" i ett utfärdat bevis. </a:t>
            </a:r>
          </a:p>
          <a:p>
            <a:pPr>
              <a:lnSpc>
                <a:spcPct val="110000"/>
              </a:lnSpc>
              <a:buClr>
                <a:srgbClr val="00B561"/>
              </a:buClr>
              <a:buFont typeface="Wingdings 3" panose="05040102010807070707" pitchFamily="18" charset="2"/>
              <a:buChar char="u"/>
            </a:pPr>
            <a:r>
              <a:rPr lang="sv-SE" dirty="0"/>
              <a:t>Studenter kan nu även dela information om bevis över genomförd utbildning (exempelvis till potentiell arbetsgivare), på samma sätt som de redan kan göra med examensbevis. </a:t>
            </a:r>
          </a:p>
          <a:p>
            <a:pPr lvl="1">
              <a:lnSpc>
                <a:spcPct val="110000"/>
              </a:lnSpc>
              <a:buClr>
                <a:srgbClr val="00B561"/>
              </a:buClr>
            </a:pPr>
            <a:r>
              <a:rPr lang="sv-SE" sz="1800" dirty="0"/>
              <a:t>Information om denna möjlighet är tillagd på den informationsbilaga som skapas då bevisdokumentet e-stämplas.</a:t>
            </a:r>
          </a:p>
        </p:txBody>
      </p:sp>
    </p:spTree>
    <p:extLst>
      <p:ext uri="{BB962C8B-B14F-4D97-AF65-F5344CB8AC3E}">
        <p14:creationId xmlns:p14="http://schemas.microsoft.com/office/powerpoint/2010/main" val="354149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14F899-E93D-51FA-9896-60EBCDB4C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650"/>
            <a:ext cx="10515600" cy="1325563"/>
          </a:xfrm>
        </p:spPr>
        <p:txBody>
          <a:bodyPr/>
          <a:lstStyle/>
          <a:p>
            <a:r>
              <a:rPr lang="sv-SE" dirty="0"/>
              <a:t>Utdata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040E618-4246-1063-E030-713DBFC24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Utdata - Aktör: Vid sökning utan någon ifylld parameter visas nu alla sökträffar. Tidigare visades ingen sökträff när alla fält lämnats tomma.	</a:t>
            </a:r>
          </a:p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22485EDC-AD45-0F4E-F271-7BB3A7490F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2430"/>
          <a:stretch/>
        </p:blipFill>
        <p:spPr>
          <a:xfrm>
            <a:off x="1166040" y="2952750"/>
            <a:ext cx="8785494" cy="3187700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0203B20E-9AEF-B050-9097-3443480A9F5B}"/>
              </a:ext>
            </a:extLst>
          </p:cNvPr>
          <p:cNvSpPr/>
          <p:nvPr/>
        </p:nvSpPr>
        <p:spPr>
          <a:xfrm>
            <a:off x="1166040" y="3305175"/>
            <a:ext cx="8254185" cy="72390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0513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>
            <a:extLst>
              <a:ext uri="{FF2B5EF4-FFF2-40B4-BE49-F238E27FC236}">
                <a16:creationId xmlns:a16="http://schemas.microsoft.com/office/drawing/2014/main" id="{7F3F9D6E-06F1-D84E-A2B4-8BDF14A35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v-SE" dirty="0"/>
              <a:t>Ladok för studenter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CEEFFBF-5D1F-905B-4B6C-34A731A78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425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buClr>
                <a:srgbClr val="00B561"/>
              </a:buClr>
              <a:buFont typeface="Wingdings 3" panose="05040102010807070707" pitchFamily="18" charset="2"/>
              <a:buChar char="u"/>
            </a:pPr>
            <a:r>
              <a:rPr lang="sv-SE" dirty="0"/>
              <a:t>Om lärosätet kräver tillitsnivå SWAMID AL2 för studentinloggning, kan studenter med aktiva fakturor logga in i en begränsad version av Ladok för studenter även utan AL2. 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srgbClr val="00B561"/>
              </a:buClr>
              <a:buFont typeface="Wingdings 3" panose="05040102010807070707" pitchFamily="18" charset="2"/>
              <a:buChar char="u"/>
            </a:pPr>
            <a:endParaRPr lang="sv-SE" dirty="0"/>
          </a:p>
        </p:txBody>
      </p:sp>
      <p:sp>
        <p:nvSpPr>
          <p:cNvPr id="24" name="Platshållare för innehåll 2">
            <a:extLst>
              <a:ext uri="{FF2B5EF4-FFF2-40B4-BE49-F238E27FC236}">
                <a16:creationId xmlns:a16="http://schemas.microsoft.com/office/drawing/2014/main" id="{1DC47135-3D80-D0C6-0777-9B390ED357ED}"/>
              </a:ext>
            </a:extLst>
          </p:cNvPr>
          <p:cNvSpPr txBox="1">
            <a:spLocks/>
          </p:cNvSpPr>
          <p:nvPr/>
        </p:nvSpPr>
        <p:spPr>
          <a:xfrm>
            <a:off x="1099012" y="2695575"/>
            <a:ext cx="7248525" cy="35814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88000" indent="-2880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Figtree" pitchFamily="2" charset="0"/>
                <a:ea typeface="+mn-ea"/>
                <a:cs typeface="+mn-cs"/>
              </a:defRPr>
            </a:lvl1pPr>
            <a:lvl2pPr marL="685800" indent="-288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Figtree" pitchFamily="2" charset="0"/>
                <a:ea typeface="+mn-ea"/>
                <a:cs typeface="+mn-cs"/>
              </a:defRPr>
            </a:lvl2pPr>
            <a:lvl3pPr marL="1143000" indent="-288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Figtree" pitchFamily="2" charset="0"/>
                <a:ea typeface="+mn-ea"/>
                <a:cs typeface="+mn-cs"/>
              </a:defRPr>
            </a:lvl3pPr>
            <a:lvl4pPr marL="1600200" indent="-288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Figtree" pitchFamily="2" charset="0"/>
                <a:ea typeface="+mn-ea"/>
                <a:cs typeface="+mn-cs"/>
              </a:defRPr>
            </a:lvl4pPr>
            <a:lvl5pPr marL="2057400" indent="-288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Figtre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sv-SE" b="1" dirty="0"/>
              <a:t>Förutsättningar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sv-SE" dirty="0"/>
              <a:t>Att lärosätet </a:t>
            </a:r>
            <a:r>
              <a:rPr lang="sv-SE" b="1" dirty="0">
                <a:solidFill>
                  <a:srgbClr val="04B067"/>
                </a:solidFill>
              </a:rPr>
              <a:t>aktiverat Ladok för studenter </a:t>
            </a:r>
            <a:r>
              <a:rPr lang="sv-SE" dirty="0"/>
              <a:t>i sin tjänstekonfiguration.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sv-SE" dirty="0"/>
              <a:t>Att lärosätet </a:t>
            </a:r>
            <a:r>
              <a:rPr lang="sv-SE" b="1" dirty="0">
                <a:solidFill>
                  <a:srgbClr val="04B067"/>
                </a:solidFill>
              </a:rPr>
              <a:t>aktiverat krav på AL2-nivå </a:t>
            </a:r>
            <a:r>
              <a:rPr lang="sv-SE" dirty="0"/>
              <a:t>för studentinloggning.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sv-SE" dirty="0"/>
              <a:t>Att studenten har ett </a:t>
            </a:r>
            <a:r>
              <a:rPr lang="sv-SE" b="1" dirty="0">
                <a:solidFill>
                  <a:srgbClr val="04B067"/>
                </a:solidFill>
              </a:rPr>
              <a:t>konto med AL1-nivå</a:t>
            </a:r>
            <a:r>
              <a:rPr lang="sv-SE" dirty="0"/>
              <a:t>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sv-SE" dirty="0"/>
              <a:t>Att student har minst en </a:t>
            </a:r>
            <a:r>
              <a:rPr lang="sv-SE" b="1" dirty="0">
                <a:solidFill>
                  <a:srgbClr val="04B067"/>
                </a:solidFill>
              </a:rPr>
              <a:t>aktiv faktura</a:t>
            </a:r>
            <a:r>
              <a:rPr lang="sv-SE" dirty="0">
                <a:solidFill>
                  <a:srgbClr val="04B067"/>
                </a:solidFill>
              </a:rPr>
              <a:t> </a:t>
            </a:r>
            <a:r>
              <a:rPr lang="sv-SE" dirty="0"/>
              <a:t>i Ladok.</a:t>
            </a:r>
            <a:br>
              <a:rPr lang="sv-SE" dirty="0"/>
            </a:br>
            <a:endParaRPr lang="sv-SE" sz="2000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sv-SE" b="1" dirty="0"/>
              <a:t>Inloggning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sv-SE" dirty="0"/>
              <a:t>www.student.ladok.se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sv-SE" dirty="0"/>
              <a:t>Lärosäteskonto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sv-SE" dirty="0"/>
              <a:t>Användarkonto hos Antagning.se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sv-SE" dirty="0"/>
              <a:t>Användarkonto hos </a:t>
            </a:r>
            <a:r>
              <a:rPr lang="sv-SE" dirty="0" err="1"/>
              <a:t>eduID</a:t>
            </a:r>
            <a:r>
              <a:rPr lang="sv-SE" dirty="0"/>
              <a:t> 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srgbClr val="00B561"/>
              </a:buClr>
              <a:buFont typeface="Wingdings 3" panose="05040102010807070707" pitchFamily="18" charset="2"/>
              <a:buChar char="u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4452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Anpassat 2">
      <a:dk1>
        <a:srgbClr val="000000"/>
      </a:dk1>
      <a:lt1>
        <a:srgbClr val="FFFFFF"/>
      </a:lt1>
      <a:dk2>
        <a:srgbClr val="1A2219"/>
      </a:dk2>
      <a:lt2>
        <a:srgbClr val="ECF0F3"/>
      </a:lt2>
      <a:accent1>
        <a:srgbClr val="E0EBD8"/>
      </a:accent1>
      <a:accent2>
        <a:srgbClr val="9FDDAC"/>
      </a:accent2>
      <a:accent3>
        <a:srgbClr val="04B067"/>
      </a:accent3>
      <a:accent4>
        <a:srgbClr val="107238"/>
      </a:accent4>
      <a:accent5>
        <a:srgbClr val="EA9E16"/>
      </a:accent5>
      <a:accent6>
        <a:srgbClr val="EC5C49"/>
      </a:accent6>
      <a:hlink>
        <a:srgbClr val="2469E6"/>
      </a:hlink>
      <a:folHlink>
        <a:srgbClr val="132F98"/>
      </a:folHlink>
    </a:clrScheme>
    <a:fontScheme name="Figtree">
      <a:majorFont>
        <a:latin typeface="Figtree"/>
        <a:ea typeface=""/>
        <a:cs typeface=""/>
      </a:majorFont>
      <a:minorFont>
        <a:latin typeface="Figtre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Nya grafiska</Template>
  <TotalTime>2283</TotalTime>
  <Words>556</Words>
  <Application>Microsoft Office PowerPoint</Application>
  <PresentationFormat>Bredbild</PresentationFormat>
  <Paragraphs>64</Paragraphs>
  <Slides>13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20" baseType="lpstr">
      <vt:lpstr>Figtree Medium</vt:lpstr>
      <vt:lpstr>Figtree SemiBold</vt:lpstr>
      <vt:lpstr>Figtree</vt:lpstr>
      <vt:lpstr>Arial</vt:lpstr>
      <vt:lpstr>Wingdings 3</vt:lpstr>
      <vt:lpstr>Aptos</vt:lpstr>
      <vt:lpstr>Office Theme</vt:lpstr>
      <vt:lpstr>PowerPoint-presentation</vt:lpstr>
      <vt:lpstr>Demo av version 2.51 </vt:lpstr>
      <vt:lpstr>Detta kommer demonstreras</vt:lpstr>
      <vt:lpstr>Medarbetarrättigheter</vt:lpstr>
      <vt:lpstr>Aktivitetstillfälle</vt:lpstr>
      <vt:lpstr>Tillgodoräknande</vt:lpstr>
      <vt:lpstr>Bevis</vt:lpstr>
      <vt:lpstr>Utdata</vt:lpstr>
      <vt:lpstr>Ladok för studenter</vt:lpstr>
      <vt:lpstr>Ladok för studenter</vt:lpstr>
      <vt:lpstr>Nya attribut i de nationella utbildningsmallarna</vt:lpstr>
      <vt:lpstr>Individuell studieplan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Inför Q2-24</dc:title>
  <dc:creator>Erik Långström</dc:creator>
  <cp:lastModifiedBy>Klara Nordström</cp:lastModifiedBy>
  <cp:revision>136</cp:revision>
  <dcterms:created xsi:type="dcterms:W3CDTF">2024-03-26T12:09:15Z</dcterms:created>
  <dcterms:modified xsi:type="dcterms:W3CDTF">2024-08-26T09:37:06Z</dcterms:modified>
</cp:coreProperties>
</file>