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9" r:id="rId4"/>
    <p:sldId id="282" r:id="rId5"/>
    <p:sldId id="283" r:id="rId6"/>
    <p:sldId id="262" r:id="rId7"/>
    <p:sldId id="278" r:id="rId8"/>
    <p:sldId id="280" r:id="rId9"/>
    <p:sldId id="281" r:id="rId10"/>
    <p:sldId id="279" r:id="rId11"/>
    <p:sldId id="277" r:id="rId12"/>
  </p:sldIdLst>
  <p:sldSz cx="12192000" cy="6858000"/>
  <p:notesSz cx="6858000" cy="9144000"/>
  <p:embeddedFontLst>
    <p:embeddedFont>
      <p:font typeface="Figtree" pitchFamily="2" charset="0"/>
      <p:regular r:id="rId14"/>
      <p:bold r:id="rId15"/>
      <p:italic r:id="rId16"/>
      <p:boldItalic r:id="rId17"/>
    </p:embeddedFont>
    <p:embeddedFont>
      <p:font typeface="Figtree Medium" pitchFamily="2" charset="0"/>
      <p:regular r:id="rId18"/>
      <p:italic r:id="rId19"/>
    </p:embeddedFont>
    <p:embeddedFont>
      <p:font typeface="Figtree SemiBold" pitchFamily="2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3"/>
    <a:srgbClr val="04B067"/>
    <a:srgbClr val="FFFFFF"/>
    <a:srgbClr val="E4E4E4"/>
    <a:srgbClr val="FBDE05"/>
    <a:srgbClr val="EA9E16"/>
    <a:srgbClr val="107238"/>
    <a:srgbClr val="EDF1F4"/>
    <a:srgbClr val="DDECD7"/>
    <a:srgbClr val="8EE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6"/>
    <p:restoredTop sz="96247" autoAdjust="0"/>
  </p:normalViewPr>
  <p:slideViewPr>
    <p:cSldViewPr snapToGrid="0">
      <p:cViewPr>
        <p:scale>
          <a:sx n="100" d="100"/>
          <a:sy n="100" d="100"/>
        </p:scale>
        <p:origin x="123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09/09/2024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2024-09-09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2024-09-09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2024-09-09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2024-09-09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2024-09-09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2024-09-09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2024-09-09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6" r:id="rId26"/>
    <p:sldLayoutId id="2147483677" r:id="rId27"/>
    <p:sldLayoutId id="2147483678" r:id="rId28"/>
    <p:sldLayoutId id="2147483652" r:id="rId29"/>
    <p:sldLayoutId id="2147483669" r:id="rId30"/>
    <p:sldLayoutId id="2147483653" r:id="rId31"/>
    <p:sldLayoutId id="2147483654" r:id="rId32"/>
    <p:sldLayoutId id="2147483655" r:id="rId33"/>
    <p:sldLayoutId id="2147483657" r:id="rId34"/>
    <p:sldLayoutId id="2147483668" r:id="rId3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2.52</a:t>
            </a:r>
          </a:p>
          <a:p>
            <a:pPr marL="0" indent="0">
              <a:buNone/>
            </a:pP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07A5004-251C-9C5A-0AED-8A90C497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2860646"/>
            <a:ext cx="10612331" cy="2886478"/>
          </a:xfrm>
          <a:prstGeom prst="rect">
            <a:avLst/>
          </a:prstGeom>
        </p:spPr>
      </p:pic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Användarbehörigheter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/>
              <a:t>Nu skapas inte längre en onödig extra historikpost när man ändrar en användares för- eller efternamn.</a:t>
            </a:r>
          </a:p>
          <a:p>
            <a:pPr>
              <a:lnSpc>
                <a:spcPct val="110000"/>
              </a:lnSpc>
            </a:pPr>
            <a:endParaRPr lang="sv-SE" dirty="0"/>
          </a:p>
          <a:p>
            <a:pPr>
              <a:lnSpc>
                <a:spcPct val="110000"/>
              </a:lnSpc>
            </a:pP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29D5F3E-47DB-DE6D-6E85-474DB1055551}"/>
              </a:ext>
            </a:extLst>
          </p:cNvPr>
          <p:cNvSpPr/>
          <p:nvPr/>
        </p:nvSpPr>
        <p:spPr>
          <a:xfrm flipV="1">
            <a:off x="986118" y="3985638"/>
            <a:ext cx="9170894" cy="53788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24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1E156C-7FBD-3C14-B042-44BD8E1D6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/>
              <a:t>Tack för idag!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46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2.52 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 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  <a:p>
            <a:endParaRPr lang="en-SE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9 september 2024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Individuell studieplan</a:t>
            </a:r>
          </a:p>
          <a:p>
            <a:pPr marL="0" indent="0">
              <a:buNone/>
            </a:pPr>
            <a:r>
              <a:rPr lang="sv-SE" sz="2400" dirty="0"/>
              <a:t>Studieavgifter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6A242F-3FF8-2B37-3A69-3D057CED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Nu används bevakningar inom individuella studieplaner, så användarna kan aviseringsmejl och se på startsidan när de har en arbetsuppgift i en ISP som de är kopplad till.</a:t>
            </a:r>
          </a:p>
          <a:p>
            <a:pPr lvl="1"/>
            <a:r>
              <a:rPr lang="sv-SE" dirty="0"/>
              <a:t>Gäller Ladok för personal</a:t>
            </a:r>
          </a:p>
          <a:p>
            <a:r>
              <a:rPr lang="sv-SE" dirty="0"/>
              <a:t>Det är nu obligatoriskt att ha en publicerad lärosätesmall för att kunna skapa nya versioner av doktoranders individuella studieplaner. </a:t>
            </a:r>
          </a:p>
          <a:p>
            <a:pPr lvl="1"/>
            <a:r>
              <a:rPr lang="sv-SE" dirty="0"/>
              <a:t>Finns det ingen lärosätesmall går det inte att skapa nya versioner</a:t>
            </a:r>
          </a:p>
          <a:p>
            <a:pPr lvl="1"/>
            <a:r>
              <a:rPr lang="sv-SE" dirty="0"/>
              <a:t>Det går att färdigställa redan påbörjade versioner som går mot den nationella mallen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A73C87F-9830-B0F6-4D9F-F8E439BCF685}"/>
              </a:ext>
            </a:extLst>
          </p:cNvPr>
          <p:cNvSpPr/>
          <p:nvPr/>
        </p:nvSpPr>
        <p:spPr>
          <a:xfrm>
            <a:off x="1434353" y="4341158"/>
            <a:ext cx="9628094" cy="2413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spcBef>
                <a:spcPts val="600"/>
              </a:spcBef>
            </a:pPr>
            <a:r>
              <a:rPr lang="sv-SE" b="1" dirty="0">
                <a:solidFill>
                  <a:schemeClr val="tx1"/>
                </a:solidFill>
              </a:rPr>
              <a:t>Förutsättningar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Användaren har systemaktivitet: </a:t>
            </a:r>
            <a:r>
              <a:rPr lang="sv-SE" b="1" dirty="0">
                <a:solidFill>
                  <a:srgbClr val="04B067"/>
                </a:solidFill>
              </a:rPr>
              <a:t>”Bevakning: Hantera egna personliga bevakningar”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Användaren har sin </a:t>
            </a:r>
            <a:r>
              <a:rPr lang="sv-SE" b="1" dirty="0">
                <a:solidFill>
                  <a:srgbClr val="04B067"/>
                </a:solidFill>
              </a:rPr>
              <a:t>e-postadress</a:t>
            </a:r>
            <a:r>
              <a:rPr lang="sv-SE" dirty="0">
                <a:solidFill>
                  <a:schemeClr val="tx1"/>
                </a:solidFill>
              </a:rPr>
              <a:t> inlagd i Ladok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Tjänstekonfiguration </a:t>
            </a:r>
            <a:r>
              <a:rPr lang="sv-SE" b="1" dirty="0">
                <a:solidFill>
                  <a:srgbClr val="04B067"/>
                </a:solidFill>
              </a:rPr>
              <a:t>”Avisering till handläggare” </a:t>
            </a:r>
            <a:r>
              <a:rPr lang="sv-SE" dirty="0">
                <a:solidFill>
                  <a:schemeClr val="tx1"/>
                </a:solidFill>
              </a:rPr>
              <a:t>är påslaget på lärosätet</a:t>
            </a:r>
            <a:br>
              <a:rPr lang="sv-SE" dirty="0">
                <a:solidFill>
                  <a:schemeClr val="tx1"/>
                </a:solidFill>
              </a:rPr>
            </a:br>
            <a:endParaRPr lang="sv-SE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sv-SE" dirty="0">
                <a:solidFill>
                  <a:schemeClr val="tx1"/>
                </a:solidFill>
              </a:rPr>
              <a:t>Aviseringar skickas inte i test- och utbildningsmiljöer!</a:t>
            </a:r>
          </a:p>
        </p:txBody>
      </p:sp>
    </p:spTree>
    <p:extLst>
      <p:ext uri="{BB962C8B-B14F-4D97-AF65-F5344CB8AC3E}">
        <p14:creationId xmlns:p14="http://schemas.microsoft.com/office/powerpoint/2010/main" val="24150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DDE66E71-835F-0473-11FE-7FB8A0574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66" y="1237997"/>
            <a:ext cx="9332667" cy="43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7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>
                <a:latin typeface="+mn-lt"/>
              </a:rPr>
              <a:t>Det går nu att notera inbetalning av hela fakturabeloppet (per transaktionsdatum) på flera fakturor samtidigt.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+mn-lt"/>
              </a:rPr>
              <a:t>Det går nu att aktivera/inaktivera flera fakturor samtidigt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+mn-lt"/>
              </a:rPr>
              <a:t>Sökvyerna för fakturor och aktivering av utbildningstillfällen är förbättrad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333333"/>
                </a:solidFill>
                <a:effectLst/>
                <a:latin typeface="+mn-lt"/>
              </a:rPr>
              <a:t>Om studenten har ett tillfällesbyte visas det senaste tillfällets fakturor överst i vyn för den enskilda studentens fakturor</a:t>
            </a:r>
            <a:endParaRPr lang="sv-SE" dirty="0"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BD8D16B-C275-B9EA-D47E-96566DAE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45426"/>
            <a:ext cx="8527419" cy="346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/>
              <a:t>Vid tilldelning av ärende till annan användare så är "Avisera handläggare" förvalt.</a:t>
            </a:r>
          </a:p>
          <a:p>
            <a:pPr>
              <a:lnSpc>
                <a:spcPct val="110000"/>
              </a:lnSpc>
            </a:pPr>
            <a:endParaRPr lang="sv-SE" dirty="0"/>
          </a:p>
          <a:p>
            <a:pPr>
              <a:lnSpc>
                <a:spcPct val="110000"/>
              </a:lnSpc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E19F184-B77A-4B9F-00CD-B9B474F10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9111"/>
            <a:ext cx="12192000" cy="268332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29D5F3E-47DB-DE6D-6E85-474DB1055551}"/>
              </a:ext>
            </a:extLst>
          </p:cNvPr>
          <p:cNvSpPr/>
          <p:nvPr/>
        </p:nvSpPr>
        <p:spPr>
          <a:xfrm>
            <a:off x="6751782" y="4258438"/>
            <a:ext cx="1607126" cy="45258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9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92C42F-2ECB-2AEE-7AB1-A6FFA08B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E4363-5925-02DC-B93E-3D32E46FA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vyerna för "Hantera flera" visas nu ett info-i vid de versionsnummer som inte visar aktuell version av kursen.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7DBC9FD-ED8E-1DD9-7095-CCE76797F5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45"/>
          <a:stretch/>
        </p:blipFill>
        <p:spPr>
          <a:xfrm>
            <a:off x="75197" y="2582567"/>
            <a:ext cx="6723529" cy="322705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BC20E05-DE2D-D3C4-5A58-A22293A736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42964" y="3261523"/>
            <a:ext cx="6723529" cy="3231352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5DD41A-C7C5-DBE0-872D-BDA08EE7D226}"/>
              </a:ext>
            </a:extLst>
          </p:cNvPr>
          <p:cNvSpPr/>
          <p:nvPr/>
        </p:nvSpPr>
        <p:spPr>
          <a:xfrm>
            <a:off x="5683624" y="2752379"/>
            <a:ext cx="1192306" cy="383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BCEB702A-786E-018B-F427-A1C8DF4F5525}"/>
              </a:ext>
            </a:extLst>
          </p:cNvPr>
          <p:cNvCxnSpPr/>
          <p:nvPr/>
        </p:nvCxnSpPr>
        <p:spPr>
          <a:xfrm>
            <a:off x="4661647" y="5432826"/>
            <a:ext cx="4867835" cy="48409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8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B5CC47F-B64C-08BC-1627-590A6EC5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584" r="46113"/>
          <a:stretch/>
        </p:blipFill>
        <p:spPr>
          <a:xfrm>
            <a:off x="592140" y="5913283"/>
            <a:ext cx="4179035" cy="101421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992C42F-2ECB-2AEE-7AB1-A6FFA08B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E4363-5925-02DC-B93E-3D32E46FA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vyerna för "Hantera flera" visas nu ett info-i vid de versionsnummer som inte visar aktuell version av kursen. </a:t>
            </a:r>
          </a:p>
          <a:p>
            <a:r>
              <a:rPr lang="sv-SE" dirty="0"/>
              <a:t>Attributen ”Avser endast inriktning” har nu olika benämningar: </a:t>
            </a:r>
          </a:p>
          <a:p>
            <a:pPr lvl="1"/>
            <a:r>
              <a:rPr lang="sv-SE" dirty="0"/>
              <a:t>Avser endast inriktning</a:t>
            </a:r>
          </a:p>
          <a:p>
            <a:pPr lvl="1"/>
            <a:r>
              <a:rPr lang="sv-SE" dirty="0"/>
              <a:t>Avser endast inriktning (referens)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FBDB9D-0A3B-140C-0E8C-71E39364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113" b="30924"/>
          <a:stretch/>
        </p:blipFill>
        <p:spPr>
          <a:xfrm>
            <a:off x="592141" y="3609975"/>
            <a:ext cx="4179035" cy="230330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181332A-F41F-7096-BA7A-352C656D4FDE}"/>
              </a:ext>
            </a:extLst>
          </p:cNvPr>
          <p:cNvSpPr/>
          <p:nvPr/>
        </p:nvSpPr>
        <p:spPr>
          <a:xfrm>
            <a:off x="592141" y="6492875"/>
            <a:ext cx="4179035" cy="29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2054A55-E01F-3995-AD7D-D37B2F4B6DD3}"/>
              </a:ext>
            </a:extLst>
          </p:cNvPr>
          <p:cNvSpPr/>
          <p:nvPr/>
        </p:nvSpPr>
        <p:spPr>
          <a:xfrm>
            <a:off x="592141" y="5616154"/>
            <a:ext cx="4179035" cy="29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404C90-1F7F-BC32-6A6D-744554C3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06" y="6222550"/>
            <a:ext cx="4559794" cy="55957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66DF87C-1401-7E8B-5304-844C393D3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906" y="4627746"/>
            <a:ext cx="2321321" cy="113697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16B8AE7-EC3A-E31D-A9E4-A6AD45ECF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209" y="4756027"/>
            <a:ext cx="4649408" cy="9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2739</TotalTime>
  <Words>346</Words>
  <Application>Microsoft Office PowerPoint</Application>
  <PresentationFormat>Bredbild</PresentationFormat>
  <Paragraphs>41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Wingdings 3</vt:lpstr>
      <vt:lpstr>Figtree</vt:lpstr>
      <vt:lpstr>Figtree SemiBold</vt:lpstr>
      <vt:lpstr>Aptos</vt:lpstr>
      <vt:lpstr>Figtree Medium</vt:lpstr>
      <vt:lpstr>Office Theme</vt:lpstr>
      <vt:lpstr>PowerPoint-presentation</vt:lpstr>
      <vt:lpstr>Demo av version 2.52 </vt:lpstr>
      <vt:lpstr>Detta kommer demonstreras</vt:lpstr>
      <vt:lpstr>Individuell studieplan</vt:lpstr>
      <vt:lpstr>PowerPoint-presentation</vt:lpstr>
      <vt:lpstr>Studieavgifter</vt:lpstr>
      <vt:lpstr>Tillgodoräknande</vt:lpstr>
      <vt:lpstr>Utbildningsinformation</vt:lpstr>
      <vt:lpstr>Utbildningsinformation</vt:lpstr>
      <vt:lpstr>Användarbehörigheter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 Q2-24</dc:title>
  <dc:creator>Erik Långström</dc:creator>
  <cp:lastModifiedBy>Klara Nordström</cp:lastModifiedBy>
  <cp:revision>153</cp:revision>
  <dcterms:created xsi:type="dcterms:W3CDTF">2024-03-26T12:09:15Z</dcterms:created>
  <dcterms:modified xsi:type="dcterms:W3CDTF">2024-09-09T08:51:06Z</dcterms:modified>
</cp:coreProperties>
</file>