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embeddedFontLst>
    <p:embeddedFont>
      <p:font typeface="Figtree" panose="020B0604020202020204" charset="0"/>
      <p:regular r:id="rId13"/>
      <p:bold r:id="rId14"/>
      <p:italic r:id="rId15"/>
      <p:boldItalic r:id="rId16"/>
    </p:embeddedFont>
    <p:embeddedFont>
      <p:font typeface="Figtree Medium" panose="020B0604020202020204" charset="0"/>
      <p:regular r:id="rId17"/>
      <p:italic r:id="rId18"/>
    </p:embeddedFont>
    <p:embeddedFont>
      <p:font typeface="Figtree SemiBold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1F4"/>
    <a:srgbClr val="DDECD7"/>
    <a:srgbClr val="8EE1A9"/>
    <a:srgbClr val="00B561"/>
    <a:srgbClr val="007633"/>
    <a:srgbClr val="CAD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94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09/16/2024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1124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2024-09-16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2024-09-16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2024-09-16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2024-09-16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2024-09-16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2024-09-16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1833D8-186B-5317-7FCA-A85C1F4EF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2ADBBD-DBC8-FE3B-98EC-3CE2C2765D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 flipH="1">
            <a:off x="609600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E70-23D1-28E2-686D-CAE0C92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0CEA1-271A-D9E3-AE7A-E93932109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5964-6C99-A390-1543-D5DADFF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132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2024-09-16</a:t>
            </a:fld>
            <a:endParaRPr lang="en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1F20E88-0A64-C304-7527-D4E5DFFEA8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74" r:id="rId8"/>
    <p:sldLayoutId id="2147483661" r:id="rId9"/>
    <p:sldLayoutId id="2147483663" r:id="rId10"/>
    <p:sldLayoutId id="2147483667" r:id="rId11"/>
    <p:sldLayoutId id="2147483666" r:id="rId12"/>
    <p:sldLayoutId id="2147483671" r:id="rId13"/>
    <p:sldLayoutId id="2147483685" r:id="rId14"/>
    <p:sldLayoutId id="2147483660" r:id="rId15"/>
    <p:sldLayoutId id="2147483686" r:id="rId16"/>
    <p:sldLayoutId id="2147483662" r:id="rId17"/>
    <p:sldLayoutId id="2147483673" r:id="rId18"/>
    <p:sldLayoutId id="2147483664" r:id="rId19"/>
    <p:sldLayoutId id="2147483665" r:id="rId20"/>
    <p:sldLayoutId id="2147483670" r:id="rId21"/>
    <p:sldLayoutId id="2147483687" r:id="rId22"/>
    <p:sldLayoutId id="2147483675" r:id="rId23"/>
    <p:sldLayoutId id="2147483689" r:id="rId24"/>
    <p:sldLayoutId id="2147483676" r:id="rId25"/>
    <p:sldLayoutId id="2147483677" r:id="rId26"/>
    <p:sldLayoutId id="2147483678" r:id="rId27"/>
    <p:sldLayoutId id="2147483679" r:id="rId28"/>
    <p:sldLayoutId id="2147483688" r:id="rId29"/>
    <p:sldLayoutId id="2147483652" r:id="rId30"/>
    <p:sldLayoutId id="2147483669" r:id="rId31"/>
    <p:sldLayoutId id="2147483653" r:id="rId32"/>
    <p:sldLayoutId id="2147483654" r:id="rId33"/>
    <p:sldLayoutId id="2147483655" r:id="rId34"/>
    <p:sldLayoutId id="2147483657" r:id="rId35"/>
    <p:sldLayoutId id="2147483668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dokkonsortiet.se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ira.its.umu.se/secure/Dashboard.jspa?selectPageId=17750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onfluence.its.umu.se/confluence/display/ITL/Personuppgifter" TargetMode="Externa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>
                <a:latin typeface="Figtree" pitchFamily="2" charset="0"/>
              </a:rPr>
              <a:t>JIRA</a:t>
            </a:r>
            <a:endParaRPr lang="en-SE" b="1" dirty="0">
              <a:latin typeface="Figtree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Hur använder vi </a:t>
            </a:r>
            <a:r>
              <a:rPr lang="sv-SE" dirty="0" err="1"/>
              <a:t>Jira</a:t>
            </a:r>
            <a:r>
              <a:rPr lang="sv-SE" dirty="0"/>
              <a:t>?</a:t>
            </a:r>
            <a:endParaRPr lang="en-S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07A1-8E85-DA42-86E3-018775986C8D}" type="datetime1">
              <a:rPr lang="sv-SE" smtClean="0"/>
              <a:t>2024-09-16</a:t>
            </a:fld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E88A6-D231-F122-7005-B03B3093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/>
          <a:p>
            <a:r>
              <a:rPr lang="sv-SE" dirty="0" err="1"/>
              <a:t>Ladokkonsortiets</a:t>
            </a:r>
            <a:r>
              <a:rPr lang="sv-SE" dirty="0"/>
              <a:t> webbplats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F4DBD99-7B76-1C80-4957-59F65CAD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49" y="1504950"/>
            <a:ext cx="6105819" cy="3755078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9921A3-A5B3-EC76-3A2E-6C54D2F7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/>
          <a:p>
            <a:r>
              <a:rPr lang="sv-SE" dirty="0"/>
              <a:t>En gäng användbara länkar, bl.a. till </a:t>
            </a:r>
            <a:r>
              <a:rPr lang="sv-SE" dirty="0" err="1"/>
              <a:t>Jira</a:t>
            </a:r>
            <a:r>
              <a:rPr lang="sv-SE" dirty="0"/>
              <a:t>, finns för övrigt högst upp i sidhuvudet på </a:t>
            </a:r>
            <a:r>
              <a:rPr lang="sv-SE" dirty="0">
                <a:hlinkClick r:id="rId3"/>
              </a:rPr>
              <a:t>https://ladokkonsortiet.se/</a:t>
            </a:r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53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68F443-DDAD-0D80-5955-D71A516D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Lärosätenas användning av </a:t>
            </a:r>
            <a:r>
              <a:rPr lang="sv-SE" dirty="0" err="1"/>
              <a:t>Jira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1A560A-D03E-FE66-30F2-E3AAD894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2037233"/>
            <a:ext cx="7410450" cy="3271367"/>
          </a:xfrm>
        </p:spPr>
        <p:txBody>
          <a:bodyPr>
            <a:normAutofit fontScale="70000" lnSpcReduction="20000"/>
          </a:bodyPr>
          <a:lstStyle/>
          <a:p>
            <a:r>
              <a:rPr lang="sv-SE" dirty="0" err="1"/>
              <a:t>Jira</a:t>
            </a:r>
            <a:r>
              <a:rPr lang="sv-SE" dirty="0"/>
              <a:t> är lärosätenas främsta kommunikationsverktyg mot </a:t>
            </a:r>
            <a:r>
              <a:rPr lang="sv-SE" dirty="0" err="1"/>
              <a:t>Ladokkonsortiet</a:t>
            </a:r>
            <a:r>
              <a:rPr lang="sv-SE" dirty="0"/>
              <a:t> gällande support, tjänstebeställning och drift/utveckling av </a:t>
            </a:r>
            <a:r>
              <a:rPr lang="sv-SE" dirty="0" err="1"/>
              <a:t>Ladoksystemet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Ladokkonsortiet</a:t>
            </a:r>
            <a:r>
              <a:rPr lang="sv-SE" dirty="0"/>
              <a:t> tillhandahåller tre olika projekt i </a:t>
            </a:r>
            <a:r>
              <a:rPr lang="sv-SE" dirty="0" err="1"/>
              <a:t>Jira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LADOKSUPP – för felanmälan, frågor, förbättringsönskemål</a:t>
            </a:r>
          </a:p>
          <a:p>
            <a:pPr lvl="1"/>
            <a:r>
              <a:rPr lang="sv-SE" dirty="0"/>
              <a:t>LADOKBEST – för beställning av tjänster mot </a:t>
            </a:r>
            <a:r>
              <a:rPr lang="sv-SE" dirty="0" err="1"/>
              <a:t>Ladokkonsortiet</a:t>
            </a:r>
            <a:endParaRPr lang="sv-SE" dirty="0"/>
          </a:p>
          <a:p>
            <a:pPr lvl="1"/>
            <a:r>
              <a:rPr lang="sv-SE" dirty="0"/>
              <a:t>LTRE – för att följa vidareutvecklingen av Ladok</a:t>
            </a:r>
          </a:p>
          <a:p>
            <a:pPr lvl="1"/>
            <a:endParaRPr lang="sv-SE" dirty="0"/>
          </a:p>
          <a:p>
            <a:r>
              <a:rPr lang="sv-SE" dirty="0"/>
              <a:t>Lärosätesanvändarnas ingång till </a:t>
            </a:r>
            <a:r>
              <a:rPr lang="sv-SE" dirty="0" err="1"/>
              <a:t>Jira</a:t>
            </a:r>
            <a:r>
              <a:rPr lang="sv-SE" dirty="0"/>
              <a:t> för Ladok:</a:t>
            </a:r>
          </a:p>
          <a:p>
            <a:pPr lvl="1"/>
            <a:r>
              <a:rPr lang="sv-SE" dirty="0">
                <a:hlinkClick r:id="rId2"/>
              </a:rPr>
              <a:t>https://jira.its.umu.se/secure/Dashboard.jspa?selectPageId=17750</a:t>
            </a:r>
            <a:br>
              <a:rPr lang="sv-SE" dirty="0"/>
            </a:br>
            <a:r>
              <a:rPr lang="sv-SE" dirty="0"/>
              <a:t> </a:t>
            </a:r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245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E38720-05B6-B324-AC74-F774DD93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LADOKSUPPORT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0E90BEA-8D47-8891-DC4C-AF062E1F607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701040" y="1765140"/>
            <a:ext cx="4831080" cy="447055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Välj ”Skapa ärende” (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i menyraden högst upp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kumimoji="0" lang="sv-SE" altLang="sv-SE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Fyll i formuläret: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Projekt = LADOKSUPPORT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sv-SE" alt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När det gäller Ärendetyp så är det de fyra första typerna i listan som lärosätena kan använda: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Felanmälan 	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 Om man stött på ett fel i Ladok. </a:t>
            </a:r>
            <a:b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Beskriv så utförligt som möjligt hur felet uppträder, gärna med </a:t>
            </a:r>
            <a:r>
              <a:rPr lang="sv-SE" sz="1000" dirty="0" err="1">
                <a:latin typeface="Arial" panose="020B0604020202020204" pitchFamily="34" charset="0"/>
                <a:cs typeface="Arial" panose="020B0604020202020204" pitchFamily="34" charset="0"/>
              </a:rPr>
              <a:t>skärmdumpar</a:t>
            </a: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 eller film.</a:t>
            </a:r>
            <a:endParaRPr lang="sv-SE" alt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Fråga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sv-SE" altLang="sv-SE" sz="1000" dirty="0">
                <a:latin typeface="Arial" panose="020B0604020202020204" pitchFamily="34" charset="0"/>
                <a:cs typeface="Arial" panose="020B0604020202020204" pitchFamily="34" charset="0"/>
              </a:rPr>
              <a:t> Om man undrar över något som rör Ladok.</a:t>
            </a:r>
            <a:endParaRPr kumimoji="0" lang="sv-SE" altLang="sv-SE" sz="10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Ändringsbehov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sv-SE" altLang="sv-SE" sz="1000" dirty="0">
                <a:latin typeface="Arial" panose="020B0604020202020204" pitchFamily="34" charset="0"/>
                <a:cs typeface="Arial" panose="020B0604020202020204" pitchFamily="34" charset="0"/>
              </a:rPr>
              <a:t> Om man har behov av vidareutveckling i Ladok. </a:t>
            </a:r>
            <a:br>
              <a:rPr lang="sv-SE" altLang="sv-S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000" dirty="0">
                <a:latin typeface="Arial" panose="020B0604020202020204" pitchFamily="34" charset="0"/>
                <a:cs typeface="Arial" panose="020B0604020202020204" pitchFamily="34" charset="0"/>
              </a:rPr>
              <a:t>Beskriv ert behov tydligt och hur en ändring eller ett tillägg skulle kunna hjälpa er i ert arbete. Fokusera på behovet, ni behöver inte presentera hur </a:t>
            </a:r>
            <a:r>
              <a:rPr lang="sv-SE" altLang="sv-SE" sz="1000">
                <a:latin typeface="Arial" panose="020B0604020202020204" pitchFamily="34" charset="0"/>
                <a:cs typeface="Arial" panose="020B0604020202020204" pitchFamily="34" charset="0"/>
              </a:rPr>
              <a:t>en eventuell </a:t>
            </a:r>
            <a:r>
              <a:rPr lang="sv-SE" altLang="sv-SE" sz="1000" dirty="0">
                <a:latin typeface="Arial" panose="020B0604020202020204" pitchFamily="34" charset="0"/>
                <a:cs typeface="Arial" panose="020B0604020202020204" pitchFamily="34" charset="0"/>
              </a:rPr>
              <a:t>lösning i Ladok skulle se ut.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Tillgänglighetsbrist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sv-SE" altLang="sv-SE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Om tillgänglighetskravet inte uppfylls, exempelvis om skärmläsare inte fungerar som den ska eller liknande.</a:t>
            </a:r>
            <a:br>
              <a:rPr kumimoji="0" lang="sv-SE" altLang="sv-SE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sv-SE" altLang="sv-SE" sz="1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sv-SE" alt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Övriga ärendetyper används bara av konsortiet</a:t>
            </a:r>
            <a:r>
              <a:rPr lang="sv-SE" altLang="sv-SE" sz="13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sv-SE" altLang="sv-SE" sz="13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7687005-E3D6-59E7-9EF9-2166B36B6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392" y="581850"/>
            <a:ext cx="4846320" cy="1756791"/>
          </a:xfrm>
          <a:prstGeom prst="rect">
            <a:avLst/>
          </a:prstGeom>
          <a:noFill/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C3136C1-2339-0C55-E0B2-11203AF45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226" y="2533291"/>
            <a:ext cx="4330652" cy="397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4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48E8CC-0822-0B02-078F-BE2AEC7E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LADOKSUPPORT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F15AE0-5397-F990-F0C5-47361AD12C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2AF9BE8-122F-E3EE-CAFA-AC6E0049D78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19100" y="1692852"/>
            <a:ext cx="20229075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Urgency</a:t>
            </a:r>
            <a:r>
              <a:rPr lang="sv-SE" altLang="sv-SE" sz="1800" dirty="0">
                <a:latin typeface="Arial" panose="020B0604020202020204" pitchFamily="34" charset="0"/>
              </a:rPr>
              <a:t> - 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hur angeläget det är för ert lärosäte: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Kritisk = Verksamheten äventyras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Hög </a:t>
            </a:r>
            <a:r>
              <a:rPr lang="sv-SE" altLang="sv-SE" sz="1400" dirty="0">
                <a:latin typeface="Arial" panose="020B0604020202020204" pitchFamily="34" charset="0"/>
              </a:rPr>
              <a:t>   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 Stora störningar i verksamheten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Medel = Störningar i verksamheten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Låg     = Mindre eller liten påverkan på verksamheten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Impact</a:t>
            </a:r>
            <a:r>
              <a:rPr lang="sv-SE" altLang="sv-SE" sz="1800" dirty="0">
                <a:latin typeface="Arial" panose="020B0604020202020204" pitchFamily="34" charset="0"/>
              </a:rPr>
              <a:t> - 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hur många som påverkas: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Låg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Medel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Hög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v-SE" altLang="sv-SE" sz="1800" dirty="0"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Prioritet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altLang="sv-SE" sz="1400" dirty="0">
                <a:latin typeface="Arial" panose="020B0604020202020204" pitchFamily="34" charset="0"/>
              </a:rPr>
              <a:t> Ska inte ändras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Säkerhetsnivå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altLang="sv-SE" sz="1400" dirty="0">
                <a:latin typeface="Arial" panose="020B0604020202020204" pitchFamily="34" charset="0"/>
              </a:rPr>
              <a:t> Används i enstaka fall för att b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egränsa åtkomst till ärendet</a:t>
            </a:r>
          </a:p>
          <a:p>
            <a:pPr marL="9144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Ändra till "Ladok-konsortiet" för att låta endast rapportören och </a:t>
            </a:r>
            <a:br>
              <a:rPr kumimoji="0" lang="sv-SE" altLang="sv-S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sv-SE" altLang="sv-S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personal i konsortiet se ärendet (samt eventuella medarbetare </a:t>
            </a:r>
            <a:br>
              <a:rPr kumimoji="0" lang="sv-SE" altLang="sv-S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sv-SE" altLang="sv-S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 läggs till i "Tilldelad ärendeåtkomst").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altLang="sv-SE" sz="1400" dirty="0">
                <a:latin typeface="Arial" panose="020B0604020202020204" pitchFamily="34" charset="0"/>
              </a:rPr>
              <a:t> Generellt vill vi dock att supportärendena är publika 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821BE6-964F-0841-A8A5-54E3DE08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686" y="1413975"/>
            <a:ext cx="5639587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1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FD9C49-7EE5-4913-A6DD-B2FE9468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LADOKSUPPORT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80DD8F-F89A-03C9-CCA7-69109C944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1" y="1483200"/>
            <a:ext cx="5375450" cy="5222399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Sammanfattning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kort beskrivning av </a:t>
            </a:r>
            <a:r>
              <a:rPr lang="sv-SE" altLang="sv-SE" sz="1400" dirty="0">
                <a:latin typeface="Arial" panose="020B0604020202020204" pitchFamily="34" charset="0"/>
              </a:rPr>
              <a:t>ärendet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d.v.s. en rubrik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altLang="sv-SE" sz="1400" dirty="0">
                <a:latin typeface="Arial" panose="020B0604020202020204" pitchFamily="34" charset="0"/>
              </a:rPr>
              <a:t> Inled 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gärna med var i Ladok problemet finns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Rapportör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Blir automatiskt den inloggade användaren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v-SE" altLang="sv-SE" sz="1800" dirty="0"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Ladokmiljö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altLang="sv-SE" sz="1400" dirty="0">
                <a:latin typeface="Arial" panose="020B0604020202020204" pitchFamily="34" charset="0"/>
              </a:rPr>
              <a:t> Produktionsmiljön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(vilket är standard)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altLang="sv-SE" sz="1400" dirty="0">
                <a:latin typeface="Arial" panose="020B0604020202020204" pitchFamily="34" charset="0"/>
              </a:rPr>
              <a:t> Testmiljön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Integrationstestmiljön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altLang="sv-SE" sz="1400" dirty="0">
                <a:latin typeface="Arial" panose="020B0604020202020204" pitchFamily="34" charset="0"/>
              </a:rPr>
              <a:t> Utbildningsmiljön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Övrigt (om ärendet inte rör själva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Ladoksystemet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Berörd produkt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altLang="sv-SE" sz="1400" dirty="0">
                <a:latin typeface="Arial" panose="020B0604020202020204" pitchFamily="34" charset="0"/>
              </a:rPr>
              <a:t> Utifrån vald produkt fördelas supportärendet till korrekt ansvarigt team.</a:t>
            </a:r>
            <a:br>
              <a:rPr lang="sv-SE" altLang="sv-SE" sz="1400" dirty="0">
                <a:latin typeface="Arial" panose="020B0604020202020204" pitchFamily="34" charset="0"/>
              </a:rPr>
            </a:b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Systeminformation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altLang="sv-SE" sz="1400" dirty="0">
                <a:latin typeface="Arial" panose="020B0604020202020204" pitchFamily="34" charset="0"/>
              </a:rPr>
              <a:t> Det underlättar felsökningen om man kan se vilken version av Ladok som felet upptäcktes i.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E5269614-F100-7210-302D-1B0924979F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225659A-9BDD-9C5A-C9B9-5F48AD315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432" y="669299"/>
            <a:ext cx="5623477" cy="57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8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FD9C49-7EE5-4913-A6DD-B2FE9468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LADOKSUPPORT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80DD8F-F89A-03C9-CCA7-69109C944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38750"/>
            <a:ext cx="5593079" cy="5222399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Lärosäte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Välj det lärosäte du representerar.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Tilldelad ärendeåtkomst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Här kan du lägga till eventuella kollegor som ska kunna se ärendet, i de fall Säkerhetsnivå satts till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Ladokkonsortiet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altLang="sv-SE" sz="1400" dirty="0">
                <a:latin typeface="Arial" panose="020B0604020202020204" pitchFamily="34" charset="0"/>
              </a:rPr>
              <a:t> Behöver normalt sett inte fyllas i om ärendet är publikt (vilket är standard).</a:t>
            </a:r>
            <a:br>
              <a:rPr lang="sv-SE" altLang="sv-SE" sz="1400" dirty="0">
                <a:latin typeface="Arial" panose="020B0604020202020204" pitchFamily="34" charset="0"/>
              </a:rPr>
            </a:b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v-SE" altLang="sv-SE" sz="1800" dirty="0"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Personuppgift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altLang="sv-SE" sz="1400" dirty="0">
                <a:latin typeface="Arial" panose="020B0604020202020204" pitchFamily="34" charset="0"/>
              </a:rPr>
              <a:t> Här kan du lägga in eventuella personuppgifter som behövs för felsökning. Innehållet i fältet syns endast för rapportören, personal inom konsortiet och eventuella kollegor med tilldelad ärendeåtkomst. 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 info: 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Personuppgifter</a:t>
            </a:r>
            <a:br>
              <a:rPr lang="sv-SE" altLang="sv-SE" sz="1400" dirty="0">
                <a:latin typeface="Arial" panose="020B0604020202020204" pitchFamily="34" charset="0"/>
              </a:rPr>
            </a:b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Beskrivning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altLang="sv-SE" sz="1400" dirty="0">
                <a:latin typeface="Arial" panose="020B0604020202020204" pitchFamily="34" charset="0"/>
              </a:rPr>
              <a:t> Skriv en tydlig beskrivning av problemet. Var i Ladok man befinner sig, vad som gjorts innan felet uppstår och hur felet artar sig. Skicka gärna med en skärmbild så underlättar det felsökningen mycket.</a:t>
            </a:r>
            <a:br>
              <a:rPr lang="sv-SE" altLang="sv-SE" sz="1400" dirty="0">
                <a:latin typeface="Arial" panose="020B0604020202020204" pitchFamily="34" charset="0"/>
              </a:rPr>
            </a:b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v-SE" altLang="sv-SE" sz="1800" dirty="0">
                <a:latin typeface="Arial" panose="020B0604020202020204" pitchFamily="34" charset="0"/>
              </a:rPr>
              <a:t>Epic </a:t>
            </a:r>
            <a:r>
              <a:rPr lang="sv-SE" altLang="sv-SE" sz="1800" dirty="0" err="1">
                <a:latin typeface="Arial" panose="020B0604020202020204" pitchFamily="34" charset="0"/>
              </a:rPr>
              <a:t>link</a:t>
            </a:r>
            <a:r>
              <a:rPr lang="sv-SE" altLang="sv-SE" sz="1800" dirty="0">
                <a:latin typeface="Arial" panose="020B0604020202020204" pitchFamily="34" charset="0"/>
              </a:rPr>
              <a:t> </a:t>
            </a:r>
            <a:r>
              <a:rPr lang="sv-SE" altLang="sv-SE" sz="1200" i="1" dirty="0">
                <a:latin typeface="Arial" panose="020B0604020202020204" pitchFamily="34" charset="0"/>
              </a:rPr>
              <a:t>(syns ej på denna bild)</a:t>
            </a:r>
            <a:endParaRPr kumimoji="0" lang="sv-SE" altLang="sv-SE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altLang="sv-SE" sz="1400" dirty="0">
                <a:latin typeface="Arial" panose="020B0604020202020204" pitchFamily="34" charset="0"/>
              </a:rPr>
              <a:t> Behöver inte fyllas i, det gör konsortiet i de fall det behövs.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altLang="sv-SE" sz="1400" dirty="0">
                <a:latin typeface="Arial" panose="020B0604020202020204" pitchFamily="34" charset="0"/>
              </a:rPr>
              <a:t> (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epic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används främst för att samla utvecklingsärenden som rör samma områden för att lättare få en överblick över vad som gjorts och vad som kvarstår.)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E5269614-F100-7210-302D-1B0924979F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225659A-9BDD-9C5A-C9B9-5F48AD315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432" y="669299"/>
            <a:ext cx="5623477" cy="57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7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0C3B0A-0E10-BAA2-877C-B96C90DC1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LADOKSUPPORT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AC6B4B-F784-8C20-20DE-EB0347E78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143" y="1579784"/>
            <a:ext cx="5016136" cy="4351339"/>
          </a:xfrm>
        </p:spPr>
        <p:txBody>
          <a:bodyPr>
            <a:normAutofit fontScale="85000" lnSpcReduction="20000"/>
          </a:bodyPr>
          <a:lstStyle/>
          <a:p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Inkomna supportärenden fördelas till ansvarigt team inom </a:t>
            </a:r>
            <a:r>
              <a:rPr lang="sv-SE" sz="1700" dirty="0" err="1">
                <a:latin typeface="Arial" panose="020B0604020202020204" pitchFamily="34" charset="0"/>
                <a:cs typeface="Arial" panose="020B0604020202020204" pitchFamily="34" charset="0"/>
              </a:rPr>
              <a:t>Ladokkonsortiet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 och hanteras och besvaras av teamet.</a:t>
            </a:r>
          </a:p>
          <a:p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Konsortiet skriver svar via kommentarer i ärendet. Dessa skickas även som mejl till rapportören.</a:t>
            </a:r>
          </a:p>
          <a:p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Rapportören själv kan också skriva kommentarer i ärendet. </a:t>
            </a:r>
          </a:p>
          <a:p>
            <a:pPr lvl="1"/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Kan göras direkt i ärendet i </a:t>
            </a:r>
            <a:r>
              <a:rPr lang="sv-SE" sz="1500" dirty="0" err="1">
                <a:latin typeface="Arial" panose="020B0604020202020204" pitchFamily="34" charset="0"/>
                <a:cs typeface="Arial" panose="020B0604020202020204" pitchFamily="34" charset="0"/>
              </a:rPr>
              <a:t>Jira</a:t>
            </a: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 (vilket är att föredra)</a:t>
            </a:r>
          </a:p>
          <a:p>
            <a:pPr lvl="1"/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Kan också göras genom att svara på det mejl som rapportören fått. I dessa fall kan man med fördel ta bort all ev. historik i mejlkonversationen, annars hamnar allting i kommentaren i </a:t>
            </a:r>
            <a:r>
              <a:rPr lang="sv-SE" sz="1500" dirty="0" err="1">
                <a:latin typeface="Arial" panose="020B0604020202020204" pitchFamily="34" charset="0"/>
                <a:cs typeface="Arial" panose="020B0604020202020204" pitchFamily="34" charset="0"/>
              </a:rPr>
              <a:t>Jira</a:t>
            </a: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, vilket blir svårläst.</a:t>
            </a:r>
          </a:p>
          <a:p>
            <a:pPr lvl="1"/>
            <a:r>
              <a:rPr lang="sv-SE" sz="1500" dirty="0" err="1">
                <a:latin typeface="Arial" panose="020B0604020202020204" pitchFamily="34" charset="0"/>
                <a:cs typeface="Arial" panose="020B0604020202020204" pitchFamily="34" charset="0"/>
              </a:rPr>
              <a:t>Ämnesraden</a:t>
            </a: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 i mejlet får dock inte ändras!</a:t>
            </a:r>
          </a:p>
          <a:p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Ärendet kan också kopplas till andra liknande </a:t>
            </a:r>
            <a:r>
              <a:rPr lang="sv-SE" sz="1700" dirty="0" err="1">
                <a:latin typeface="Arial" panose="020B0604020202020204" pitchFamily="34" charset="0"/>
                <a:cs typeface="Arial" panose="020B0604020202020204" pitchFamily="34" charset="0"/>
              </a:rPr>
              <a:t>Jira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-ärenden, exempelvis fler supportärenden eller LTRE-ärenden (utvecklingsärenden).</a:t>
            </a:r>
          </a:p>
          <a:p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Ändringsbehovsärenden hanteras vanligtvis genom att de kopplas till ett lämpligt samlingsärende (</a:t>
            </a:r>
            <a:r>
              <a:rPr lang="sv-SE" sz="1700" dirty="0" err="1"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) i LTRE, besvaras och stängs. </a:t>
            </a:r>
          </a:p>
          <a:p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När ärendet är löst sätts det till status </a:t>
            </a:r>
            <a:r>
              <a:rPr lang="sv-SE" sz="1700" dirty="0" err="1">
                <a:latin typeface="Arial" panose="020B0604020202020204" pitchFamily="34" charset="0"/>
                <a:cs typeface="Arial" panose="020B0604020202020204" pitchFamily="34" charset="0"/>
              </a:rPr>
              <a:t>Resolved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/Löst av </a:t>
            </a:r>
            <a:r>
              <a:rPr lang="sv-SE" sz="1700" dirty="0" err="1">
                <a:latin typeface="Arial" panose="020B0604020202020204" pitchFamily="34" charset="0"/>
                <a:cs typeface="Arial" panose="020B0604020202020204" pitchFamily="34" charset="0"/>
              </a:rPr>
              <a:t>Ladoksupporten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Om rapportören vill att det återöppnas så får hen skriva en kommentar i ärendet. (Ärenden som är i status </a:t>
            </a:r>
            <a:r>
              <a:rPr lang="sv-SE" sz="1500" dirty="0" err="1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/Stängt återöppnas inte.)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2FC7E0A-93A9-D56C-3D90-DA98B1CC37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BB4347-7EBA-0DCA-5583-B95822C33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22" y="1059541"/>
            <a:ext cx="5219335" cy="51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3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E88A6-D231-F122-7005-B03B3093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LTRE-ärenden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9921A3-A5B3-EC76-3A2E-6C54D2F76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1902969"/>
            <a:ext cx="5148072" cy="3707915"/>
          </a:xfrm>
        </p:spPr>
        <p:txBody>
          <a:bodyPr>
            <a:normAutofit fontScale="85000" lnSpcReduction="20000"/>
          </a:bodyPr>
          <a:lstStyle/>
          <a:p>
            <a:r>
              <a:rPr lang="sv-SE" sz="2600" dirty="0"/>
              <a:t>LTRE-ärenden är </a:t>
            </a:r>
            <a:r>
              <a:rPr lang="sv-SE" sz="2600" dirty="0" err="1"/>
              <a:t>Ladokkonsortiets</a:t>
            </a:r>
            <a:r>
              <a:rPr lang="sv-SE" sz="2600" dirty="0"/>
              <a:t> utvecklingsärenden.</a:t>
            </a:r>
          </a:p>
          <a:p>
            <a:pPr lvl="1"/>
            <a:r>
              <a:rPr lang="sv-SE" sz="2200" dirty="0"/>
              <a:t>Dessa skapas oftast av utvecklingsteamen själva och berör en avgränsad funktionalitet. Det kan röra sig om:</a:t>
            </a:r>
          </a:p>
          <a:p>
            <a:pPr lvl="2"/>
            <a:r>
              <a:rPr lang="sv-SE" dirty="0"/>
              <a:t>Ett fel (bugg) i en funktion</a:t>
            </a:r>
          </a:p>
          <a:p>
            <a:pPr lvl="2"/>
            <a:r>
              <a:rPr lang="sv-SE" dirty="0"/>
              <a:t>Förbättring av en funktion</a:t>
            </a:r>
          </a:p>
          <a:p>
            <a:pPr lvl="2"/>
            <a:r>
              <a:rPr lang="sv-SE" dirty="0"/>
              <a:t>En ny funktion</a:t>
            </a:r>
          </a:p>
          <a:p>
            <a:pPr lvl="2"/>
            <a:r>
              <a:rPr lang="sv-SE" dirty="0"/>
              <a:t>En uppgift som behöver göras</a:t>
            </a:r>
          </a:p>
          <a:p>
            <a:pPr lvl="2"/>
            <a:r>
              <a:rPr lang="sv-SE" dirty="0"/>
              <a:t>En teknisk förbättring som behöver göras</a:t>
            </a:r>
          </a:p>
          <a:p>
            <a:pPr lvl="2"/>
            <a:r>
              <a:rPr lang="sv-SE" dirty="0"/>
              <a:t>En </a:t>
            </a:r>
            <a:r>
              <a:rPr lang="sv-SE" dirty="0" err="1"/>
              <a:t>epic</a:t>
            </a:r>
            <a:r>
              <a:rPr lang="sv-SE" dirty="0"/>
              <a:t> (vilket är en sorts samlingsärende, där flera ärenden som hör ihop läggs in)</a:t>
            </a:r>
          </a:p>
          <a:p>
            <a:pPr lvl="2"/>
            <a:r>
              <a:rPr lang="sv-SE" dirty="0"/>
              <a:t>En utredning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E3A642-DAC2-A5C5-C1FF-0084AC3DAB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7C430AF-E21B-6978-E54E-B52EA6A0A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480" y="1394391"/>
            <a:ext cx="5082618" cy="37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2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E88A6-D231-F122-7005-B03B3093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LTRE-ärenden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9921A3-A5B3-EC76-3A2E-6C54D2F76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449" y="2529681"/>
            <a:ext cx="5148072" cy="2556669"/>
          </a:xfrm>
        </p:spPr>
        <p:txBody>
          <a:bodyPr>
            <a:normAutofit fontScale="85000" lnSpcReduction="20000"/>
          </a:bodyPr>
          <a:lstStyle/>
          <a:p>
            <a:r>
              <a:rPr lang="sv-SE" sz="2400" dirty="0"/>
              <a:t>Till höger i ett LTRE-ärende kan man välja att påbörja bevakning av ärendet.</a:t>
            </a:r>
          </a:p>
          <a:p>
            <a:pPr lvl="1"/>
            <a:r>
              <a:rPr lang="sv-SE" sz="2000" dirty="0"/>
              <a:t>Man får ett mejl när något sker i ärendet, t.ex. kommentar läggs in.</a:t>
            </a:r>
          </a:p>
          <a:p>
            <a:r>
              <a:rPr lang="sv-SE" sz="2400" dirty="0"/>
              <a:t>Här syns också när ärendet skapades, när det senast uppdaterades och om det är löst eller ej.</a:t>
            </a:r>
          </a:p>
          <a:p>
            <a:r>
              <a:rPr lang="sv-SE" sz="2400" dirty="0"/>
              <a:t>Om ärendet sorterats in i en sprint (arbetsperiod) så framgår även det till höger i ärendet.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E3A642-DAC2-A5C5-C1FF-0084AC3DAB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8A1D390-9CB2-A169-724D-BE3F42C3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210" y="1038488"/>
            <a:ext cx="4522590" cy="47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1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dk-colors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AD7"/>
      </a:accent1>
      <a:accent2>
        <a:srgbClr val="E0EAD7"/>
      </a:accent2>
      <a:accent3>
        <a:srgbClr val="9FDDAC"/>
      </a:accent3>
      <a:accent4>
        <a:srgbClr val="00B066"/>
      </a:accent4>
      <a:accent5>
        <a:srgbClr val="0F7237"/>
      </a:accent5>
      <a:accent6>
        <a:srgbClr val="38583F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49792</TotalTime>
  <Words>993</Words>
  <Application>Microsoft Office PowerPoint</Application>
  <PresentationFormat>Bredbild</PresentationFormat>
  <Paragraphs>102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Aptos</vt:lpstr>
      <vt:lpstr>Figtree</vt:lpstr>
      <vt:lpstr>Figtree SemiBold</vt:lpstr>
      <vt:lpstr>Figtree Medium</vt:lpstr>
      <vt:lpstr>Arial</vt:lpstr>
      <vt:lpstr>Calibri</vt:lpstr>
      <vt:lpstr>Office Theme</vt:lpstr>
      <vt:lpstr>JIRA</vt:lpstr>
      <vt:lpstr>Lärosätenas användning av Jira</vt:lpstr>
      <vt:lpstr>LADOKSUPPORT</vt:lpstr>
      <vt:lpstr>LADOKSUPPORT</vt:lpstr>
      <vt:lpstr>LADOKSUPPORT</vt:lpstr>
      <vt:lpstr>LADOKSUPPORT</vt:lpstr>
      <vt:lpstr>LADOKSUPPORT</vt:lpstr>
      <vt:lpstr>LTRE-ärenden</vt:lpstr>
      <vt:lpstr>LTRE-ärenden</vt:lpstr>
      <vt:lpstr>Ladokkonsortiets webbplats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Användning av Jira</dc:title>
  <dc:creator>Jenny Sandqvist</dc:creator>
  <cp:lastModifiedBy>Jenny Sandqvist</cp:lastModifiedBy>
  <cp:revision>30</cp:revision>
  <dcterms:created xsi:type="dcterms:W3CDTF">2024-03-26T12:09:15Z</dcterms:created>
  <dcterms:modified xsi:type="dcterms:W3CDTF">2024-09-16T08:43:32Z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Theme:6</vt:lpwstr>
  </property>
  <property fmtid="{D5CDD505-2E9C-101B-9397-08002B2CF9AE}" pid="3" name="ClassificationContentMarkingHeaderText">
    <vt:lpwstr>Begränsad delning</vt:lpwstr>
  </property>
</Properties>
</file>