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79" r:id="rId4"/>
    <p:sldId id="259" r:id="rId5"/>
    <p:sldId id="285" r:id="rId6"/>
    <p:sldId id="278" r:id="rId7"/>
    <p:sldId id="282" r:id="rId8"/>
    <p:sldId id="283" r:id="rId9"/>
    <p:sldId id="287" r:id="rId10"/>
    <p:sldId id="280" r:id="rId11"/>
    <p:sldId id="286" r:id="rId12"/>
    <p:sldId id="277" r:id="rId13"/>
  </p:sldIdLst>
  <p:sldSz cx="12192000" cy="6858000"/>
  <p:notesSz cx="6858000" cy="9144000"/>
  <p:embeddedFontLst>
    <p:embeddedFont>
      <p:font typeface="Figtree" pitchFamily="2" charset="0"/>
      <p:regular r:id="rId15"/>
      <p:bold r:id="rId16"/>
      <p:italic r:id="rId17"/>
      <p:boldItalic r:id="rId18"/>
    </p:embeddedFont>
    <p:embeddedFont>
      <p:font typeface="Figtree Medium" pitchFamily="2" charset="0"/>
      <p:regular r:id="rId19"/>
      <p:italic r:id="rId20"/>
    </p:embeddedFont>
    <p:embeddedFont>
      <p:font typeface="Figtree SemiBold" pitchFamily="2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67"/>
    <a:srgbClr val="007633"/>
    <a:srgbClr val="FFFFFF"/>
    <a:srgbClr val="E4E4E4"/>
    <a:srgbClr val="FBDE05"/>
    <a:srgbClr val="EA9E16"/>
    <a:srgbClr val="107238"/>
    <a:srgbClr val="EDF1F4"/>
    <a:srgbClr val="DDECD7"/>
    <a:srgbClr val="8EE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6"/>
    <p:restoredTop sz="96247" autoAdjust="0"/>
  </p:normalViewPr>
  <p:slideViewPr>
    <p:cSldViewPr snapToGrid="0">
      <p:cViewPr varScale="1">
        <p:scale>
          <a:sx n="102" d="100"/>
          <a:sy n="102" d="100"/>
        </p:scale>
        <p:origin x="118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10/07/2024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2024-10-07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2024-10-07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2024-10-07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2024-10-07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2024-10-07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2024-10-07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E70-23D1-28E2-686D-CAE0C92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0CEA1-271A-D9E3-AE7A-E93932109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5964-6C99-A390-1543-D5DADFF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1322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2024-10-07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0" r:id="rId8"/>
    <p:sldLayoutId id="2147483674" r:id="rId9"/>
    <p:sldLayoutId id="2147483661" r:id="rId10"/>
    <p:sldLayoutId id="2147483663" r:id="rId11"/>
    <p:sldLayoutId id="2147483667" r:id="rId12"/>
    <p:sldLayoutId id="2147483666" r:id="rId13"/>
    <p:sldLayoutId id="2147483671" r:id="rId14"/>
    <p:sldLayoutId id="2147483685" r:id="rId15"/>
    <p:sldLayoutId id="2147483660" r:id="rId16"/>
    <p:sldLayoutId id="2147483686" r:id="rId17"/>
    <p:sldLayoutId id="2147483662" r:id="rId18"/>
    <p:sldLayoutId id="2147483673" r:id="rId19"/>
    <p:sldLayoutId id="2147483664" r:id="rId20"/>
    <p:sldLayoutId id="2147483665" r:id="rId21"/>
    <p:sldLayoutId id="2147483670" r:id="rId22"/>
    <p:sldLayoutId id="2147483687" r:id="rId23"/>
    <p:sldLayoutId id="2147483675" r:id="rId24"/>
    <p:sldLayoutId id="2147483689" r:id="rId25"/>
    <p:sldLayoutId id="2147483676" r:id="rId26"/>
    <p:sldLayoutId id="2147483677" r:id="rId27"/>
    <p:sldLayoutId id="2147483678" r:id="rId28"/>
    <p:sldLayoutId id="2147483652" r:id="rId29"/>
    <p:sldLayoutId id="2147483669" r:id="rId30"/>
    <p:sldLayoutId id="2147483653" r:id="rId31"/>
    <p:sldLayoutId id="2147483654" r:id="rId32"/>
    <p:sldLayoutId id="2147483655" r:id="rId33"/>
    <p:sldLayoutId id="2147483657" r:id="rId34"/>
    <p:sldLayoutId id="2147483668" r:id="rId3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confluence.its.umu.se/confluence/pages/viewpage.action?pageId=65028110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2.54</a:t>
            </a:r>
          </a:p>
          <a:p>
            <a:pPr marL="0" indent="0">
              <a:buNone/>
            </a:pP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887A5C-FB89-48D5-6095-244D21CC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1E849F-5946-727F-5F3F-65FEEE2D5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v-SE" dirty="0"/>
              <a:t>Nu är det möjligt att rätta/ändra uppgifter i annan merit i ett utfärdat bevis. Uppgiften måste först rättas i den andra meriten.</a:t>
            </a:r>
          </a:p>
          <a:p>
            <a:r>
              <a:rPr lang="sv-SE" dirty="0"/>
              <a:t>Det går nu att lämna efternamn tomt vid utfärdande av bevis samt vid rättelse/ändring av utfärdat bevis. </a:t>
            </a:r>
          </a:p>
          <a:p>
            <a:pPr lvl="1"/>
            <a:r>
              <a:rPr lang="sv-SE" dirty="0"/>
              <a:t>Tidigare har det enbart gått att lämna förnamn tomt. </a:t>
            </a:r>
          </a:p>
        </p:txBody>
      </p:sp>
    </p:spTree>
    <p:extLst>
      <p:ext uri="{BB962C8B-B14F-4D97-AF65-F5344CB8AC3E}">
        <p14:creationId xmlns:p14="http://schemas.microsoft.com/office/powerpoint/2010/main" val="3169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E81B3A-2DB5-7420-2BE6-FBFBE7D6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Inför version 2.55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5A789E-DE65-AB54-E7BC-4859A0893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Alternativ för anmälan på aktivitetstillfällen aktiveras för alla lärosäten</a:t>
            </a:r>
          </a:p>
          <a:p>
            <a:pPr lvl="1"/>
            <a:r>
              <a:rPr lang="sv-SE" dirty="0"/>
              <a:t>Kan påverka lärosätenas integrationer </a:t>
            </a:r>
          </a:p>
          <a:p>
            <a:pPr lvl="1"/>
            <a:r>
              <a:rPr lang="sv-SE" dirty="0"/>
              <a:t>Se information i vägledningen: </a:t>
            </a:r>
            <a:r>
              <a:rPr lang="sv-SE" dirty="0">
                <a:hlinkClick r:id="rId2"/>
              </a:rPr>
              <a:t>https://confluence.its.umu.se/confluence/pages/viewpage.action?pageId=650281107</a:t>
            </a:r>
            <a:endParaRPr lang="sv-SE" dirty="0"/>
          </a:p>
          <a:p>
            <a:pPr lvl="1"/>
            <a:r>
              <a:rPr lang="sv-SE" dirty="0"/>
              <a:t>Demo i version 2.29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214A6BB-D9DE-820B-B775-64159E1C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46" y="3619893"/>
            <a:ext cx="6883616" cy="31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1E156C-7FBD-3C14-B042-44BD8E1D6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/>
              <a:t>Tack för idag!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46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2.54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 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  <a:p>
            <a:endParaRPr lang="en-SE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7 oktober 2024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3495D05-D830-4E06-AF4C-3E0B2986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Rester från förra demon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1C84148-64DD-CAE6-6334-18FC7A361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996" y="1825625"/>
            <a:ext cx="100768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Kommer studenter med tillståndet ”Ej pågående, </a:t>
            </a:r>
            <a:r>
              <a:rPr lang="sv-SE" sz="1800" dirty="0" err="1"/>
              <a:t>pga</a:t>
            </a:r>
            <a:r>
              <a:rPr lang="sv-SE" sz="1800" dirty="0"/>
              <a:t> inaktivitet” med i underlaget för anmälan inom program?</a:t>
            </a:r>
            <a:br>
              <a:rPr lang="sv-SE" sz="1800" dirty="0"/>
            </a:br>
            <a:endParaRPr lang="sv-SE" sz="1800" dirty="0"/>
          </a:p>
          <a:p>
            <a:pPr marL="0" indent="0">
              <a:buNone/>
            </a:pPr>
            <a:r>
              <a:rPr lang="sv-SE" sz="1800" dirty="0"/>
              <a:t>Ja, även studenter med det nya tillståndet kommer med underlaget.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7F0CD3D9-3A43-F5ED-6E45-C1004998AA88}"/>
              </a:ext>
            </a:extLst>
          </p:cNvPr>
          <p:cNvGrpSpPr/>
          <p:nvPr/>
        </p:nvGrpSpPr>
        <p:grpSpPr>
          <a:xfrm>
            <a:off x="898787" y="1903875"/>
            <a:ext cx="320413" cy="320413"/>
            <a:chOff x="377825" y="1920875"/>
            <a:chExt cx="460375" cy="460375"/>
          </a:xfrm>
        </p:grpSpPr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766FA1F0-F31D-9DC5-A90D-9470944CB3AD}"/>
                </a:ext>
              </a:extLst>
            </p:cNvPr>
            <p:cNvSpPr/>
            <p:nvPr/>
          </p:nvSpPr>
          <p:spPr>
            <a:xfrm>
              <a:off x="377825" y="1920875"/>
              <a:ext cx="460375" cy="460375"/>
            </a:xfrm>
            <a:prstGeom prst="ellipse">
              <a:avLst/>
            </a:prstGeom>
            <a:solidFill>
              <a:srgbClr val="0076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8" name="Bild 7" descr="Frågetecken med hel fyllning">
              <a:extLst>
                <a:ext uri="{FF2B5EF4-FFF2-40B4-BE49-F238E27FC236}">
                  <a16:creationId xmlns:a16="http://schemas.microsoft.com/office/drawing/2014/main" id="{E2BE10AC-AAB8-5FE1-E5D0-0096A8D14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7661" y="1990711"/>
              <a:ext cx="320703" cy="320703"/>
            </a:xfrm>
            <a:prstGeom prst="rect">
              <a:avLst/>
            </a:prstGeom>
          </p:spPr>
        </p:pic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6C30DEBC-4002-0464-04E2-55E9C9664F52}"/>
              </a:ext>
            </a:extLst>
          </p:cNvPr>
          <p:cNvGrpSpPr/>
          <p:nvPr/>
        </p:nvGrpSpPr>
        <p:grpSpPr>
          <a:xfrm>
            <a:off x="898787" y="2696307"/>
            <a:ext cx="320413" cy="320413"/>
            <a:chOff x="377825" y="2771775"/>
            <a:chExt cx="460375" cy="460375"/>
          </a:xfrm>
        </p:grpSpPr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76313D8A-FDDB-275D-0904-1ECF30DB41C5}"/>
                </a:ext>
              </a:extLst>
            </p:cNvPr>
            <p:cNvSpPr/>
            <p:nvPr/>
          </p:nvSpPr>
          <p:spPr>
            <a:xfrm>
              <a:off x="377825" y="2771775"/>
              <a:ext cx="460375" cy="460375"/>
            </a:xfrm>
            <a:prstGeom prst="ellipse">
              <a:avLst/>
            </a:prstGeom>
            <a:solidFill>
              <a:srgbClr val="0076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0" name="Bild 9" descr="Utropstecken med hel fyllning">
              <a:extLst>
                <a:ext uri="{FF2B5EF4-FFF2-40B4-BE49-F238E27FC236}">
                  <a16:creationId xmlns:a16="http://schemas.microsoft.com/office/drawing/2014/main" id="{8150BC2C-DE0F-B935-94D2-B4999DBC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7661" y="2841611"/>
              <a:ext cx="320703" cy="320703"/>
            </a:xfrm>
            <a:prstGeom prst="rect">
              <a:avLst/>
            </a:prstGeom>
          </p:spPr>
        </p:pic>
      </p:grp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B71E0969-E603-2115-6984-A26C3405C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904910"/>
            <a:ext cx="9459645" cy="220058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51388D6-7A38-277F-0E12-76C2E4B47CAC}"/>
              </a:ext>
            </a:extLst>
          </p:cNvPr>
          <p:cNvSpPr/>
          <p:nvPr/>
        </p:nvSpPr>
        <p:spPr>
          <a:xfrm>
            <a:off x="875908" y="5637227"/>
            <a:ext cx="2244365" cy="5491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9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Individuell studieplan</a:t>
            </a:r>
          </a:p>
          <a:p>
            <a:pPr marL="0" indent="0">
              <a:buNone/>
            </a:pPr>
            <a:r>
              <a:rPr lang="sv-SE" sz="2400" dirty="0"/>
              <a:t>Bevis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8DA097-1B68-EB2F-0D4C-796672F7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0178ABF-184B-86F2-3EEE-19149C249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svenska begreppet "Beslutsfattare" översätts nu till "Decision-</a:t>
            </a:r>
            <a:r>
              <a:rPr lang="sv-SE" dirty="0" err="1"/>
              <a:t>maker</a:t>
            </a:r>
            <a:r>
              <a:rPr lang="sv-SE" dirty="0"/>
              <a:t>".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50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0DE9C11-9103-13F3-CE1F-66F01E2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CB20C89-9186-9747-2197-597087AFE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ange förväntat fastställandedatum och startdatum för en eller flera doktorander. </a:t>
            </a:r>
          </a:p>
          <a:p>
            <a:pPr lvl="1"/>
            <a:r>
              <a:rPr lang="sv-SE" dirty="0"/>
              <a:t>Kräver nya </a:t>
            </a:r>
            <a:r>
              <a:rPr lang="sv-SE" dirty="0" err="1"/>
              <a:t>systemaktiviteten</a:t>
            </a:r>
            <a:r>
              <a:rPr lang="sv-SE" dirty="0"/>
              <a:t>: ”Individuell studieplan: Hantera flera - Ändra datum”</a:t>
            </a:r>
          </a:p>
          <a:p>
            <a:r>
              <a:rPr lang="sv-SE" dirty="0"/>
              <a:t>Det går nu att personkoppla en användare till flera doktorander samtidigt. Kopplingen görs för en användare i en specifik verksamhetsroll åt gången.</a:t>
            </a:r>
          </a:p>
          <a:p>
            <a:pPr lvl="1"/>
            <a:r>
              <a:rPr lang="sv-SE" dirty="0"/>
              <a:t>Kräver nya </a:t>
            </a:r>
            <a:r>
              <a:rPr lang="sv-SE" dirty="0" err="1"/>
              <a:t>systemaktiviteten</a:t>
            </a:r>
            <a:r>
              <a:rPr lang="sv-SE" dirty="0"/>
              <a:t>: ”Individuell studieplan: Hantera flera – Personkoppling”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I version 2.53 infördes bevakningar för doktoranden i Ladok för studenter. Bevakningarna skapas när en ny ISP skapas. Nu har vi gjort en </a:t>
            </a:r>
            <a:r>
              <a:rPr lang="sv-SE" dirty="0" err="1"/>
              <a:t>migrering</a:t>
            </a:r>
            <a:r>
              <a:rPr lang="sv-SE" dirty="0"/>
              <a:t> för de doktorander som redan har en pågående ISP, så bevakningar fungerar även för dem.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sv-SE" dirty="0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8B4410A2-9E7B-11A9-E893-A52049BF6003}"/>
              </a:ext>
            </a:extLst>
          </p:cNvPr>
          <p:cNvGrpSpPr/>
          <p:nvPr/>
        </p:nvGrpSpPr>
        <p:grpSpPr>
          <a:xfrm>
            <a:off x="1309511" y="4751109"/>
            <a:ext cx="7345054" cy="2106891"/>
            <a:chOff x="141839" y="0"/>
            <a:chExt cx="11908321" cy="3415841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397E60CC-B378-8832-058F-E32AA24A0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77986"/>
            <a:stretch/>
          </p:blipFill>
          <p:spPr>
            <a:xfrm>
              <a:off x="141839" y="0"/>
              <a:ext cx="11908321" cy="1509714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45D10E13-75A1-2A4C-4432-3A32232A8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2206"/>
            <a:stretch/>
          </p:blipFill>
          <p:spPr>
            <a:xfrm>
              <a:off x="141839" y="1509714"/>
              <a:ext cx="11908321" cy="1906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3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5C5652-C94E-96A2-B22F-BE81AE11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675DBE-1D37-C14E-EDE1-788D395F3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tillfällesbyte gäller nu följande: </a:t>
            </a:r>
          </a:p>
          <a:p>
            <a:pPr lvl="1"/>
            <a:r>
              <a:rPr lang="sv-SE" dirty="0"/>
              <a:t>Fakturor som avser tillfället studenten byter </a:t>
            </a:r>
            <a:r>
              <a:rPr lang="sv-SE" u="sng" dirty="0"/>
              <a:t>till</a:t>
            </a:r>
            <a:r>
              <a:rPr lang="sv-SE" dirty="0"/>
              <a:t> har inte längre en varning. Fakturor kan därmed skickas via masshantering.</a:t>
            </a:r>
          </a:p>
          <a:p>
            <a:pPr lvl="1"/>
            <a:r>
              <a:rPr lang="sv-SE" dirty="0"/>
              <a:t>Fakturor som avser tillfället studenten byter </a:t>
            </a:r>
            <a:r>
              <a:rPr lang="sv-SE" u="sng" dirty="0"/>
              <a:t>från</a:t>
            </a:r>
            <a:r>
              <a:rPr lang="sv-SE" dirty="0"/>
              <a:t> har fortfarande en varning och kan inte skickas via masshantering.</a:t>
            </a:r>
          </a:p>
          <a:p>
            <a:r>
              <a:rPr lang="sv-SE" dirty="0"/>
              <a:t>Fakturor som avser utbildningstillfällen med spärr har inte längre en varning. Fakturor kan därmed skickas via masshantering.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AC87571-4A6F-DF79-62FB-EF5AE0772896}"/>
              </a:ext>
            </a:extLst>
          </p:cNvPr>
          <p:cNvGrpSpPr/>
          <p:nvPr/>
        </p:nvGrpSpPr>
        <p:grpSpPr>
          <a:xfrm>
            <a:off x="741575" y="4247471"/>
            <a:ext cx="10708849" cy="2582250"/>
            <a:chOff x="0" y="645617"/>
            <a:chExt cx="12192000" cy="2939884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2994B0A5-FC5E-DAFD-F353-BF457A6F7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61473"/>
            <a:stretch/>
          </p:blipFill>
          <p:spPr>
            <a:xfrm>
              <a:off x="0" y="645617"/>
              <a:ext cx="12192000" cy="2144717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72508CBD-0A88-C4E6-919E-17C672003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84799"/>
            <a:stretch/>
          </p:blipFill>
          <p:spPr>
            <a:xfrm>
              <a:off x="0" y="2739283"/>
              <a:ext cx="12192000" cy="846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0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6F54B-3779-EC87-AB32-7542614F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Studiedeltagande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C8408B-28CF-3616-D98B-3A03E887F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Nu finns endast ett menyalternativ för att förbereda tillfällesbyte på  kurspaketering, tidigare fanns det två olika.</a:t>
            </a:r>
          </a:p>
          <a:p>
            <a:pPr lvl="1"/>
            <a:r>
              <a:rPr lang="sv-SE" b="1" dirty="0"/>
              <a:t>"Fortsatta studier, förbered tillfällesbyte"</a:t>
            </a:r>
            <a:r>
              <a:rPr lang="sv-SE" dirty="0"/>
              <a:t> finns kvar och har kompletterats med möjlighet att ange "Senare del".</a:t>
            </a:r>
          </a:p>
          <a:p>
            <a:pPr lvl="1"/>
            <a:r>
              <a:rPr lang="sv-SE" b="1" dirty="0"/>
              <a:t>"Förbered tillfällesbyte på kurspaketering" </a:t>
            </a:r>
            <a:r>
              <a:rPr lang="sv-SE" dirty="0"/>
              <a:t>har tagits bort. </a:t>
            </a:r>
          </a:p>
          <a:p>
            <a:pPr lvl="1"/>
            <a:r>
              <a:rPr lang="sv-SE" dirty="0"/>
              <a:t>Begreppet "Planerat startdatum" har ändrats till "Registrering möjlig från och med".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4377B66-CD22-6BA2-3038-90F962256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34" y="4165979"/>
            <a:ext cx="10598870" cy="2692021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59CE62E2-D639-F10B-3935-1FFCBD448818}"/>
              </a:ext>
            </a:extLst>
          </p:cNvPr>
          <p:cNvSpPr/>
          <p:nvPr/>
        </p:nvSpPr>
        <p:spPr>
          <a:xfrm rot="10800000">
            <a:off x="11135412" y="5824668"/>
            <a:ext cx="584462" cy="289500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FDF7EAFA-F7F1-0A91-3B96-1903D75502B5}"/>
              </a:ext>
            </a:extLst>
          </p:cNvPr>
          <p:cNvSpPr/>
          <p:nvPr/>
        </p:nvSpPr>
        <p:spPr>
          <a:xfrm rot="10800000">
            <a:off x="11135412" y="6372731"/>
            <a:ext cx="584462" cy="289500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268C007-5BC4-01FB-574C-9072C2F15F37}"/>
              </a:ext>
            </a:extLst>
          </p:cNvPr>
          <p:cNvCxnSpPr/>
          <p:nvPr/>
        </p:nvCxnSpPr>
        <p:spPr>
          <a:xfrm flipH="1">
            <a:off x="8927184" y="6517480"/>
            <a:ext cx="208332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ktangel 15">
            <a:extLst>
              <a:ext uri="{FF2B5EF4-FFF2-40B4-BE49-F238E27FC236}">
                <a16:creationId xmlns:a16="http://schemas.microsoft.com/office/drawing/2014/main" id="{340DCCBC-8713-74D6-1DDF-1BAFCAF673FF}"/>
              </a:ext>
            </a:extLst>
          </p:cNvPr>
          <p:cNvSpPr/>
          <p:nvPr/>
        </p:nvSpPr>
        <p:spPr>
          <a:xfrm>
            <a:off x="838200" y="4001294"/>
            <a:ext cx="11011293" cy="285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EEDC08E5-590A-C09F-EF34-DA4D761FAE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35"/>
          <a:stretch/>
        </p:blipFill>
        <p:spPr>
          <a:xfrm>
            <a:off x="1754448" y="3876479"/>
            <a:ext cx="6145213" cy="26837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Pil: höger 14">
            <a:extLst>
              <a:ext uri="{FF2B5EF4-FFF2-40B4-BE49-F238E27FC236}">
                <a16:creationId xmlns:a16="http://schemas.microsoft.com/office/drawing/2014/main" id="{A99D2D67-19DC-28E6-745F-8D0E98D7EEC5}"/>
              </a:ext>
            </a:extLst>
          </p:cNvPr>
          <p:cNvSpPr/>
          <p:nvPr/>
        </p:nvSpPr>
        <p:spPr>
          <a:xfrm>
            <a:off x="1208479" y="5755043"/>
            <a:ext cx="584462" cy="289500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088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E08A9D-9A81-3587-72F5-F956E310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Annan merit / Annat 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573A7F-0293-54CF-FB18-178028A19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40" y="1789467"/>
            <a:ext cx="10515600" cy="4351338"/>
          </a:xfrm>
        </p:spPr>
        <p:txBody>
          <a:bodyPr/>
          <a:lstStyle/>
          <a:p>
            <a:r>
              <a:rPr lang="sv-SE" dirty="0"/>
              <a:t>Vid rättelse av Annan merit eller Annat resultat som ingår i ett utfärdat bevis har det befintliga informationsmeddelandet kompletterats med information om att rättelsen även kan behöva göras i det utfärdade beviset.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0BF3000-351D-BCAB-5C02-006AFC43A1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242"/>
          <a:stretch/>
        </p:blipFill>
        <p:spPr>
          <a:xfrm>
            <a:off x="989816" y="5298073"/>
            <a:ext cx="7532016" cy="146288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C692361-31FC-7E70-E720-5C5D220F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193"/>
          <a:stretch/>
        </p:blipFill>
        <p:spPr>
          <a:xfrm>
            <a:off x="989816" y="3161085"/>
            <a:ext cx="7532016" cy="146288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7B7BD30-2082-8550-CFEE-AADB7E19AF2D}"/>
              </a:ext>
            </a:extLst>
          </p:cNvPr>
          <p:cNvSpPr/>
          <p:nvPr/>
        </p:nvSpPr>
        <p:spPr>
          <a:xfrm flipH="1">
            <a:off x="989816" y="4948692"/>
            <a:ext cx="1698240" cy="41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rgbClr val="04B067"/>
                </a:solidFill>
              </a:rPr>
              <a:t>Efter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43A5953-225B-F5E4-81FE-CE20C9909119}"/>
              </a:ext>
            </a:extLst>
          </p:cNvPr>
          <p:cNvSpPr/>
          <p:nvPr/>
        </p:nvSpPr>
        <p:spPr>
          <a:xfrm flipH="1">
            <a:off x="989816" y="2749092"/>
            <a:ext cx="1698240" cy="41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rgbClr val="04B067"/>
                </a:solidFill>
              </a:rPr>
              <a:t>Före</a:t>
            </a:r>
          </a:p>
        </p:txBody>
      </p:sp>
    </p:spTree>
    <p:extLst>
      <p:ext uri="{BB962C8B-B14F-4D97-AF65-F5344CB8AC3E}">
        <p14:creationId xmlns:p14="http://schemas.microsoft.com/office/powerpoint/2010/main" val="184938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3234</TotalTime>
  <Words>503</Words>
  <Application>Microsoft Office PowerPoint</Application>
  <PresentationFormat>Bredbild</PresentationFormat>
  <Paragraphs>48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Figtree Medium</vt:lpstr>
      <vt:lpstr>Figtree SemiBold</vt:lpstr>
      <vt:lpstr>Wingdings 3</vt:lpstr>
      <vt:lpstr>Aptos</vt:lpstr>
      <vt:lpstr>Figtree</vt:lpstr>
      <vt:lpstr>Office Theme</vt:lpstr>
      <vt:lpstr>PowerPoint-presentation</vt:lpstr>
      <vt:lpstr>Demo av version 2.54</vt:lpstr>
      <vt:lpstr>Rester från förra demon</vt:lpstr>
      <vt:lpstr>Detta kommer demonstreras</vt:lpstr>
      <vt:lpstr>Utbildningsinformation</vt:lpstr>
      <vt:lpstr>Individuell studieplan</vt:lpstr>
      <vt:lpstr>Studieavgifter</vt:lpstr>
      <vt:lpstr>Studiedeltagande</vt:lpstr>
      <vt:lpstr>Annan merit / Annat resultat</vt:lpstr>
      <vt:lpstr>Bevis</vt:lpstr>
      <vt:lpstr>Inför version 2.55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189</cp:revision>
  <dcterms:created xsi:type="dcterms:W3CDTF">2024-03-26T12:09:15Z</dcterms:created>
  <dcterms:modified xsi:type="dcterms:W3CDTF">2024-10-07T08:45:51Z</dcterms:modified>
</cp:coreProperties>
</file>