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9"/>
  </p:notesMasterIdLst>
  <p:sldIdLst>
    <p:sldId id="257" r:id="rId2"/>
    <p:sldId id="256" r:id="rId3"/>
    <p:sldId id="259" r:id="rId4"/>
    <p:sldId id="288" r:id="rId5"/>
    <p:sldId id="289" r:id="rId6"/>
    <p:sldId id="290" r:id="rId7"/>
    <p:sldId id="278" r:id="rId8"/>
    <p:sldId id="294" r:id="rId9"/>
    <p:sldId id="295" r:id="rId10"/>
    <p:sldId id="282" r:id="rId11"/>
    <p:sldId id="293" r:id="rId12"/>
    <p:sldId id="291" r:id="rId13"/>
    <p:sldId id="287" r:id="rId14"/>
    <p:sldId id="280" r:id="rId15"/>
    <p:sldId id="292" r:id="rId16"/>
    <p:sldId id="286" r:id="rId17"/>
    <p:sldId id="277" r:id="rId18"/>
  </p:sldIdLst>
  <p:sldSz cx="12192000" cy="6858000"/>
  <p:notesSz cx="6858000" cy="9144000"/>
  <p:embeddedFontLst>
    <p:embeddedFont>
      <p:font typeface="Figtree" pitchFamily="2" charset="0"/>
      <p:regular r:id="rId20"/>
      <p:bold r:id="rId21"/>
      <p:italic r:id="rId22"/>
      <p:boldItalic r:id="rId23"/>
    </p:embeddedFont>
    <p:embeddedFont>
      <p:font typeface="Figtree Medium" pitchFamily="2" charset="0"/>
      <p:regular r:id="rId24"/>
      <p:italic r:id="rId25"/>
    </p:embeddedFont>
    <p:embeddedFont>
      <p:font typeface="Figtree SemiBold" pitchFamily="2" charset="0"/>
      <p:regular r:id="rId26"/>
      <p:bold r:id="rId27"/>
      <p:italic r:id="rId28"/>
      <p:boldItalic r:id="rId29"/>
    </p:embeddedFont>
    <p:embeddedFont>
      <p:font typeface="Wingdings 3" panose="05040102010807070707" pitchFamily="18" charset="2"/>
      <p:regular r:id="rId30"/>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4B067"/>
    <a:srgbClr val="007633"/>
    <a:srgbClr val="FFFFFF"/>
    <a:srgbClr val="E4E4E4"/>
    <a:srgbClr val="FBDE05"/>
    <a:srgbClr val="EA9E16"/>
    <a:srgbClr val="107238"/>
    <a:srgbClr val="EDF1F4"/>
    <a:srgbClr val="DD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6"/>
    <p:restoredTop sz="96247" autoAdjust="0"/>
  </p:normalViewPr>
  <p:slideViewPr>
    <p:cSldViewPr snapToGrid="0">
      <p:cViewPr varScale="1">
        <p:scale>
          <a:sx n="102" d="100"/>
          <a:sy n="102" d="100"/>
        </p:scale>
        <p:origin x="118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E644-9AD9-1B47-BB31-DDA0E5DC1CDE}" type="datetimeFigureOut">
              <a:rPr lang="en-SE" smtClean="0"/>
              <a:t>10/21/2024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61D6-423E-A349-AA98-83ABF4E6F90D}" type="slidenum">
              <a:rPr lang="en-SE" smtClean="0"/>
              <a:t>‹#›</a:t>
            </a:fld>
            <a:endParaRPr lang="en-SE"/>
          </a:p>
        </p:txBody>
      </p:sp>
    </p:spTree>
    <p:extLst>
      <p:ext uri="{BB962C8B-B14F-4D97-AF65-F5344CB8AC3E}">
        <p14:creationId xmlns:p14="http://schemas.microsoft.com/office/powerpoint/2010/main" val="100403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2024-10-21</a:t>
            </a:fld>
            <a:endParaRPr lang="en-SE"/>
          </a:p>
        </p:txBody>
      </p:sp>
      <p:pic>
        <p:nvPicPr>
          <p:cNvPr id="9" name="Graphic 8">
            <a:extLst>
              <a:ext uri="{FF2B5EF4-FFF2-40B4-BE49-F238E27FC236}">
                <a16:creationId xmlns:a16="http://schemas.microsoft.com/office/drawing/2014/main" id="{E66BBB8C-BB60-1947-468F-4BBF3B1EB7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182" y="574654"/>
            <a:ext cx="1498235" cy="439273"/>
          </a:xfrm>
          <a:prstGeom prst="rect">
            <a:avLst/>
          </a:prstGeom>
        </p:spPr>
      </p:pic>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3557" y="5873750"/>
            <a:ext cx="482600" cy="482600"/>
          </a:xfrm>
          <a:prstGeom prst="rect">
            <a:avLst/>
          </a:prstGeom>
        </p:spPr>
      </p:pic>
    </p:spTree>
    <p:extLst>
      <p:ext uri="{BB962C8B-B14F-4D97-AF65-F5344CB8AC3E}">
        <p14:creationId xmlns:p14="http://schemas.microsoft.com/office/powerpoint/2010/main" val="16174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870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59149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6F59D4D0-806D-EE44-D99C-0A1D6CA18ED0}"/>
              </a:ext>
            </a:extLst>
          </p:cNvPr>
          <p:cNvPicPr>
            <a:picLocks noChangeAspect="1"/>
          </p:cNvPicPr>
          <p:nvPr userDrawn="1"/>
        </p:nvPicPr>
        <p:blipFill>
          <a:blip r:embed="rId2"/>
          <a:stretch>
            <a:fillRect/>
          </a:stretch>
        </p:blipFill>
        <p:spPr>
          <a:xfrm>
            <a:off x="9790012" y="3342860"/>
            <a:ext cx="4064885" cy="5773316"/>
          </a:xfrm>
          <a:prstGeom prst="rect">
            <a:avLst/>
          </a:prstGeom>
        </p:spPr>
      </p:pic>
    </p:spTree>
    <p:extLst>
      <p:ext uri="{BB962C8B-B14F-4D97-AF65-F5344CB8AC3E}">
        <p14:creationId xmlns:p14="http://schemas.microsoft.com/office/powerpoint/2010/main" val="62139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6579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6" name="Graphic 5">
            <a:extLst>
              <a:ext uri="{FF2B5EF4-FFF2-40B4-BE49-F238E27FC236}">
                <a16:creationId xmlns:a16="http://schemas.microsoft.com/office/drawing/2014/main" id="{BF8254F5-2E54-2929-1B50-47A66009FA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6513" y="2702030"/>
            <a:ext cx="4958971" cy="1453939"/>
          </a:xfrm>
          <a:prstGeom prst="rect">
            <a:avLst/>
          </a:prstGeom>
        </p:spPr>
      </p:pic>
    </p:spTree>
    <p:extLst>
      <p:ext uri="{BB962C8B-B14F-4D97-AF65-F5344CB8AC3E}">
        <p14:creationId xmlns:p14="http://schemas.microsoft.com/office/powerpoint/2010/main" val="111822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2" name="Graphic 1">
            <a:extLst>
              <a:ext uri="{FF2B5EF4-FFF2-40B4-BE49-F238E27FC236}">
                <a16:creationId xmlns:a16="http://schemas.microsoft.com/office/drawing/2014/main" id="{BC45834E-24AB-6E9B-FCF7-14C44E43EA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2154" y="2719890"/>
            <a:ext cx="3287692" cy="1418220"/>
          </a:xfrm>
          <a:prstGeom prst="rect">
            <a:avLst/>
          </a:prstGeom>
        </p:spPr>
      </p:pic>
    </p:spTree>
    <p:extLst>
      <p:ext uri="{BB962C8B-B14F-4D97-AF65-F5344CB8AC3E}">
        <p14:creationId xmlns:p14="http://schemas.microsoft.com/office/powerpoint/2010/main" val="143339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2024-10-21</a:t>
            </a:fld>
            <a:endParaRPr lang="en-SE" dirty="0"/>
          </a:p>
        </p:txBody>
      </p:sp>
      <p:pic>
        <p:nvPicPr>
          <p:cNvPr id="10" name="Graphic 9">
            <a:extLst>
              <a:ext uri="{FF2B5EF4-FFF2-40B4-BE49-F238E27FC236}">
                <a16:creationId xmlns:a16="http://schemas.microsoft.com/office/drawing/2014/main" id="{7BCBE20B-8B28-E5CA-4285-ADD0803ED2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230678328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5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2024-10-21</a:t>
            </a:fld>
            <a:endParaRPr lang="en-SE" dirty="0"/>
          </a:p>
        </p:txBody>
      </p:sp>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10" name="Graphic 9">
            <a:extLst>
              <a:ext uri="{FF2B5EF4-FFF2-40B4-BE49-F238E27FC236}">
                <a16:creationId xmlns:a16="http://schemas.microsoft.com/office/drawing/2014/main" id="{45FDF1DF-3C1E-CB5D-8F80-82B4AFDA9A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41347"/>
            <a:ext cx="4092018" cy="513447"/>
          </a:xfrm>
          <a:prstGeom prst="rect">
            <a:avLst/>
          </a:prstGeom>
        </p:spPr>
      </p:pic>
    </p:spTree>
    <p:extLst>
      <p:ext uri="{BB962C8B-B14F-4D97-AF65-F5344CB8AC3E}">
        <p14:creationId xmlns:p14="http://schemas.microsoft.com/office/powerpoint/2010/main" val="35146630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9352344" y="0"/>
            <a:ext cx="2839656" cy="6878278"/>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364183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11628814" y="326528"/>
            <a:ext cx="563186" cy="136416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57357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2024-10-21</a:t>
            </a:fld>
            <a:endParaRPr lang="en-SE"/>
          </a:p>
        </p:txBody>
      </p:sp>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3557" y="5873750"/>
            <a:ext cx="482600" cy="482600"/>
          </a:xfrm>
          <a:prstGeom prst="rect">
            <a:avLst/>
          </a:prstGeom>
        </p:spPr>
      </p:pic>
      <p:pic>
        <p:nvPicPr>
          <p:cNvPr id="9" name="Graphic 8">
            <a:extLst>
              <a:ext uri="{FF2B5EF4-FFF2-40B4-BE49-F238E27FC236}">
                <a16:creationId xmlns:a16="http://schemas.microsoft.com/office/drawing/2014/main" id="{38CAF758-5B8D-914A-57C4-A29D178133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209700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6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FFF2-459C-96C8-6A90-602E2C124616}"/>
              </a:ext>
            </a:extLst>
          </p:cNvPr>
          <p:cNvPicPr>
            <a:picLocks noChangeAspect="1"/>
          </p:cNvPicPr>
          <p:nvPr userDrawn="1"/>
        </p:nvPicPr>
        <p:blipFill>
          <a:blip r:embed="rId2"/>
          <a:stretch>
            <a:fillRect/>
          </a:stretch>
        </p:blipFill>
        <p:spPr>
          <a:xfrm>
            <a:off x="8102367" y="0"/>
            <a:ext cx="4089633" cy="685800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787761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16401496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2977038"/>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5" name="Graphic 4">
            <a:extLst>
              <a:ext uri="{FF2B5EF4-FFF2-40B4-BE49-F238E27FC236}">
                <a16:creationId xmlns:a16="http://schemas.microsoft.com/office/drawing/2014/main" id="{EEEC4692-26F6-5E3C-7ADC-092571DAE8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2138" y="6036815"/>
            <a:ext cx="1587724" cy="465511"/>
          </a:xfrm>
          <a:prstGeom prst="rect">
            <a:avLst/>
          </a:prstGeom>
        </p:spPr>
      </p:pic>
    </p:spTree>
    <p:extLst>
      <p:ext uri="{BB962C8B-B14F-4D97-AF65-F5344CB8AC3E}">
        <p14:creationId xmlns:p14="http://schemas.microsoft.com/office/powerpoint/2010/main" val="39293461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312B14E5-2648-4329-AFFD-B10A575CFD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11908215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4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2024-10-21</a:t>
            </a:fld>
            <a:endParaRPr lang="en-SE" dirty="0"/>
          </a:p>
        </p:txBody>
      </p:sp>
      <p:pic>
        <p:nvPicPr>
          <p:cNvPr id="8" name="Graphic 7">
            <a:extLst>
              <a:ext uri="{FF2B5EF4-FFF2-40B4-BE49-F238E27FC236}">
                <a16:creationId xmlns:a16="http://schemas.microsoft.com/office/drawing/2014/main" id="{86B07326-30B0-DEF1-E871-62752D93D7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399760862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8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2024-10-21</a:t>
            </a:fld>
            <a:endParaRPr lang="en-SE" dirty="0"/>
          </a:p>
        </p:txBody>
      </p:sp>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6" name="Graphic 5">
            <a:extLst>
              <a:ext uri="{FF2B5EF4-FFF2-40B4-BE49-F238E27FC236}">
                <a16:creationId xmlns:a16="http://schemas.microsoft.com/office/drawing/2014/main" id="{0BE6E8F6-C384-1E29-A9EC-4D22C46805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50678"/>
            <a:ext cx="4092018" cy="513447"/>
          </a:xfrm>
          <a:prstGeom prst="rect">
            <a:avLst/>
          </a:prstGeom>
        </p:spPr>
      </p:pic>
    </p:spTree>
    <p:extLst>
      <p:ext uri="{BB962C8B-B14F-4D97-AF65-F5344CB8AC3E}">
        <p14:creationId xmlns:p14="http://schemas.microsoft.com/office/powerpoint/2010/main" val="257140243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993AB-4E17-B9A2-D11A-438C67C691EC}"/>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426344548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Picture 1">
            <a:extLst>
              <a:ext uri="{FF2B5EF4-FFF2-40B4-BE49-F238E27FC236}">
                <a16:creationId xmlns:a16="http://schemas.microsoft.com/office/drawing/2014/main" id="{7D5F2F90-7F02-5858-E37B-3DACBEDC726F}"/>
              </a:ext>
            </a:extLst>
          </p:cNvPr>
          <p:cNvPicPr>
            <a:picLocks noChangeAspect="1"/>
          </p:cNvPicPr>
          <p:nvPr userDrawn="1"/>
        </p:nvPicPr>
        <p:blipFill>
          <a:blip r:embed="rId2"/>
          <a:stretch>
            <a:fillRect/>
          </a:stretch>
        </p:blipFill>
        <p:spPr>
          <a:xfrm>
            <a:off x="11667899" y="365125"/>
            <a:ext cx="547251" cy="1325563"/>
          </a:xfrm>
          <a:prstGeom prst="rect">
            <a:avLst/>
          </a:prstGeom>
        </p:spPr>
      </p:pic>
    </p:spTree>
    <p:extLst>
      <p:ext uri="{BB962C8B-B14F-4D97-AF65-F5344CB8AC3E}">
        <p14:creationId xmlns:p14="http://schemas.microsoft.com/office/powerpoint/2010/main" val="106388874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63946968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D10D52E0-5D28-E763-7378-2C9B3446CA04}"/>
              </a:ext>
            </a:extLst>
          </p:cNvPr>
          <p:cNvSpPr/>
          <p:nvPr userDrawn="1"/>
        </p:nvSpPr>
        <p:spPr>
          <a:xfrm>
            <a:off x="0" y="1690688"/>
            <a:ext cx="6096000" cy="5167312"/>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86290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759675"/>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00C1C9D6-962A-9EDB-1387-C352C1B32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74654"/>
            <a:ext cx="1498235" cy="439273"/>
          </a:xfrm>
          <a:prstGeom prst="rect">
            <a:avLst/>
          </a:prstGeom>
        </p:spPr>
      </p:pic>
    </p:spTree>
    <p:extLst>
      <p:ext uri="{BB962C8B-B14F-4D97-AF65-F5344CB8AC3E}">
        <p14:creationId xmlns:p14="http://schemas.microsoft.com/office/powerpoint/2010/main" val="66363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6000" y="0"/>
            <a:ext cx="6096000" cy="6858000"/>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5609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347C-455C-0BAF-5376-6527549232FB}"/>
              </a:ext>
            </a:extLst>
          </p:cNvPr>
          <p:cNvSpPr>
            <a:spLocks noGrp="1"/>
          </p:cNvSpPr>
          <p:nvPr>
            <p:ph type="title"/>
          </p:nvPr>
        </p:nvSpPr>
        <p:spPr>
          <a:xfrm>
            <a:off x="839788" y="365125"/>
            <a:ext cx="10515600" cy="1325563"/>
          </a:xfrm>
        </p:spPr>
        <p:txBody>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945F9E70-23D1-28E2-686D-CAE0C92EB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81B567-9C19-A63B-BF88-ECB34A7C34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3BD0CEA1-271A-D9E3-AE7A-E93932109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1B324E-3E90-E468-EEEC-37B1EC51AF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732120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5964-6C99-A390-1543-D5DADFFC334D}"/>
              </a:ext>
            </a:extLst>
          </p:cNvPr>
          <p:cNvSpPr>
            <a:spLocks noGrp="1"/>
          </p:cNvSpPr>
          <p:nvPr>
            <p:ph type="title"/>
          </p:nvPr>
        </p:nvSpPr>
        <p:spPr/>
        <p:txBody>
          <a:bodyPr/>
          <a:lstStyle/>
          <a:p>
            <a:r>
              <a:rPr lang="en-GB"/>
              <a:t>Click to edit Master title style</a:t>
            </a:r>
            <a:endParaRPr lang="en-SE"/>
          </a:p>
        </p:txBody>
      </p:sp>
    </p:spTree>
    <p:extLst>
      <p:ext uri="{BB962C8B-B14F-4D97-AF65-F5344CB8AC3E}">
        <p14:creationId xmlns:p14="http://schemas.microsoft.com/office/powerpoint/2010/main" val="1931322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8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AA211-5EA4-3AEC-5935-DB51C205FA4D}"/>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987424"/>
            <a:ext cx="4448492" cy="1268096"/>
          </a:xfrm>
        </p:spPr>
        <p:txBody>
          <a:bodyPr anchor="t">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5669280" y="987425"/>
            <a:ext cx="56861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453640"/>
            <a:ext cx="4448492" cy="34153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87391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EFB08-47C3-3F4C-F28E-6157CB80BA98}"/>
              </a:ext>
            </a:extLst>
          </p:cNvPr>
          <p:cNvPicPr>
            <a:picLocks noChangeAspect="1"/>
          </p:cNvPicPr>
          <p:nvPr userDrawn="1"/>
        </p:nvPicPr>
        <p:blipFill>
          <a:blip r:embed="rId2"/>
          <a:stretch>
            <a:fillRect/>
          </a:stretch>
        </p:blipFill>
        <p:spPr>
          <a:xfrm>
            <a:off x="6995160" y="0"/>
            <a:ext cx="5196840" cy="685800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457200"/>
            <a:ext cx="6155372" cy="1249680"/>
          </a:xfrm>
        </p:spPr>
        <p:txBody>
          <a:bodyPr anchor="b">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7419976" y="0"/>
            <a:ext cx="47720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057400"/>
            <a:ext cx="615537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7790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759675"/>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F7855B1E-D74F-C54E-CE61-83490999A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39946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141837"/>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B4130E41-A691-BDBC-87BE-64335B450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845186"/>
            <a:ext cx="1498235" cy="439273"/>
          </a:xfrm>
          <a:prstGeom prst="rect">
            <a:avLst/>
          </a:prstGeom>
        </p:spPr>
      </p:pic>
    </p:spTree>
    <p:extLst>
      <p:ext uri="{BB962C8B-B14F-4D97-AF65-F5344CB8AC3E}">
        <p14:creationId xmlns:p14="http://schemas.microsoft.com/office/powerpoint/2010/main" val="30202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141837"/>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D70278C9-6026-42BB-776E-1DDE9814F9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551" y="5801857"/>
            <a:ext cx="4272022" cy="534003"/>
          </a:xfrm>
          <a:prstGeom prst="rect">
            <a:avLst/>
          </a:prstGeom>
        </p:spPr>
      </p:pic>
    </p:spTree>
    <p:extLst>
      <p:ext uri="{BB962C8B-B14F-4D97-AF65-F5344CB8AC3E}">
        <p14:creationId xmlns:p14="http://schemas.microsoft.com/office/powerpoint/2010/main" val="169117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Vanli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303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Dem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buClr>
                <a:srgbClr val="04B067"/>
              </a:buClr>
              <a:buFont typeface="Wingdings 3" panose="05040102010807070707" pitchFamily="18" charset="2"/>
              <a:buChar char="u"/>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98967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7F89-5D8E-AFD6-042E-5A6533FE939C}"/>
              </a:ext>
            </a:extLst>
          </p:cNvPr>
          <p:cNvPicPr>
            <a:picLocks noChangeAspect="1"/>
          </p:cNvPicPr>
          <p:nvPr userDrawn="1"/>
        </p:nvPicPr>
        <p:blipFill>
          <a:blip r:embed="rId2"/>
          <a:stretch>
            <a:fillRect/>
          </a:stretch>
        </p:blipFill>
        <p:spPr>
          <a:xfrm>
            <a:off x="8120657" y="693915"/>
            <a:ext cx="4084222" cy="61769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143917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5BBC-75C8-A5B9-C000-757D8F01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1D65FB9-B18E-D96A-9239-226000CCA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F97F281-F576-B19F-199C-3852683DD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A0968-ABAC-5F43-9115-8C66E652C644}" type="datetime1">
              <a:rPr lang="sv-SE" smtClean="0"/>
              <a:t>2024-10-21</a:t>
            </a:fld>
            <a:endParaRPr lang="en-SE"/>
          </a:p>
        </p:txBody>
      </p:sp>
    </p:spTree>
    <p:extLst>
      <p:ext uri="{BB962C8B-B14F-4D97-AF65-F5344CB8AC3E}">
        <p14:creationId xmlns:p14="http://schemas.microsoft.com/office/powerpoint/2010/main" val="78408841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83" r:id="rId4"/>
    <p:sldLayoutId id="2147483681" r:id="rId5"/>
    <p:sldLayoutId id="2147483684" r:id="rId6"/>
    <p:sldLayoutId id="2147483672" r:id="rId7"/>
    <p:sldLayoutId id="2147483690" r:id="rId8"/>
    <p:sldLayoutId id="2147483674" r:id="rId9"/>
    <p:sldLayoutId id="2147483661" r:id="rId10"/>
    <p:sldLayoutId id="2147483663" r:id="rId11"/>
    <p:sldLayoutId id="2147483667" r:id="rId12"/>
    <p:sldLayoutId id="2147483666" r:id="rId13"/>
    <p:sldLayoutId id="2147483671" r:id="rId14"/>
    <p:sldLayoutId id="2147483685" r:id="rId15"/>
    <p:sldLayoutId id="2147483660" r:id="rId16"/>
    <p:sldLayoutId id="2147483686" r:id="rId17"/>
    <p:sldLayoutId id="2147483662" r:id="rId18"/>
    <p:sldLayoutId id="2147483673" r:id="rId19"/>
    <p:sldLayoutId id="2147483664" r:id="rId20"/>
    <p:sldLayoutId id="2147483665" r:id="rId21"/>
    <p:sldLayoutId id="2147483670" r:id="rId22"/>
    <p:sldLayoutId id="2147483687" r:id="rId23"/>
    <p:sldLayoutId id="2147483675" r:id="rId24"/>
    <p:sldLayoutId id="2147483689" r:id="rId25"/>
    <p:sldLayoutId id="2147483676" r:id="rId26"/>
    <p:sldLayoutId id="2147483677" r:id="rId27"/>
    <p:sldLayoutId id="2147483678" r:id="rId28"/>
    <p:sldLayoutId id="2147483652" r:id="rId29"/>
    <p:sldLayoutId id="2147483669" r:id="rId30"/>
    <p:sldLayoutId id="2147483653" r:id="rId31"/>
    <p:sldLayoutId id="2147483654" r:id="rId32"/>
    <p:sldLayoutId id="2147483655" r:id="rId33"/>
    <p:sldLayoutId id="2147483657" r:id="rId34"/>
    <p:sldLayoutId id="2147483668" r:id="rId35"/>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Figtree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459BB0D1-9BAE-EF4A-BC28-155FDA93913A}"/>
              </a:ext>
            </a:extLst>
          </p:cNvPr>
          <p:cNvSpPr>
            <a:spLocks noGrp="1"/>
          </p:cNvSpPr>
          <p:nvPr>
            <p:ph idx="1"/>
          </p:nvPr>
        </p:nvSpPr>
        <p:spPr/>
        <p:txBody>
          <a:bodyPr anchor="b">
            <a:normAutofit/>
          </a:bodyPr>
          <a:lstStyle/>
          <a:p>
            <a:pPr marL="0" indent="0">
              <a:buNone/>
            </a:pPr>
            <a:r>
              <a:rPr lang="sv-SE" sz="2000" dirty="0">
                <a:latin typeface="+mn-lt"/>
              </a:rPr>
              <a:t>Snart börjar… </a:t>
            </a:r>
          </a:p>
          <a:p>
            <a:pPr marL="0" indent="0">
              <a:buNone/>
            </a:pPr>
            <a:r>
              <a:rPr lang="sv-SE" sz="3600" dirty="0">
                <a:latin typeface="Figtree SemiBold" pitchFamily="2" charset="0"/>
              </a:rPr>
              <a:t>Demo av version 2.55</a:t>
            </a:r>
          </a:p>
          <a:p>
            <a:pPr marL="0" indent="0">
              <a:buNone/>
            </a:pPr>
            <a:br>
              <a:rPr lang="sv-SE" sz="2000" dirty="0"/>
            </a:br>
            <a:r>
              <a:rPr lang="sv-SE" sz="2000" dirty="0">
                <a:latin typeface="+mn-lt"/>
              </a:rPr>
              <a:t>Mötet spelas in. Inspelningen och chatten kommer läggas upp på ladokkonsortiet.se. </a:t>
            </a:r>
          </a:p>
          <a:p>
            <a:pPr marL="0" indent="0">
              <a:buNone/>
            </a:pPr>
            <a:endParaRPr lang="sv-SE" sz="2000" dirty="0">
              <a:latin typeface="+mn-lt"/>
            </a:endParaRPr>
          </a:p>
          <a:p>
            <a:pPr marL="0" indent="0">
              <a:buNone/>
            </a:pPr>
            <a:r>
              <a:rPr lang="sv-SE" sz="2000" b="1" dirty="0">
                <a:latin typeface="+mn-lt"/>
              </a:rPr>
              <a:t>Vill du inte vara med? </a:t>
            </a:r>
          </a:p>
          <a:p>
            <a:pPr marL="0" indent="0">
              <a:buNone/>
            </a:pPr>
            <a:r>
              <a:rPr lang="sv-SE" sz="2000" dirty="0">
                <a:latin typeface="+mn-lt"/>
              </a:rPr>
              <a:t>Stäng av kamera och mikrofon. Skicka direktmeddelanden i chatten till Moa Eriksson.</a:t>
            </a:r>
            <a:endParaRPr lang="sv-SE" dirty="0">
              <a:latin typeface="+mn-lt"/>
            </a:endParaRPr>
          </a:p>
          <a:p>
            <a:endParaRPr lang="sv-SE" dirty="0">
              <a:latin typeface="+mn-lt"/>
            </a:endParaRPr>
          </a:p>
          <a:p>
            <a:endParaRPr lang="sv-SE" dirty="0"/>
          </a:p>
        </p:txBody>
      </p:sp>
      <p:pic>
        <p:nvPicPr>
          <p:cNvPr id="7" name="Bildobjekt 6">
            <a:extLst>
              <a:ext uri="{FF2B5EF4-FFF2-40B4-BE49-F238E27FC236}">
                <a16:creationId xmlns:a16="http://schemas.microsoft.com/office/drawing/2014/main" id="{0EA8E285-EDEF-C94D-1181-69B97F027E3E}"/>
              </a:ext>
            </a:extLst>
          </p:cNvPr>
          <p:cNvPicPr>
            <a:picLocks noChangeAspect="1"/>
          </p:cNvPicPr>
          <p:nvPr/>
        </p:nvPicPr>
        <p:blipFill>
          <a:blip r:embed="rId2"/>
          <a:stretch>
            <a:fillRect/>
          </a:stretch>
        </p:blipFill>
        <p:spPr>
          <a:xfrm>
            <a:off x="5188228" y="5337777"/>
            <a:ext cx="3334215" cy="1114581"/>
          </a:xfrm>
          <a:prstGeom prst="rect">
            <a:avLst/>
          </a:prstGeom>
        </p:spPr>
      </p:pic>
      <p:grpSp>
        <p:nvGrpSpPr>
          <p:cNvPr id="9" name="Grupp 8">
            <a:extLst>
              <a:ext uri="{FF2B5EF4-FFF2-40B4-BE49-F238E27FC236}">
                <a16:creationId xmlns:a16="http://schemas.microsoft.com/office/drawing/2014/main" id="{F0CC1D79-4219-856A-24CC-171EE1E74D11}"/>
              </a:ext>
            </a:extLst>
          </p:cNvPr>
          <p:cNvGrpSpPr/>
          <p:nvPr/>
        </p:nvGrpSpPr>
        <p:grpSpPr>
          <a:xfrm>
            <a:off x="897468" y="5337778"/>
            <a:ext cx="4008361" cy="1114581"/>
            <a:chOff x="897468" y="5337778"/>
            <a:chExt cx="4008361" cy="1114581"/>
          </a:xfrm>
        </p:grpSpPr>
        <p:sp>
          <p:nvSpPr>
            <p:cNvPr id="8" name="Rektangel 7">
              <a:extLst>
                <a:ext uri="{FF2B5EF4-FFF2-40B4-BE49-F238E27FC236}">
                  <a16:creationId xmlns:a16="http://schemas.microsoft.com/office/drawing/2014/main" id="{9ABF3BD0-4BB3-F896-2BD4-6C06AD6E6F70}"/>
                </a:ext>
              </a:extLst>
            </p:cNvPr>
            <p:cNvSpPr/>
            <p:nvPr/>
          </p:nvSpPr>
          <p:spPr>
            <a:xfrm>
              <a:off x="897468" y="5337778"/>
              <a:ext cx="4008361" cy="1114581"/>
            </a:xfrm>
            <a:prstGeom prst="rect">
              <a:avLst/>
            </a:prstGeom>
            <a:solidFill>
              <a:srgbClr val="1A1A1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5E83B391-A068-7CEE-8B3E-FD85FB24D836}"/>
                </a:ext>
              </a:extLst>
            </p:cNvPr>
            <p:cNvPicPr>
              <a:picLocks noChangeAspect="1"/>
            </p:cNvPicPr>
            <p:nvPr/>
          </p:nvPicPr>
          <p:blipFill rotWithShape="1">
            <a:blip r:embed="rId3"/>
            <a:srcRect t="-6999" r="67123" b="1"/>
            <a:stretch/>
          </p:blipFill>
          <p:spPr>
            <a:xfrm>
              <a:off x="897468" y="5876693"/>
              <a:ext cx="4008361" cy="575666"/>
            </a:xfrm>
            <a:prstGeom prst="rect">
              <a:avLst/>
            </a:prstGeom>
          </p:spPr>
        </p:pic>
      </p:grpSp>
      <p:sp>
        <p:nvSpPr>
          <p:cNvPr id="11" name="Rektangel: rundade hörn 10">
            <a:extLst>
              <a:ext uri="{FF2B5EF4-FFF2-40B4-BE49-F238E27FC236}">
                <a16:creationId xmlns:a16="http://schemas.microsoft.com/office/drawing/2014/main" id="{3FBDED3F-E26A-22E3-8D3E-7B961E7C7939}"/>
              </a:ext>
            </a:extLst>
          </p:cNvPr>
          <p:cNvSpPr/>
          <p:nvPr/>
        </p:nvSpPr>
        <p:spPr>
          <a:xfrm>
            <a:off x="930921" y="5798633"/>
            <a:ext cx="1745371" cy="6760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C2DFA834-450D-1B7D-E3A1-C9AC6FB7ACFC}"/>
              </a:ext>
            </a:extLst>
          </p:cNvPr>
          <p:cNvSpPr/>
          <p:nvPr/>
        </p:nvSpPr>
        <p:spPr>
          <a:xfrm>
            <a:off x="5225148" y="5383132"/>
            <a:ext cx="1244808" cy="416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372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C5652-C94E-96A2-B22F-BE81AE116074}"/>
              </a:ext>
            </a:extLst>
          </p:cNvPr>
          <p:cNvSpPr>
            <a:spLocks noGrp="1"/>
          </p:cNvSpPr>
          <p:nvPr>
            <p:ph type="title"/>
          </p:nvPr>
        </p:nvSpPr>
        <p:spPr/>
        <p:txBody>
          <a:bodyPr/>
          <a:lstStyle/>
          <a:p>
            <a:r>
              <a:rPr lang="sv-SE" dirty="0"/>
              <a:t>Studieavgifter</a:t>
            </a:r>
          </a:p>
        </p:txBody>
      </p:sp>
      <p:sp>
        <p:nvSpPr>
          <p:cNvPr id="4" name="Platshållare för innehåll 3">
            <a:extLst>
              <a:ext uri="{FF2B5EF4-FFF2-40B4-BE49-F238E27FC236}">
                <a16:creationId xmlns:a16="http://schemas.microsoft.com/office/drawing/2014/main" id="{99675DBE-1D37-C14E-EDE1-788D395F39D6}"/>
              </a:ext>
            </a:extLst>
          </p:cNvPr>
          <p:cNvSpPr>
            <a:spLocks noGrp="1"/>
          </p:cNvSpPr>
          <p:nvPr>
            <p:ph idx="1"/>
          </p:nvPr>
        </p:nvSpPr>
        <p:spPr/>
        <p:txBody>
          <a:bodyPr/>
          <a:lstStyle/>
          <a:p>
            <a:r>
              <a:rPr lang="sv-SE" dirty="0"/>
              <a:t>När helt fakturabelopp läggs in för flera fakturor samtidigt får användaren nu en länk till de fakturor som inte kan </a:t>
            </a:r>
            <a:r>
              <a:rPr lang="sv-SE" dirty="0" err="1"/>
              <a:t>masshanteras</a:t>
            </a:r>
            <a:r>
              <a:rPr lang="sv-SE" dirty="0"/>
              <a:t>. Tidigare visades referensnumret i brödtext.</a:t>
            </a:r>
          </a:p>
          <a:p>
            <a:pPr>
              <a:buClrTx/>
              <a:buFont typeface="Arial" panose="020B0604020202020204" pitchFamily="34" charset="0"/>
              <a:buChar char="•"/>
            </a:pPr>
            <a:r>
              <a:rPr lang="sv-SE" dirty="0"/>
              <a:t>Fakturor benämns nu som Aktiverade/Inaktiverade istället för Aktiva/Inaktiva. Dessutom har sökparametern för att söka på aktiverade och inaktiverade fakturor förbättrats så det tydligare framgår vad man söker fram.</a:t>
            </a:r>
          </a:p>
        </p:txBody>
      </p:sp>
      <p:pic>
        <p:nvPicPr>
          <p:cNvPr id="5" name="Bildobjekt 4">
            <a:extLst>
              <a:ext uri="{FF2B5EF4-FFF2-40B4-BE49-F238E27FC236}">
                <a16:creationId xmlns:a16="http://schemas.microsoft.com/office/drawing/2014/main" id="{8C05DE9D-63E8-6DBA-458C-79346ACC796C}"/>
              </a:ext>
            </a:extLst>
          </p:cNvPr>
          <p:cNvPicPr>
            <a:picLocks noChangeAspect="1"/>
          </p:cNvPicPr>
          <p:nvPr/>
        </p:nvPicPr>
        <p:blipFill>
          <a:blip r:embed="rId2"/>
          <a:stretch>
            <a:fillRect/>
          </a:stretch>
        </p:blipFill>
        <p:spPr>
          <a:xfrm>
            <a:off x="2103215" y="4595592"/>
            <a:ext cx="2648320" cy="1552792"/>
          </a:xfrm>
          <a:prstGeom prst="rect">
            <a:avLst/>
          </a:prstGeom>
        </p:spPr>
      </p:pic>
      <p:pic>
        <p:nvPicPr>
          <p:cNvPr id="9" name="Bildobjekt 8">
            <a:extLst>
              <a:ext uri="{FF2B5EF4-FFF2-40B4-BE49-F238E27FC236}">
                <a16:creationId xmlns:a16="http://schemas.microsoft.com/office/drawing/2014/main" id="{95E31D22-2DB5-72A7-2E02-84C735DA152C}"/>
              </a:ext>
            </a:extLst>
          </p:cNvPr>
          <p:cNvPicPr>
            <a:picLocks noChangeAspect="1"/>
          </p:cNvPicPr>
          <p:nvPr/>
        </p:nvPicPr>
        <p:blipFill>
          <a:blip r:embed="rId3"/>
          <a:srcRect t="615" b="1"/>
          <a:stretch/>
        </p:blipFill>
        <p:spPr>
          <a:xfrm>
            <a:off x="5883765" y="4595592"/>
            <a:ext cx="2829320" cy="1571646"/>
          </a:xfrm>
          <a:prstGeom prst="rect">
            <a:avLst/>
          </a:prstGeom>
        </p:spPr>
      </p:pic>
      <p:sp>
        <p:nvSpPr>
          <p:cNvPr id="10" name="Rektangel 9">
            <a:extLst>
              <a:ext uri="{FF2B5EF4-FFF2-40B4-BE49-F238E27FC236}">
                <a16:creationId xmlns:a16="http://schemas.microsoft.com/office/drawing/2014/main" id="{D69F965E-2365-82B7-3CC0-7590D562781C}"/>
              </a:ext>
            </a:extLst>
          </p:cNvPr>
          <p:cNvSpPr/>
          <p:nvPr/>
        </p:nvSpPr>
        <p:spPr>
          <a:xfrm>
            <a:off x="2103215" y="3998939"/>
            <a:ext cx="2377440"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rgbClr val="04B067"/>
                </a:solidFill>
              </a:rPr>
              <a:t>Före</a:t>
            </a:r>
          </a:p>
        </p:txBody>
      </p:sp>
      <p:sp>
        <p:nvSpPr>
          <p:cNvPr id="11" name="Rektangel 10">
            <a:extLst>
              <a:ext uri="{FF2B5EF4-FFF2-40B4-BE49-F238E27FC236}">
                <a16:creationId xmlns:a16="http://schemas.microsoft.com/office/drawing/2014/main" id="{D1DC9923-2EB0-1BFB-CE38-C2624BBDFF47}"/>
              </a:ext>
            </a:extLst>
          </p:cNvPr>
          <p:cNvSpPr/>
          <p:nvPr/>
        </p:nvSpPr>
        <p:spPr>
          <a:xfrm>
            <a:off x="5883765" y="4017793"/>
            <a:ext cx="2377440"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rgbClr val="04B067"/>
                </a:solidFill>
              </a:rPr>
              <a:t>Efter</a:t>
            </a:r>
          </a:p>
        </p:txBody>
      </p:sp>
    </p:spTree>
    <p:extLst>
      <p:ext uri="{BB962C8B-B14F-4D97-AF65-F5344CB8AC3E}">
        <p14:creationId xmlns:p14="http://schemas.microsoft.com/office/powerpoint/2010/main" val="42250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161890-9F69-74E7-B5FC-3CF149994B3C}"/>
              </a:ext>
            </a:extLst>
          </p:cNvPr>
          <p:cNvSpPr>
            <a:spLocks noGrp="1"/>
          </p:cNvSpPr>
          <p:nvPr>
            <p:ph type="title"/>
          </p:nvPr>
        </p:nvSpPr>
        <p:spPr/>
        <p:txBody>
          <a:bodyPr/>
          <a:lstStyle/>
          <a:p>
            <a:r>
              <a:rPr lang="sv-SE" dirty="0"/>
              <a:t>Individuella studieplaner</a:t>
            </a:r>
          </a:p>
        </p:txBody>
      </p:sp>
      <p:sp>
        <p:nvSpPr>
          <p:cNvPr id="3" name="Platshållare för innehåll 2">
            <a:extLst>
              <a:ext uri="{FF2B5EF4-FFF2-40B4-BE49-F238E27FC236}">
                <a16:creationId xmlns:a16="http://schemas.microsoft.com/office/drawing/2014/main" id="{F7F4CDD0-4307-A6AA-A07F-5C0A16071A32}"/>
              </a:ext>
            </a:extLst>
          </p:cNvPr>
          <p:cNvSpPr>
            <a:spLocks noGrp="1"/>
          </p:cNvSpPr>
          <p:nvPr>
            <p:ph idx="1"/>
          </p:nvPr>
        </p:nvSpPr>
        <p:spPr/>
        <p:txBody>
          <a:bodyPr/>
          <a:lstStyle/>
          <a:p>
            <a:r>
              <a:rPr lang="sv-SE" dirty="0"/>
              <a:t>När nya personkopplingar skapas visas nu användarnamnet tillsammans med användarens namn för att enklare kunna välja rätt person. Gäller både vid hantera flera under "Hantera doktorander (ISP)" och enskild hantering under "Studentuppgifter".</a:t>
            </a:r>
          </a:p>
          <a:p>
            <a:r>
              <a:rPr lang="sv-SE" dirty="0"/>
              <a:t>När flera personkopplingar skapas under "Hantera doktorander (ISP)" visas nu endast de organisationsenheter som användaren har behörighet att skapa personkoppling inom.</a:t>
            </a:r>
          </a:p>
        </p:txBody>
      </p:sp>
      <p:pic>
        <p:nvPicPr>
          <p:cNvPr id="5" name="Bildobjekt 4">
            <a:extLst>
              <a:ext uri="{FF2B5EF4-FFF2-40B4-BE49-F238E27FC236}">
                <a16:creationId xmlns:a16="http://schemas.microsoft.com/office/drawing/2014/main" id="{A3D4959E-71C1-3412-3162-F8CB2B6E1E6D}"/>
              </a:ext>
            </a:extLst>
          </p:cNvPr>
          <p:cNvPicPr>
            <a:picLocks noChangeAspect="1"/>
          </p:cNvPicPr>
          <p:nvPr/>
        </p:nvPicPr>
        <p:blipFill>
          <a:blip r:embed="rId2"/>
          <a:stretch>
            <a:fillRect/>
          </a:stretch>
        </p:blipFill>
        <p:spPr>
          <a:xfrm>
            <a:off x="1433689" y="3216757"/>
            <a:ext cx="7964834" cy="3095143"/>
          </a:xfrm>
          <a:prstGeom prst="rect">
            <a:avLst/>
          </a:prstGeom>
        </p:spPr>
      </p:pic>
      <p:sp>
        <p:nvSpPr>
          <p:cNvPr id="6" name="Rektangel 5">
            <a:extLst>
              <a:ext uri="{FF2B5EF4-FFF2-40B4-BE49-F238E27FC236}">
                <a16:creationId xmlns:a16="http://schemas.microsoft.com/office/drawing/2014/main" id="{8FD80131-5530-5CA6-D88F-B9DCBB178F20}"/>
              </a:ext>
            </a:extLst>
          </p:cNvPr>
          <p:cNvSpPr/>
          <p:nvPr/>
        </p:nvSpPr>
        <p:spPr>
          <a:xfrm>
            <a:off x="4313419" y="5370785"/>
            <a:ext cx="1618069" cy="3171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E2CDE9FE-0332-253E-A9C2-CEC191B9D58D}"/>
              </a:ext>
            </a:extLst>
          </p:cNvPr>
          <p:cNvPicPr>
            <a:picLocks noChangeAspect="1"/>
          </p:cNvPicPr>
          <p:nvPr/>
        </p:nvPicPr>
        <p:blipFill>
          <a:blip r:embed="rId3"/>
          <a:stretch>
            <a:fillRect/>
          </a:stretch>
        </p:blipFill>
        <p:spPr>
          <a:xfrm>
            <a:off x="1141460" y="3688446"/>
            <a:ext cx="6758204" cy="2971032"/>
          </a:xfrm>
          <a:prstGeom prst="rect">
            <a:avLst/>
          </a:prstGeom>
        </p:spPr>
      </p:pic>
    </p:spTree>
    <p:extLst>
      <p:ext uri="{BB962C8B-B14F-4D97-AF65-F5344CB8AC3E}">
        <p14:creationId xmlns:p14="http://schemas.microsoft.com/office/powerpoint/2010/main" val="23970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5F452B-0BD7-C415-9FCD-E68FAEA5DC87}"/>
              </a:ext>
            </a:extLst>
          </p:cNvPr>
          <p:cNvSpPr>
            <a:spLocks noGrp="1"/>
          </p:cNvSpPr>
          <p:nvPr>
            <p:ph type="title"/>
          </p:nvPr>
        </p:nvSpPr>
        <p:spPr/>
        <p:txBody>
          <a:bodyPr/>
          <a:lstStyle/>
          <a:p>
            <a:r>
              <a:rPr lang="sv-SE" dirty="0"/>
              <a:t>Aktivitetstillfälle</a:t>
            </a:r>
          </a:p>
        </p:txBody>
      </p:sp>
      <p:sp>
        <p:nvSpPr>
          <p:cNvPr id="3" name="Platshållare för innehåll 2">
            <a:extLst>
              <a:ext uri="{FF2B5EF4-FFF2-40B4-BE49-F238E27FC236}">
                <a16:creationId xmlns:a16="http://schemas.microsoft.com/office/drawing/2014/main" id="{C3914D28-A408-9D43-3404-45AB09BF5137}"/>
              </a:ext>
            </a:extLst>
          </p:cNvPr>
          <p:cNvSpPr>
            <a:spLocks noGrp="1"/>
          </p:cNvSpPr>
          <p:nvPr>
            <p:ph idx="1"/>
          </p:nvPr>
        </p:nvSpPr>
        <p:spPr/>
        <p:txBody>
          <a:bodyPr/>
          <a:lstStyle/>
          <a:p>
            <a:r>
              <a:rPr lang="sv-SE" dirty="0"/>
              <a:t>Möjligheten att lägga till flera alternativ för tid och plats för ett aktivitetstillfällen har aktiverats för alla lärosäten som inte redan aktiverat det.</a:t>
            </a:r>
          </a:p>
          <a:p>
            <a:pPr lvl="1"/>
            <a:r>
              <a:rPr lang="sv-SE" dirty="0"/>
              <a:t>Se demon av version 2.29 (23 okt 2023)</a:t>
            </a:r>
          </a:p>
        </p:txBody>
      </p:sp>
      <p:pic>
        <p:nvPicPr>
          <p:cNvPr id="7" name="Bildobjekt 6">
            <a:extLst>
              <a:ext uri="{FF2B5EF4-FFF2-40B4-BE49-F238E27FC236}">
                <a16:creationId xmlns:a16="http://schemas.microsoft.com/office/drawing/2014/main" id="{8944D4F1-C361-5CD8-68B2-6BA468220A48}"/>
              </a:ext>
            </a:extLst>
          </p:cNvPr>
          <p:cNvPicPr>
            <a:picLocks noChangeAspect="1"/>
          </p:cNvPicPr>
          <p:nvPr/>
        </p:nvPicPr>
        <p:blipFill>
          <a:blip r:embed="rId2"/>
          <a:stretch>
            <a:fillRect/>
          </a:stretch>
        </p:blipFill>
        <p:spPr>
          <a:xfrm>
            <a:off x="936356" y="3110952"/>
            <a:ext cx="6119409" cy="3240734"/>
          </a:xfrm>
          <a:prstGeom prst="rect">
            <a:avLst/>
          </a:prstGeom>
        </p:spPr>
      </p:pic>
      <p:sp>
        <p:nvSpPr>
          <p:cNvPr id="8" name="Rektangel 7">
            <a:extLst>
              <a:ext uri="{FF2B5EF4-FFF2-40B4-BE49-F238E27FC236}">
                <a16:creationId xmlns:a16="http://schemas.microsoft.com/office/drawing/2014/main" id="{5BC91B37-B9E4-1605-FC31-CCF333F42660}"/>
              </a:ext>
            </a:extLst>
          </p:cNvPr>
          <p:cNvSpPr/>
          <p:nvPr/>
        </p:nvSpPr>
        <p:spPr>
          <a:xfrm>
            <a:off x="862355" y="6023834"/>
            <a:ext cx="1093509" cy="3843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5CA12666-57D9-B4FB-5BA7-3C02DCE9B67A}"/>
              </a:ext>
            </a:extLst>
          </p:cNvPr>
          <p:cNvPicPr>
            <a:picLocks noChangeAspect="1"/>
          </p:cNvPicPr>
          <p:nvPr/>
        </p:nvPicPr>
        <p:blipFill>
          <a:blip r:embed="rId3"/>
          <a:srcRect r="-631"/>
          <a:stretch/>
        </p:blipFill>
        <p:spPr>
          <a:xfrm>
            <a:off x="6011160" y="3759868"/>
            <a:ext cx="5602663" cy="2959357"/>
          </a:xfrm>
          <a:prstGeom prst="rect">
            <a:avLst/>
          </a:prstGeom>
          <a:effectLst>
            <a:outerShdw blurRad="50800" dist="38100" dir="2700000" algn="tl" rotWithShape="0">
              <a:prstClr val="black">
                <a:alpha val="40000"/>
              </a:prstClr>
            </a:outerShdw>
          </a:effectLst>
        </p:spPr>
      </p:pic>
      <p:sp>
        <p:nvSpPr>
          <p:cNvPr id="9" name="Rektangel 8">
            <a:extLst>
              <a:ext uri="{FF2B5EF4-FFF2-40B4-BE49-F238E27FC236}">
                <a16:creationId xmlns:a16="http://schemas.microsoft.com/office/drawing/2014/main" id="{246E4F2B-9F38-6F96-7FBF-2E4885C9E1E6}"/>
              </a:ext>
            </a:extLst>
          </p:cNvPr>
          <p:cNvSpPr/>
          <p:nvPr/>
        </p:nvSpPr>
        <p:spPr>
          <a:xfrm>
            <a:off x="6165130" y="5005633"/>
            <a:ext cx="2488676" cy="10369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09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E08A9D-9A81-3587-72F5-F956E310DA0B}"/>
              </a:ext>
            </a:extLst>
          </p:cNvPr>
          <p:cNvSpPr>
            <a:spLocks noGrp="1"/>
          </p:cNvSpPr>
          <p:nvPr>
            <p:ph type="title"/>
          </p:nvPr>
        </p:nvSpPr>
        <p:spPr/>
        <p:txBody>
          <a:bodyPr/>
          <a:lstStyle/>
          <a:p>
            <a:r>
              <a:rPr lang="sv-SE" dirty="0"/>
              <a:t>Tillgodoräknande</a:t>
            </a:r>
          </a:p>
        </p:txBody>
      </p:sp>
      <p:sp>
        <p:nvSpPr>
          <p:cNvPr id="3" name="Platshållare för innehåll 2">
            <a:extLst>
              <a:ext uri="{FF2B5EF4-FFF2-40B4-BE49-F238E27FC236}">
                <a16:creationId xmlns:a16="http://schemas.microsoft.com/office/drawing/2014/main" id="{3E573A7F-0293-54CF-FB18-178028A19D42}"/>
              </a:ext>
            </a:extLst>
          </p:cNvPr>
          <p:cNvSpPr>
            <a:spLocks noGrp="1"/>
          </p:cNvSpPr>
          <p:nvPr>
            <p:ph idx="1"/>
          </p:nvPr>
        </p:nvSpPr>
        <p:spPr>
          <a:xfrm>
            <a:off x="776140" y="1789467"/>
            <a:ext cx="10515600" cy="4351338"/>
          </a:xfrm>
        </p:spPr>
        <p:txBody>
          <a:bodyPr/>
          <a:lstStyle/>
          <a:p>
            <a:r>
              <a:rPr lang="sv-SE" dirty="0"/>
              <a:t>När ett ärende klarmarkeras är nu "Avisera handläggare" förvalt.</a:t>
            </a:r>
          </a:p>
          <a:p>
            <a:pPr lvl="1"/>
            <a:r>
              <a:rPr lang="sv-SE" dirty="0"/>
              <a:t>Sedan tidigare är "Avisera handläggare" förvalt när en ny handläggare tilldelas ärendet.</a:t>
            </a:r>
          </a:p>
        </p:txBody>
      </p:sp>
      <p:pic>
        <p:nvPicPr>
          <p:cNvPr id="5" name="Bildobjekt 4">
            <a:extLst>
              <a:ext uri="{FF2B5EF4-FFF2-40B4-BE49-F238E27FC236}">
                <a16:creationId xmlns:a16="http://schemas.microsoft.com/office/drawing/2014/main" id="{FDC09766-12E9-0259-8F86-78E487599609}"/>
              </a:ext>
            </a:extLst>
          </p:cNvPr>
          <p:cNvPicPr>
            <a:picLocks noChangeAspect="1"/>
          </p:cNvPicPr>
          <p:nvPr/>
        </p:nvPicPr>
        <p:blipFill>
          <a:blip r:embed="rId2"/>
          <a:stretch>
            <a:fillRect/>
          </a:stretch>
        </p:blipFill>
        <p:spPr>
          <a:xfrm>
            <a:off x="1150071" y="3003221"/>
            <a:ext cx="9464511" cy="2588725"/>
          </a:xfrm>
          <a:prstGeom prst="rect">
            <a:avLst/>
          </a:prstGeom>
        </p:spPr>
      </p:pic>
      <p:sp>
        <p:nvSpPr>
          <p:cNvPr id="6" name="Rektangel 5">
            <a:extLst>
              <a:ext uri="{FF2B5EF4-FFF2-40B4-BE49-F238E27FC236}">
                <a16:creationId xmlns:a16="http://schemas.microsoft.com/office/drawing/2014/main" id="{BB2994AA-61DC-3362-290B-B47779CE1C59}"/>
              </a:ext>
            </a:extLst>
          </p:cNvPr>
          <p:cNvSpPr/>
          <p:nvPr/>
        </p:nvSpPr>
        <p:spPr>
          <a:xfrm>
            <a:off x="2950589" y="4336329"/>
            <a:ext cx="1631617" cy="4392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938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887A5C-FB89-48D5-6095-244D21CC5428}"/>
              </a:ext>
            </a:extLst>
          </p:cNvPr>
          <p:cNvSpPr>
            <a:spLocks noGrp="1"/>
          </p:cNvSpPr>
          <p:nvPr>
            <p:ph type="title"/>
          </p:nvPr>
        </p:nvSpPr>
        <p:spPr>
          <a:xfrm>
            <a:off x="838200" y="365125"/>
            <a:ext cx="10515600" cy="1325563"/>
          </a:xfrm>
        </p:spPr>
        <p:txBody>
          <a:bodyPr/>
          <a:lstStyle/>
          <a:p>
            <a:r>
              <a:rPr lang="sv-SE" dirty="0"/>
              <a:t>Bevis</a:t>
            </a:r>
          </a:p>
        </p:txBody>
      </p:sp>
      <p:sp>
        <p:nvSpPr>
          <p:cNvPr id="3" name="Platshållare för innehåll 2">
            <a:extLst>
              <a:ext uri="{FF2B5EF4-FFF2-40B4-BE49-F238E27FC236}">
                <a16:creationId xmlns:a16="http://schemas.microsoft.com/office/drawing/2014/main" id="{3B1E849F-5946-727F-5F3F-65FEEE2D5281}"/>
              </a:ext>
            </a:extLst>
          </p:cNvPr>
          <p:cNvSpPr>
            <a:spLocks noGrp="1"/>
          </p:cNvSpPr>
          <p:nvPr>
            <p:ph idx="1"/>
          </p:nvPr>
        </p:nvSpPr>
        <p:spPr>
          <a:xfrm>
            <a:off x="838200" y="1825625"/>
            <a:ext cx="10515600" cy="4351338"/>
          </a:xfrm>
        </p:spPr>
        <p:txBody>
          <a:bodyPr/>
          <a:lstStyle/>
          <a:p>
            <a:r>
              <a:rPr lang="sv-SE" dirty="0"/>
              <a:t>Det går nu att rätta/ändra vilka kurser som ingår i ett utfärdat bevis genom att lägga till, ta bort eller sortera kurser. När kurser läggs till skapas även automatiska fotnoter för dem.	</a:t>
            </a:r>
          </a:p>
        </p:txBody>
      </p:sp>
    </p:spTree>
    <p:extLst>
      <p:ext uri="{BB962C8B-B14F-4D97-AF65-F5344CB8AC3E}">
        <p14:creationId xmlns:p14="http://schemas.microsoft.com/office/powerpoint/2010/main" val="31693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75770C-C426-03F1-08EE-2D68DC26B151}"/>
              </a:ext>
            </a:extLst>
          </p:cNvPr>
          <p:cNvSpPr>
            <a:spLocks noGrp="1"/>
          </p:cNvSpPr>
          <p:nvPr>
            <p:ph type="title"/>
          </p:nvPr>
        </p:nvSpPr>
        <p:spPr/>
        <p:txBody>
          <a:bodyPr/>
          <a:lstStyle/>
          <a:p>
            <a:r>
              <a:rPr lang="sv-SE" dirty="0"/>
              <a:t>Grunddata</a:t>
            </a:r>
          </a:p>
        </p:txBody>
      </p:sp>
      <p:sp>
        <p:nvSpPr>
          <p:cNvPr id="3" name="Platshållare för innehåll 2">
            <a:extLst>
              <a:ext uri="{FF2B5EF4-FFF2-40B4-BE49-F238E27FC236}">
                <a16:creationId xmlns:a16="http://schemas.microsoft.com/office/drawing/2014/main" id="{19DD3A59-377B-6A0C-A95D-F436392710A8}"/>
              </a:ext>
            </a:extLst>
          </p:cNvPr>
          <p:cNvSpPr>
            <a:spLocks noGrp="1"/>
          </p:cNvSpPr>
          <p:nvPr>
            <p:ph idx="1"/>
          </p:nvPr>
        </p:nvSpPr>
        <p:spPr/>
        <p:txBody>
          <a:bodyPr/>
          <a:lstStyle/>
          <a:p>
            <a:r>
              <a:rPr lang="sv-SE" dirty="0"/>
              <a:t>Ny layout på sök- och redigeringssidorna för grunddatakategorin ”Utbildningssamarbeten”</a:t>
            </a:r>
          </a:p>
          <a:p>
            <a:pPr lvl="1"/>
            <a:r>
              <a:rPr lang="sv-SE" dirty="0"/>
              <a:t>Nu hanteras endast nationella samarbeten här</a:t>
            </a:r>
          </a:p>
          <a:p>
            <a:r>
              <a:rPr lang="sv-SE" dirty="0"/>
              <a:t>Ny grunddatakategori: ”Samarbeten inom lärosätet”</a:t>
            </a:r>
          </a:p>
          <a:p>
            <a:pPr lvl="1"/>
            <a:r>
              <a:rPr lang="sv-SE" dirty="0"/>
              <a:t>För att hantera lokala samarbeten</a:t>
            </a:r>
          </a:p>
          <a:p>
            <a:r>
              <a:rPr lang="sv-SE" dirty="0"/>
              <a:t>Nytt attribut inom utbildningsinformation: ”Samarbeten inom lärosätet”</a:t>
            </a:r>
          </a:p>
          <a:p>
            <a:pPr lvl="1"/>
            <a:r>
              <a:rPr lang="sv-SE" dirty="0"/>
              <a:t>Kan användas på utbildningstyperna Programtillfälle (2007PRGTF) och Ämnestillfälle, forskarnivå (2007FATF).</a:t>
            </a:r>
          </a:p>
        </p:txBody>
      </p:sp>
      <p:sp>
        <p:nvSpPr>
          <p:cNvPr id="4" name="Rektangel 3">
            <a:extLst>
              <a:ext uri="{FF2B5EF4-FFF2-40B4-BE49-F238E27FC236}">
                <a16:creationId xmlns:a16="http://schemas.microsoft.com/office/drawing/2014/main" id="{AC938B60-BC1E-D2C7-39E7-1F05F1F7F41A}"/>
              </a:ext>
            </a:extLst>
          </p:cNvPr>
          <p:cNvSpPr/>
          <p:nvPr/>
        </p:nvSpPr>
        <p:spPr>
          <a:xfrm>
            <a:off x="0" y="4957763"/>
            <a:ext cx="12192000" cy="12192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spcAft>
                <a:spcPts val="600"/>
              </a:spcAft>
            </a:pPr>
            <a:r>
              <a:rPr lang="sv-SE" b="1" dirty="0"/>
              <a:t>Se även</a:t>
            </a:r>
          </a:p>
          <a:p>
            <a:pPr algn="ctr">
              <a:spcAft>
                <a:spcPts val="600"/>
              </a:spcAft>
            </a:pPr>
            <a:r>
              <a:rPr lang="sv-SE" dirty="0"/>
              <a:t>Utskick till lokala kontaktpersoner 20 september</a:t>
            </a:r>
          </a:p>
        </p:txBody>
      </p:sp>
    </p:spTree>
    <p:extLst>
      <p:ext uri="{BB962C8B-B14F-4D97-AF65-F5344CB8AC3E}">
        <p14:creationId xmlns:p14="http://schemas.microsoft.com/office/powerpoint/2010/main" val="17645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F79694CE-2383-A044-C1C1-65C8362EBA3A}"/>
              </a:ext>
            </a:extLst>
          </p:cNvPr>
          <p:cNvSpPr/>
          <p:nvPr/>
        </p:nvSpPr>
        <p:spPr>
          <a:xfrm>
            <a:off x="838200" y="2647370"/>
            <a:ext cx="2377440"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rgbClr val="04B067"/>
                </a:solidFill>
              </a:rPr>
              <a:t>Idag</a:t>
            </a:r>
          </a:p>
        </p:txBody>
      </p:sp>
      <p:sp>
        <p:nvSpPr>
          <p:cNvPr id="10" name="Rektangel 9">
            <a:extLst>
              <a:ext uri="{FF2B5EF4-FFF2-40B4-BE49-F238E27FC236}">
                <a16:creationId xmlns:a16="http://schemas.microsoft.com/office/drawing/2014/main" id="{718CC655-B777-EAD8-B52A-5724EC765F51}"/>
              </a:ext>
            </a:extLst>
          </p:cNvPr>
          <p:cNvSpPr/>
          <p:nvPr/>
        </p:nvSpPr>
        <p:spPr>
          <a:xfrm>
            <a:off x="838200" y="4083056"/>
            <a:ext cx="2377440"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rgbClr val="04B067"/>
                </a:solidFill>
              </a:rPr>
              <a:t>Version 2.56</a:t>
            </a:r>
          </a:p>
        </p:txBody>
      </p:sp>
      <p:pic>
        <p:nvPicPr>
          <p:cNvPr id="20" name="Bildobjekt 19">
            <a:extLst>
              <a:ext uri="{FF2B5EF4-FFF2-40B4-BE49-F238E27FC236}">
                <a16:creationId xmlns:a16="http://schemas.microsoft.com/office/drawing/2014/main" id="{2CE6368D-8788-9E27-56F9-C87E21317B9C}"/>
              </a:ext>
            </a:extLst>
          </p:cNvPr>
          <p:cNvPicPr>
            <a:picLocks noChangeAspect="1"/>
          </p:cNvPicPr>
          <p:nvPr/>
        </p:nvPicPr>
        <p:blipFill>
          <a:blip r:embed="rId2"/>
          <a:srcRect t="1644" b="19329"/>
          <a:stretch/>
        </p:blipFill>
        <p:spPr>
          <a:xfrm>
            <a:off x="838200" y="3080507"/>
            <a:ext cx="10515600" cy="906691"/>
          </a:xfrm>
          <a:prstGeom prst="rect">
            <a:avLst/>
          </a:prstGeom>
        </p:spPr>
      </p:pic>
      <p:pic>
        <p:nvPicPr>
          <p:cNvPr id="22" name="Bildobjekt 21">
            <a:extLst>
              <a:ext uri="{FF2B5EF4-FFF2-40B4-BE49-F238E27FC236}">
                <a16:creationId xmlns:a16="http://schemas.microsoft.com/office/drawing/2014/main" id="{10D6598C-70A3-97A2-EC6A-D2076A6C617D}"/>
              </a:ext>
            </a:extLst>
          </p:cNvPr>
          <p:cNvPicPr>
            <a:picLocks noChangeAspect="1"/>
          </p:cNvPicPr>
          <p:nvPr/>
        </p:nvPicPr>
        <p:blipFill>
          <a:blip r:embed="rId3"/>
          <a:srcRect t="-112" b="2906"/>
          <a:stretch/>
        </p:blipFill>
        <p:spPr>
          <a:xfrm>
            <a:off x="838200" y="4516193"/>
            <a:ext cx="10515600" cy="2128587"/>
          </a:xfrm>
          <a:prstGeom prst="rect">
            <a:avLst/>
          </a:prstGeom>
        </p:spPr>
      </p:pic>
      <p:sp>
        <p:nvSpPr>
          <p:cNvPr id="2" name="Rubrik 1">
            <a:extLst>
              <a:ext uri="{FF2B5EF4-FFF2-40B4-BE49-F238E27FC236}">
                <a16:creationId xmlns:a16="http://schemas.microsoft.com/office/drawing/2014/main" id="{F0E81B3A-2DB5-7420-2BE6-FBFBE7D68C54}"/>
              </a:ext>
            </a:extLst>
          </p:cNvPr>
          <p:cNvSpPr>
            <a:spLocks noGrp="1"/>
          </p:cNvSpPr>
          <p:nvPr>
            <p:ph type="title"/>
          </p:nvPr>
        </p:nvSpPr>
        <p:spPr/>
        <p:txBody>
          <a:bodyPr/>
          <a:lstStyle/>
          <a:p>
            <a:r>
              <a:rPr lang="sv-SE" dirty="0"/>
              <a:t>Inför version 2.56</a:t>
            </a:r>
          </a:p>
        </p:txBody>
      </p:sp>
      <p:sp>
        <p:nvSpPr>
          <p:cNvPr id="3" name="Platshållare för innehåll 2">
            <a:extLst>
              <a:ext uri="{FF2B5EF4-FFF2-40B4-BE49-F238E27FC236}">
                <a16:creationId xmlns:a16="http://schemas.microsoft.com/office/drawing/2014/main" id="{5A5A789E-DE65-AB54-E7BC-4859A0893CF6}"/>
              </a:ext>
            </a:extLst>
          </p:cNvPr>
          <p:cNvSpPr>
            <a:spLocks noGrp="1"/>
          </p:cNvSpPr>
          <p:nvPr>
            <p:ph idx="1"/>
          </p:nvPr>
        </p:nvSpPr>
        <p:spPr/>
        <p:txBody>
          <a:bodyPr/>
          <a:lstStyle/>
          <a:p>
            <a:r>
              <a:rPr lang="sv-SE" dirty="0"/>
              <a:t>Utbildningsinformation: Menyvalen ”Pågående arbete” och ”Avancerad sökning” flyttas in under ”Hantera flera”. </a:t>
            </a:r>
          </a:p>
        </p:txBody>
      </p:sp>
    </p:spTree>
    <p:extLst>
      <p:ext uri="{BB962C8B-B14F-4D97-AF65-F5344CB8AC3E}">
        <p14:creationId xmlns:p14="http://schemas.microsoft.com/office/powerpoint/2010/main" val="12958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C1E156C-7FBD-3C14-B042-44BD8E1D62A4}"/>
              </a:ext>
            </a:extLst>
          </p:cNvPr>
          <p:cNvSpPr>
            <a:spLocks noGrp="1"/>
          </p:cNvSpPr>
          <p:nvPr>
            <p:ph idx="1"/>
          </p:nvPr>
        </p:nvSpPr>
        <p:spPr/>
        <p:txBody>
          <a:bodyPr>
            <a:normAutofit/>
          </a:bodyPr>
          <a:lstStyle/>
          <a:p>
            <a:pPr marL="0" indent="0">
              <a:buNone/>
            </a:pPr>
            <a:r>
              <a:rPr lang="sv-SE" sz="2800"/>
              <a:t>Tack för idag!</a:t>
            </a:r>
            <a:endParaRPr lang="sv-SE" sz="2800" dirty="0"/>
          </a:p>
        </p:txBody>
      </p:sp>
    </p:spTree>
    <p:extLst>
      <p:ext uri="{BB962C8B-B14F-4D97-AF65-F5344CB8AC3E}">
        <p14:creationId xmlns:p14="http://schemas.microsoft.com/office/powerpoint/2010/main" val="2746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17A-1401-A23E-2A5C-8978824E3BE3}"/>
              </a:ext>
            </a:extLst>
          </p:cNvPr>
          <p:cNvSpPr>
            <a:spLocks noGrp="1"/>
          </p:cNvSpPr>
          <p:nvPr>
            <p:ph type="ctrTitle"/>
          </p:nvPr>
        </p:nvSpPr>
        <p:spPr>
          <a:xfrm>
            <a:off x="838200" y="1627188"/>
            <a:ext cx="9144000" cy="2387600"/>
          </a:xfrm>
        </p:spPr>
        <p:txBody>
          <a:bodyPr/>
          <a:lstStyle/>
          <a:p>
            <a:r>
              <a:rPr lang="sv-SE" dirty="0"/>
              <a:t>Demo av version 2.55</a:t>
            </a:r>
            <a:endParaRPr lang="en-SE" dirty="0"/>
          </a:p>
        </p:txBody>
      </p:sp>
      <p:sp>
        <p:nvSpPr>
          <p:cNvPr id="3" name="Subtitle 2">
            <a:extLst>
              <a:ext uri="{FF2B5EF4-FFF2-40B4-BE49-F238E27FC236}">
                <a16:creationId xmlns:a16="http://schemas.microsoft.com/office/drawing/2014/main" id="{239F11E5-5C01-D306-7BBA-3DF46074775A}"/>
              </a:ext>
            </a:extLst>
          </p:cNvPr>
          <p:cNvSpPr>
            <a:spLocks noGrp="1"/>
          </p:cNvSpPr>
          <p:nvPr>
            <p:ph type="subTitle" idx="1"/>
          </p:nvPr>
        </p:nvSpPr>
        <p:spPr>
          <a:xfrm>
            <a:off x="838200" y="4402931"/>
            <a:ext cx="9144000" cy="1655762"/>
          </a:xfrm>
        </p:spPr>
        <p:txBody>
          <a:bodyPr>
            <a:normAutofit/>
          </a:bodyPr>
          <a:lstStyle/>
          <a:p>
            <a:r>
              <a:rPr lang="sv-SE" sz="2000" b="1" dirty="0"/>
              <a:t>Klara Nordström</a:t>
            </a:r>
            <a:r>
              <a:rPr lang="sv-SE" sz="2000" dirty="0"/>
              <a:t>, användarstöd och kommunikation </a:t>
            </a:r>
          </a:p>
          <a:p>
            <a:r>
              <a:rPr lang="sv-SE" sz="2000" b="1" dirty="0"/>
              <a:t>Moa Eriksson</a:t>
            </a:r>
            <a:r>
              <a:rPr lang="sv-SE" sz="2000" dirty="0"/>
              <a:t>, användarstöd och kommunikation</a:t>
            </a:r>
          </a:p>
          <a:p>
            <a:endParaRPr lang="en-SE" sz="2000" dirty="0"/>
          </a:p>
        </p:txBody>
      </p:sp>
      <p:sp>
        <p:nvSpPr>
          <p:cNvPr id="6" name="Date Placeholder 5">
            <a:extLst>
              <a:ext uri="{FF2B5EF4-FFF2-40B4-BE49-F238E27FC236}">
                <a16:creationId xmlns:a16="http://schemas.microsoft.com/office/drawing/2014/main" id="{3985DB74-1F2C-C7B3-6509-154ABB33D707}"/>
              </a:ext>
            </a:extLst>
          </p:cNvPr>
          <p:cNvSpPr>
            <a:spLocks noGrp="1"/>
          </p:cNvSpPr>
          <p:nvPr>
            <p:ph type="dt" sz="half" idx="10"/>
          </p:nvPr>
        </p:nvSpPr>
        <p:spPr>
          <a:xfrm>
            <a:off x="838200" y="5932487"/>
            <a:ext cx="2743200" cy="365125"/>
          </a:xfrm>
        </p:spPr>
        <p:txBody>
          <a:bodyPr/>
          <a:lstStyle/>
          <a:p>
            <a:r>
              <a:rPr lang="sv-SE" dirty="0"/>
              <a:t>21 oktober 2024</a:t>
            </a:r>
            <a:endParaRPr lang="en-SE" dirty="0"/>
          </a:p>
        </p:txBody>
      </p:sp>
    </p:spTree>
    <p:extLst>
      <p:ext uri="{BB962C8B-B14F-4D97-AF65-F5344CB8AC3E}">
        <p14:creationId xmlns:p14="http://schemas.microsoft.com/office/powerpoint/2010/main" val="19406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99F86C-8996-F992-147E-6D9D8B7179D2}"/>
              </a:ext>
            </a:extLst>
          </p:cNvPr>
          <p:cNvSpPr>
            <a:spLocks noGrp="1"/>
          </p:cNvSpPr>
          <p:nvPr>
            <p:ph type="title"/>
          </p:nvPr>
        </p:nvSpPr>
        <p:spPr>
          <a:xfrm>
            <a:off x="838200" y="365125"/>
            <a:ext cx="10515600" cy="1325563"/>
          </a:xfrm>
        </p:spPr>
        <p:txBody>
          <a:bodyPr/>
          <a:lstStyle/>
          <a:p>
            <a:r>
              <a:rPr lang="sv-SE" dirty="0"/>
              <a:t>Detta kommer demonstreras</a:t>
            </a:r>
          </a:p>
        </p:txBody>
      </p:sp>
      <p:sp>
        <p:nvSpPr>
          <p:cNvPr id="6" name="Platshållare för innehåll 5">
            <a:extLst>
              <a:ext uri="{FF2B5EF4-FFF2-40B4-BE49-F238E27FC236}">
                <a16:creationId xmlns:a16="http://schemas.microsoft.com/office/drawing/2014/main" id="{57B227CD-4D47-CF4C-8241-67CFBF3C76E2}"/>
              </a:ext>
            </a:extLst>
          </p:cNvPr>
          <p:cNvSpPr>
            <a:spLocks noGrp="1"/>
          </p:cNvSpPr>
          <p:nvPr>
            <p:ph idx="1"/>
          </p:nvPr>
        </p:nvSpPr>
        <p:spPr>
          <a:xfrm>
            <a:off x="838200" y="1825625"/>
            <a:ext cx="10515600" cy="4351338"/>
          </a:xfrm>
        </p:spPr>
        <p:txBody>
          <a:bodyPr/>
          <a:lstStyle/>
          <a:p>
            <a:pPr marL="0" indent="0">
              <a:buNone/>
            </a:pPr>
            <a:r>
              <a:rPr lang="sv-SE" sz="2400" dirty="0"/>
              <a:t>Användare och behörigheter</a:t>
            </a:r>
          </a:p>
          <a:p>
            <a:pPr marL="0" indent="0">
              <a:buNone/>
            </a:pPr>
            <a:r>
              <a:rPr lang="sv-SE" sz="2400" dirty="0"/>
              <a:t>Studieavgifter</a:t>
            </a:r>
          </a:p>
          <a:p>
            <a:pPr marL="0" indent="0">
              <a:buNone/>
            </a:pPr>
            <a:r>
              <a:rPr lang="sv-SE" sz="2400" dirty="0"/>
              <a:t>Bevis</a:t>
            </a:r>
          </a:p>
          <a:p>
            <a:pPr marL="0" indent="0">
              <a:buNone/>
            </a:pPr>
            <a:r>
              <a:rPr lang="sv-SE" sz="2400"/>
              <a:t>Grunddata</a:t>
            </a:r>
            <a:endParaRPr lang="sv-SE" sz="2400" dirty="0"/>
          </a:p>
        </p:txBody>
      </p:sp>
    </p:spTree>
    <p:extLst>
      <p:ext uri="{BB962C8B-B14F-4D97-AF65-F5344CB8AC3E}">
        <p14:creationId xmlns:p14="http://schemas.microsoft.com/office/powerpoint/2010/main" val="22916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E2CA4CA-52AE-7C7A-B7FC-6C918693ED73}"/>
              </a:ext>
            </a:extLst>
          </p:cNvPr>
          <p:cNvSpPr>
            <a:spLocks noGrp="1"/>
          </p:cNvSpPr>
          <p:nvPr>
            <p:ph type="title"/>
          </p:nvPr>
        </p:nvSpPr>
        <p:spPr/>
        <p:txBody>
          <a:bodyPr/>
          <a:lstStyle/>
          <a:p>
            <a:r>
              <a:rPr lang="sv-SE" dirty="0"/>
              <a:t>Användare och behörigheter</a:t>
            </a:r>
          </a:p>
        </p:txBody>
      </p:sp>
      <p:sp>
        <p:nvSpPr>
          <p:cNvPr id="5" name="Platshållare för innehåll 4">
            <a:extLst>
              <a:ext uri="{FF2B5EF4-FFF2-40B4-BE49-F238E27FC236}">
                <a16:creationId xmlns:a16="http://schemas.microsoft.com/office/drawing/2014/main" id="{C494863A-F6F3-EBE4-A3D0-C5649C26D630}"/>
              </a:ext>
            </a:extLst>
          </p:cNvPr>
          <p:cNvSpPr>
            <a:spLocks noGrp="1"/>
          </p:cNvSpPr>
          <p:nvPr>
            <p:ph idx="1"/>
          </p:nvPr>
        </p:nvSpPr>
        <p:spPr/>
        <p:txBody>
          <a:bodyPr/>
          <a:lstStyle/>
          <a:p>
            <a:r>
              <a:rPr lang="sv-SE" dirty="0"/>
              <a:t>Nu är det möjligt att inaktivera eller att ta bort användare.</a:t>
            </a:r>
          </a:p>
        </p:txBody>
      </p:sp>
    </p:spTree>
    <p:extLst>
      <p:ext uri="{BB962C8B-B14F-4D97-AF65-F5344CB8AC3E}">
        <p14:creationId xmlns:p14="http://schemas.microsoft.com/office/powerpoint/2010/main" val="418400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6A1C6CE-61B4-3092-2D78-71D9EA1C4BE9}"/>
              </a:ext>
            </a:extLst>
          </p:cNvPr>
          <p:cNvPicPr>
            <a:picLocks noChangeAspect="1"/>
          </p:cNvPicPr>
          <p:nvPr/>
        </p:nvPicPr>
        <p:blipFill>
          <a:blip r:embed="rId2"/>
          <a:srcRect l="4422" t="2593" r="7887" b="8319"/>
          <a:stretch/>
        </p:blipFill>
        <p:spPr>
          <a:xfrm>
            <a:off x="325655" y="824684"/>
            <a:ext cx="11540690" cy="5208632"/>
          </a:xfrm>
          <a:prstGeom prst="rect">
            <a:avLst/>
          </a:prstGeom>
        </p:spPr>
      </p:pic>
    </p:spTree>
    <p:extLst>
      <p:ext uri="{BB962C8B-B14F-4D97-AF65-F5344CB8AC3E}">
        <p14:creationId xmlns:p14="http://schemas.microsoft.com/office/powerpoint/2010/main" val="419239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2E39A86-EC8A-9329-7ABD-112423DFDAAE}"/>
              </a:ext>
            </a:extLst>
          </p:cNvPr>
          <p:cNvPicPr>
            <a:picLocks noChangeAspect="1"/>
          </p:cNvPicPr>
          <p:nvPr/>
        </p:nvPicPr>
        <p:blipFill>
          <a:blip r:embed="rId2"/>
          <a:stretch>
            <a:fillRect/>
          </a:stretch>
        </p:blipFill>
        <p:spPr>
          <a:xfrm>
            <a:off x="363853" y="800791"/>
            <a:ext cx="11464293" cy="5256418"/>
          </a:xfrm>
          <a:prstGeom prst="rect">
            <a:avLst/>
          </a:prstGeom>
        </p:spPr>
      </p:pic>
    </p:spTree>
    <p:extLst>
      <p:ext uri="{BB962C8B-B14F-4D97-AF65-F5344CB8AC3E}">
        <p14:creationId xmlns:p14="http://schemas.microsoft.com/office/powerpoint/2010/main" val="270126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E106A1D-EC56-2160-66B7-436E4965A443}"/>
              </a:ext>
            </a:extLst>
          </p:cNvPr>
          <p:cNvSpPr/>
          <p:nvPr/>
        </p:nvSpPr>
        <p:spPr>
          <a:xfrm>
            <a:off x="444098" y="3252165"/>
            <a:ext cx="2377440"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rgbClr val="04B067"/>
                </a:solidFill>
              </a:rPr>
              <a:t>Före</a:t>
            </a:r>
          </a:p>
        </p:txBody>
      </p:sp>
      <p:sp>
        <p:nvSpPr>
          <p:cNvPr id="4" name="Rubrik 3">
            <a:extLst>
              <a:ext uri="{FF2B5EF4-FFF2-40B4-BE49-F238E27FC236}">
                <a16:creationId xmlns:a16="http://schemas.microsoft.com/office/drawing/2014/main" id="{40DE9C11-9103-13F3-CE1F-66F01E2C51D9}"/>
              </a:ext>
            </a:extLst>
          </p:cNvPr>
          <p:cNvSpPr>
            <a:spLocks noGrp="1"/>
          </p:cNvSpPr>
          <p:nvPr>
            <p:ph type="title"/>
          </p:nvPr>
        </p:nvSpPr>
        <p:spPr/>
        <p:txBody>
          <a:bodyPr/>
          <a:lstStyle/>
          <a:p>
            <a:r>
              <a:rPr lang="sv-SE" dirty="0"/>
              <a:t>Inloggning</a:t>
            </a:r>
          </a:p>
        </p:txBody>
      </p:sp>
      <p:sp>
        <p:nvSpPr>
          <p:cNvPr id="5" name="Platshållare för innehåll 4">
            <a:extLst>
              <a:ext uri="{FF2B5EF4-FFF2-40B4-BE49-F238E27FC236}">
                <a16:creationId xmlns:a16="http://schemas.microsoft.com/office/drawing/2014/main" id="{8CB20C89-9186-9747-2197-597087AFE29A}"/>
              </a:ext>
            </a:extLst>
          </p:cNvPr>
          <p:cNvSpPr>
            <a:spLocks noGrp="1"/>
          </p:cNvSpPr>
          <p:nvPr>
            <p:ph idx="1"/>
          </p:nvPr>
        </p:nvSpPr>
        <p:spPr/>
        <p:txBody>
          <a:bodyPr/>
          <a:lstStyle/>
          <a:p>
            <a:pPr>
              <a:buClrTx/>
              <a:buFont typeface="Arial" panose="020B0604020202020204" pitchFamily="34" charset="0"/>
              <a:buChar char="•"/>
            </a:pPr>
            <a:r>
              <a:rPr lang="sv-SE" dirty="0"/>
              <a:t>Felmeddelandet som visas för personer som loggar in med ett obekräftat användarkonto på lärosäten som kräver ett bekräftat konto (AL2) har förbättrats.</a:t>
            </a:r>
          </a:p>
          <a:p>
            <a:pPr lvl="1"/>
            <a:r>
              <a:rPr lang="sv-SE" dirty="0"/>
              <a:t>Ladok för personal: Version 2.55.0</a:t>
            </a:r>
          </a:p>
          <a:p>
            <a:pPr lvl="1"/>
            <a:r>
              <a:rPr lang="sv-SE" dirty="0"/>
              <a:t>Ladok för studenter: Version 2.54.6</a:t>
            </a:r>
          </a:p>
        </p:txBody>
      </p:sp>
      <p:pic>
        <p:nvPicPr>
          <p:cNvPr id="7" name="Bildobjekt 6">
            <a:extLst>
              <a:ext uri="{FF2B5EF4-FFF2-40B4-BE49-F238E27FC236}">
                <a16:creationId xmlns:a16="http://schemas.microsoft.com/office/drawing/2014/main" id="{6FA4FE40-3C0C-817E-26B6-30AC9C223DF1}"/>
              </a:ext>
            </a:extLst>
          </p:cNvPr>
          <p:cNvPicPr>
            <a:picLocks noChangeAspect="1"/>
          </p:cNvPicPr>
          <p:nvPr/>
        </p:nvPicPr>
        <p:blipFill>
          <a:blip r:embed="rId2"/>
          <a:srcRect l="2742" r="4067"/>
          <a:stretch/>
        </p:blipFill>
        <p:spPr>
          <a:xfrm>
            <a:off x="444098" y="3741929"/>
            <a:ext cx="7938304" cy="3366362"/>
          </a:xfrm>
          <a:prstGeom prst="rect">
            <a:avLst/>
          </a:prstGeom>
          <a:ln w="57150">
            <a:solidFill>
              <a:schemeClr val="bg1"/>
            </a:solidFill>
          </a:ln>
          <a:effectLst>
            <a:outerShdw blurRad="50800" dist="38100" dir="2700000" algn="tl" rotWithShape="0">
              <a:prstClr val="black">
                <a:alpha val="40000"/>
              </a:prstClr>
            </a:outerShdw>
          </a:effectLst>
        </p:spPr>
      </p:pic>
      <p:pic>
        <p:nvPicPr>
          <p:cNvPr id="3" name="Bildobjekt 2">
            <a:extLst>
              <a:ext uri="{FF2B5EF4-FFF2-40B4-BE49-F238E27FC236}">
                <a16:creationId xmlns:a16="http://schemas.microsoft.com/office/drawing/2014/main" id="{0BFC129A-E6FF-8699-CEB5-15A00C4740C6}"/>
              </a:ext>
            </a:extLst>
          </p:cNvPr>
          <p:cNvPicPr>
            <a:picLocks noChangeAspect="1"/>
          </p:cNvPicPr>
          <p:nvPr/>
        </p:nvPicPr>
        <p:blipFill>
          <a:blip r:embed="rId3"/>
          <a:srcRect l="1861" t="5750" r="29173" b="34495"/>
          <a:stretch/>
        </p:blipFill>
        <p:spPr>
          <a:xfrm>
            <a:off x="4966379" y="3339103"/>
            <a:ext cx="6017952" cy="2486663"/>
          </a:xfrm>
          <a:prstGeom prst="rect">
            <a:avLst/>
          </a:prstGeom>
          <a:ln w="57150">
            <a:solidFill>
              <a:schemeClr val="bg1"/>
            </a:solidFill>
          </a:ln>
          <a:effectLst>
            <a:outerShdw blurRad="50800" dist="38100" dir="2700000" algn="tl" rotWithShape="0">
              <a:prstClr val="black">
                <a:alpha val="40000"/>
              </a:prstClr>
            </a:outerShdw>
          </a:effectLst>
        </p:spPr>
      </p:pic>
      <p:sp>
        <p:nvSpPr>
          <p:cNvPr id="6" name="Rektangel 5">
            <a:extLst>
              <a:ext uri="{FF2B5EF4-FFF2-40B4-BE49-F238E27FC236}">
                <a16:creationId xmlns:a16="http://schemas.microsoft.com/office/drawing/2014/main" id="{728E978C-A76C-DCF5-331C-E400FDE26AF7}"/>
              </a:ext>
            </a:extLst>
          </p:cNvPr>
          <p:cNvSpPr/>
          <p:nvPr/>
        </p:nvSpPr>
        <p:spPr>
          <a:xfrm>
            <a:off x="8748729" y="2830004"/>
            <a:ext cx="2377440" cy="433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sv-SE" b="1" dirty="0">
                <a:solidFill>
                  <a:srgbClr val="04B067"/>
                </a:solidFill>
              </a:rPr>
              <a:t>Efter</a:t>
            </a:r>
          </a:p>
        </p:txBody>
      </p:sp>
    </p:spTree>
    <p:extLst>
      <p:ext uri="{BB962C8B-B14F-4D97-AF65-F5344CB8AC3E}">
        <p14:creationId xmlns:p14="http://schemas.microsoft.com/office/powerpoint/2010/main" val="7493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8DA097-1B68-EB2F-0D4C-796672F7C6B0}"/>
              </a:ext>
            </a:extLst>
          </p:cNvPr>
          <p:cNvSpPr>
            <a:spLocks noGrp="1"/>
          </p:cNvSpPr>
          <p:nvPr>
            <p:ph type="title"/>
          </p:nvPr>
        </p:nvSpPr>
        <p:spPr/>
        <p:txBody>
          <a:bodyPr/>
          <a:lstStyle/>
          <a:p>
            <a:r>
              <a:rPr lang="sv-SE" dirty="0"/>
              <a:t>Utbildningsinformation</a:t>
            </a:r>
          </a:p>
        </p:txBody>
      </p:sp>
      <p:sp>
        <p:nvSpPr>
          <p:cNvPr id="4" name="Platshållare för innehåll 3">
            <a:extLst>
              <a:ext uri="{FF2B5EF4-FFF2-40B4-BE49-F238E27FC236}">
                <a16:creationId xmlns:a16="http://schemas.microsoft.com/office/drawing/2014/main" id="{60178ABF-184B-86F2-3EEE-19149C2495D1}"/>
              </a:ext>
            </a:extLst>
          </p:cNvPr>
          <p:cNvSpPr>
            <a:spLocks noGrp="1"/>
          </p:cNvSpPr>
          <p:nvPr>
            <p:ph idx="1"/>
          </p:nvPr>
        </p:nvSpPr>
        <p:spPr/>
        <p:txBody>
          <a:bodyPr/>
          <a:lstStyle/>
          <a:p>
            <a:r>
              <a:rPr lang="sv-SE" dirty="0"/>
              <a:t>Studieort syns nu i listan som visar valbara tillfällen för en utbildning i tillfällesstrukturen.</a:t>
            </a:r>
          </a:p>
          <a:p>
            <a:endParaRPr lang="sv-SE" dirty="0"/>
          </a:p>
        </p:txBody>
      </p:sp>
      <p:pic>
        <p:nvPicPr>
          <p:cNvPr id="9" name="Bildobjekt 8">
            <a:extLst>
              <a:ext uri="{FF2B5EF4-FFF2-40B4-BE49-F238E27FC236}">
                <a16:creationId xmlns:a16="http://schemas.microsoft.com/office/drawing/2014/main" id="{9C161E94-D92E-F0FD-9574-FB8114819BB2}"/>
              </a:ext>
            </a:extLst>
          </p:cNvPr>
          <p:cNvPicPr>
            <a:picLocks noChangeAspect="1"/>
          </p:cNvPicPr>
          <p:nvPr/>
        </p:nvPicPr>
        <p:blipFill>
          <a:blip r:embed="rId2"/>
          <a:stretch>
            <a:fillRect/>
          </a:stretch>
        </p:blipFill>
        <p:spPr>
          <a:xfrm>
            <a:off x="751204" y="2630570"/>
            <a:ext cx="9891470" cy="3862305"/>
          </a:xfrm>
          <a:prstGeom prst="rect">
            <a:avLst/>
          </a:prstGeom>
        </p:spPr>
      </p:pic>
      <p:sp>
        <p:nvSpPr>
          <p:cNvPr id="14" name="Rektangel 13">
            <a:extLst>
              <a:ext uri="{FF2B5EF4-FFF2-40B4-BE49-F238E27FC236}">
                <a16:creationId xmlns:a16="http://schemas.microsoft.com/office/drawing/2014/main" id="{4A092F82-96AC-063A-1088-435E6E463A88}"/>
              </a:ext>
            </a:extLst>
          </p:cNvPr>
          <p:cNvSpPr/>
          <p:nvPr/>
        </p:nvSpPr>
        <p:spPr>
          <a:xfrm>
            <a:off x="751204" y="2630570"/>
            <a:ext cx="9891470" cy="3862305"/>
          </a:xfrm>
          <a:prstGeom prst="rect">
            <a:avLst/>
          </a:prstGeom>
          <a:solidFill>
            <a:srgbClr val="595959">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18AE3422-0532-9AD4-4A25-0CAD3CCAF4D2}"/>
              </a:ext>
            </a:extLst>
          </p:cNvPr>
          <p:cNvPicPr>
            <a:picLocks noChangeAspect="1"/>
          </p:cNvPicPr>
          <p:nvPr/>
        </p:nvPicPr>
        <p:blipFill>
          <a:blip r:embed="rId3"/>
          <a:stretch>
            <a:fillRect/>
          </a:stretch>
        </p:blipFill>
        <p:spPr>
          <a:xfrm>
            <a:off x="2693010" y="3093285"/>
            <a:ext cx="6205893" cy="363652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Rektangel 14">
            <a:extLst>
              <a:ext uri="{FF2B5EF4-FFF2-40B4-BE49-F238E27FC236}">
                <a16:creationId xmlns:a16="http://schemas.microsoft.com/office/drawing/2014/main" id="{2FFF4C31-40FB-376B-4E97-068F21DF411D}"/>
              </a:ext>
            </a:extLst>
          </p:cNvPr>
          <p:cNvSpPr/>
          <p:nvPr/>
        </p:nvSpPr>
        <p:spPr>
          <a:xfrm>
            <a:off x="5436981" y="4807353"/>
            <a:ext cx="659019" cy="10795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115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8DA097-1B68-EB2F-0D4C-796672F7C6B0}"/>
              </a:ext>
            </a:extLst>
          </p:cNvPr>
          <p:cNvSpPr>
            <a:spLocks noGrp="1"/>
          </p:cNvSpPr>
          <p:nvPr>
            <p:ph type="title"/>
          </p:nvPr>
        </p:nvSpPr>
        <p:spPr/>
        <p:txBody>
          <a:bodyPr/>
          <a:lstStyle/>
          <a:p>
            <a:r>
              <a:rPr lang="sv-SE" dirty="0"/>
              <a:t>Utbildningsinformation</a:t>
            </a:r>
          </a:p>
        </p:txBody>
      </p:sp>
      <p:sp>
        <p:nvSpPr>
          <p:cNvPr id="4" name="Platshållare för innehåll 3">
            <a:extLst>
              <a:ext uri="{FF2B5EF4-FFF2-40B4-BE49-F238E27FC236}">
                <a16:creationId xmlns:a16="http://schemas.microsoft.com/office/drawing/2014/main" id="{60178ABF-184B-86F2-3EEE-19149C2495D1}"/>
              </a:ext>
            </a:extLst>
          </p:cNvPr>
          <p:cNvSpPr>
            <a:spLocks noGrp="1"/>
          </p:cNvSpPr>
          <p:nvPr>
            <p:ph idx="1"/>
          </p:nvPr>
        </p:nvSpPr>
        <p:spPr/>
        <p:txBody>
          <a:bodyPr/>
          <a:lstStyle/>
          <a:p>
            <a:r>
              <a:rPr lang="sv-SE" dirty="0"/>
              <a:t>Studieort syns nu i listan som visar valbara tillfällen för en utbildning i tillfällesstrukturen.</a:t>
            </a:r>
          </a:p>
          <a:p>
            <a:r>
              <a:rPr lang="sv-SE" dirty="0"/>
              <a:t>Avancerad sökning</a:t>
            </a:r>
          </a:p>
          <a:p>
            <a:pPr lvl="1"/>
            <a:r>
              <a:rPr lang="sv-SE" dirty="0"/>
              <a:t>Nu visas även inriktningens kod i sökresultatet i kolumnen "Avser endast inriktning (referens)".</a:t>
            </a:r>
          </a:p>
          <a:p>
            <a:pPr lvl="1"/>
            <a:r>
              <a:rPr lang="sv-SE" dirty="0"/>
              <a:t>Prestandan har förbättrats i syfte att göra sökningarna snabbare.</a:t>
            </a:r>
          </a:p>
          <a:p>
            <a:endParaRPr lang="sv-SE" dirty="0"/>
          </a:p>
        </p:txBody>
      </p:sp>
      <p:pic>
        <p:nvPicPr>
          <p:cNvPr id="3" name="Bildobjekt 2">
            <a:extLst>
              <a:ext uri="{FF2B5EF4-FFF2-40B4-BE49-F238E27FC236}">
                <a16:creationId xmlns:a16="http://schemas.microsoft.com/office/drawing/2014/main" id="{2AE5F2CE-7E57-2576-6C5A-1DFAE00F6F23}"/>
              </a:ext>
            </a:extLst>
          </p:cNvPr>
          <p:cNvPicPr>
            <a:picLocks noChangeAspect="1"/>
          </p:cNvPicPr>
          <p:nvPr/>
        </p:nvPicPr>
        <p:blipFill>
          <a:blip r:embed="rId2"/>
          <a:srcRect b="12159"/>
          <a:stretch/>
        </p:blipFill>
        <p:spPr>
          <a:xfrm>
            <a:off x="1149284" y="3429000"/>
            <a:ext cx="9267061" cy="3416394"/>
          </a:xfrm>
          <a:prstGeom prst="rect">
            <a:avLst/>
          </a:prstGeom>
        </p:spPr>
      </p:pic>
      <p:sp>
        <p:nvSpPr>
          <p:cNvPr id="7" name="Rektangel 6">
            <a:extLst>
              <a:ext uri="{FF2B5EF4-FFF2-40B4-BE49-F238E27FC236}">
                <a16:creationId xmlns:a16="http://schemas.microsoft.com/office/drawing/2014/main" id="{87D809DC-974C-045B-05CF-B0A9D557315E}"/>
              </a:ext>
            </a:extLst>
          </p:cNvPr>
          <p:cNvSpPr/>
          <p:nvPr/>
        </p:nvSpPr>
        <p:spPr>
          <a:xfrm>
            <a:off x="7029384" y="5803994"/>
            <a:ext cx="444499" cy="10795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745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Anpassat 2">
      <a:dk1>
        <a:srgbClr val="000000"/>
      </a:dk1>
      <a:lt1>
        <a:srgbClr val="FFFFFF"/>
      </a:lt1>
      <a:dk2>
        <a:srgbClr val="1A2219"/>
      </a:dk2>
      <a:lt2>
        <a:srgbClr val="ECF0F3"/>
      </a:lt2>
      <a:accent1>
        <a:srgbClr val="E0EBD8"/>
      </a:accent1>
      <a:accent2>
        <a:srgbClr val="9FDDAC"/>
      </a:accent2>
      <a:accent3>
        <a:srgbClr val="04B067"/>
      </a:accent3>
      <a:accent4>
        <a:srgbClr val="107238"/>
      </a:accent4>
      <a:accent5>
        <a:srgbClr val="EA9E16"/>
      </a:accent5>
      <a:accent6>
        <a:srgbClr val="EC5C49"/>
      </a:accent6>
      <a:hlink>
        <a:srgbClr val="2469E6"/>
      </a:hlink>
      <a:folHlink>
        <a:srgbClr val="132F98"/>
      </a:folHlink>
    </a:clrScheme>
    <a:fontScheme name="Figtree">
      <a:majorFont>
        <a:latin typeface="Figtree"/>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Nya grafiska</Template>
  <TotalTime>3434</TotalTime>
  <Words>511</Words>
  <Application>Microsoft Office PowerPoint</Application>
  <PresentationFormat>Bredbild</PresentationFormat>
  <Paragraphs>60</Paragraphs>
  <Slides>17</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Figtree</vt:lpstr>
      <vt:lpstr>Figtree SemiBold</vt:lpstr>
      <vt:lpstr>Figtree Medium</vt:lpstr>
      <vt:lpstr>Arial</vt:lpstr>
      <vt:lpstr>Wingdings 3</vt:lpstr>
      <vt:lpstr>Aptos</vt:lpstr>
      <vt:lpstr>Office Theme</vt:lpstr>
      <vt:lpstr>PowerPoint-presentation</vt:lpstr>
      <vt:lpstr>Demo av version 2.55</vt:lpstr>
      <vt:lpstr>Detta kommer demonstreras</vt:lpstr>
      <vt:lpstr>Användare och behörigheter</vt:lpstr>
      <vt:lpstr>PowerPoint-presentation</vt:lpstr>
      <vt:lpstr>PowerPoint-presentation</vt:lpstr>
      <vt:lpstr>Inloggning</vt:lpstr>
      <vt:lpstr>Utbildningsinformation</vt:lpstr>
      <vt:lpstr>Utbildningsinformation</vt:lpstr>
      <vt:lpstr>Studieavgifter</vt:lpstr>
      <vt:lpstr>Individuella studieplaner</vt:lpstr>
      <vt:lpstr>Aktivitetstillfälle</vt:lpstr>
      <vt:lpstr>Tillgodoräknande</vt:lpstr>
      <vt:lpstr>Bevis</vt:lpstr>
      <vt:lpstr>Grunddata</vt:lpstr>
      <vt:lpstr>Inför version 2.56</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Versionsdemo</dc:title>
  <dc:creator>Klara Nordström</dc:creator>
  <cp:lastModifiedBy>Klara Nordström</cp:lastModifiedBy>
  <cp:revision>228</cp:revision>
  <dcterms:created xsi:type="dcterms:W3CDTF">2024-03-26T12:09:15Z</dcterms:created>
  <dcterms:modified xsi:type="dcterms:W3CDTF">2024-10-21T08:49:34Z</dcterms:modified>
</cp:coreProperties>
</file>