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60"/>
  </p:notesMasterIdLst>
  <p:sldIdLst>
    <p:sldId id="256" r:id="rId2"/>
    <p:sldId id="345" r:id="rId3"/>
    <p:sldId id="285" r:id="rId4"/>
    <p:sldId id="300" r:id="rId5"/>
    <p:sldId id="302" r:id="rId6"/>
    <p:sldId id="303" r:id="rId7"/>
    <p:sldId id="304" r:id="rId8"/>
    <p:sldId id="305" r:id="rId9"/>
    <p:sldId id="306" r:id="rId10"/>
    <p:sldId id="310" r:id="rId11"/>
    <p:sldId id="307" r:id="rId12"/>
    <p:sldId id="308" r:id="rId13"/>
    <p:sldId id="309" r:id="rId14"/>
    <p:sldId id="311" r:id="rId15"/>
    <p:sldId id="312" r:id="rId16"/>
    <p:sldId id="313" r:id="rId17"/>
    <p:sldId id="315" r:id="rId18"/>
    <p:sldId id="314" r:id="rId19"/>
    <p:sldId id="317" r:id="rId20"/>
    <p:sldId id="316" r:id="rId21"/>
    <p:sldId id="318" r:id="rId22"/>
    <p:sldId id="301" r:id="rId23"/>
    <p:sldId id="320" r:id="rId24"/>
    <p:sldId id="321" r:id="rId25"/>
    <p:sldId id="322" r:id="rId26"/>
    <p:sldId id="286" r:id="rId27"/>
    <p:sldId id="323" r:id="rId28"/>
    <p:sldId id="337" r:id="rId29"/>
    <p:sldId id="324" r:id="rId30"/>
    <p:sldId id="325" r:id="rId31"/>
    <p:sldId id="326" r:id="rId32"/>
    <p:sldId id="327" r:id="rId33"/>
    <p:sldId id="355" r:id="rId34"/>
    <p:sldId id="354" r:id="rId35"/>
    <p:sldId id="329" r:id="rId36"/>
    <p:sldId id="330" r:id="rId37"/>
    <p:sldId id="331" r:id="rId38"/>
    <p:sldId id="328" r:id="rId39"/>
    <p:sldId id="332" r:id="rId40"/>
    <p:sldId id="333" r:id="rId41"/>
    <p:sldId id="334" r:id="rId42"/>
    <p:sldId id="335" r:id="rId43"/>
    <p:sldId id="340" r:id="rId44"/>
    <p:sldId id="336" r:id="rId45"/>
    <p:sldId id="339" r:id="rId46"/>
    <p:sldId id="341" r:id="rId47"/>
    <p:sldId id="344" r:id="rId48"/>
    <p:sldId id="343" r:id="rId49"/>
    <p:sldId id="342" r:id="rId50"/>
    <p:sldId id="346" r:id="rId51"/>
    <p:sldId id="347" r:id="rId52"/>
    <p:sldId id="348" r:id="rId53"/>
    <p:sldId id="349" r:id="rId54"/>
    <p:sldId id="350" r:id="rId55"/>
    <p:sldId id="351" r:id="rId56"/>
    <p:sldId id="352" r:id="rId57"/>
    <p:sldId id="353" r:id="rId58"/>
    <p:sldId id="356" r:id="rId59"/>
  </p:sldIdLst>
  <p:sldSz cx="12192000" cy="6858000"/>
  <p:notesSz cx="6858000" cy="9144000"/>
  <p:embeddedFontLst>
    <p:embeddedFont>
      <p:font typeface="Figtree" panose="020B0604020202020204" charset="0"/>
      <p:regular r:id="rId61"/>
      <p:bold r:id="rId62"/>
      <p:italic r:id="rId63"/>
      <p:boldItalic r:id="rId64"/>
    </p:embeddedFont>
    <p:embeddedFont>
      <p:font typeface="Figtree Medium" panose="020B0604020202020204" charset="0"/>
      <p:regular r:id="rId65"/>
      <p:italic r:id="rId66"/>
    </p:embeddedFont>
    <p:embeddedFont>
      <p:font typeface="Figtree SemiBold" panose="020B0604020202020204" charset="0"/>
      <p:regular r:id="rId67"/>
      <p:bold r:id="rId68"/>
      <p:italic r:id="rId69"/>
      <p:boldItalic r:id="rId70"/>
    </p:embeddedFont>
  </p:embeddedFontLst>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C1942CD0-E578-484E-82B1-0A0BD6C1E692}">
          <p14:sldIdLst>
            <p14:sldId id="256"/>
            <p14:sldId id="345"/>
            <p14:sldId id="285"/>
          </p14:sldIdLst>
        </p14:section>
        <p14:section name="Enkät" id="{D6919AD1-24CA-4C94-806B-35594560646F}">
          <p14:sldIdLst>
            <p14:sldId id="300"/>
            <p14:sldId id="302"/>
            <p14:sldId id="303"/>
            <p14:sldId id="304"/>
            <p14:sldId id="305"/>
            <p14:sldId id="306"/>
            <p14:sldId id="310"/>
            <p14:sldId id="307"/>
            <p14:sldId id="308"/>
            <p14:sldId id="309"/>
            <p14:sldId id="311"/>
            <p14:sldId id="312"/>
            <p14:sldId id="313"/>
            <p14:sldId id="315"/>
            <p14:sldId id="314"/>
            <p14:sldId id="317"/>
            <p14:sldId id="316"/>
            <p14:sldId id="318"/>
          </p14:sldIdLst>
        </p14:section>
        <p14:section name="Bevakningar" id="{B6FD2053-4E11-49AE-8435-6B980B2A5779}">
          <p14:sldIdLst>
            <p14:sldId id="301"/>
            <p14:sldId id="320"/>
            <p14:sldId id="321"/>
            <p14:sldId id="322"/>
            <p14:sldId id="286"/>
            <p14:sldId id="323"/>
            <p14:sldId id="337"/>
            <p14:sldId id="324"/>
            <p14:sldId id="325"/>
            <p14:sldId id="326"/>
            <p14:sldId id="327"/>
            <p14:sldId id="355"/>
            <p14:sldId id="354"/>
          </p14:sldIdLst>
        </p14:section>
        <p14:section name="Hantera flera" id="{7C1DB1AB-6827-46EF-BC04-1F78706E5A5E}">
          <p14:sldIdLst>
            <p14:sldId id="329"/>
            <p14:sldId id="330"/>
            <p14:sldId id="331"/>
            <p14:sldId id="328"/>
            <p14:sldId id="332"/>
            <p14:sldId id="333"/>
            <p14:sldId id="334"/>
          </p14:sldIdLst>
        </p14:section>
        <p14:section name="Ändringslogg" id="{F3F09795-C541-47B1-8EAD-37647857FF09}">
          <p14:sldIdLst>
            <p14:sldId id="335"/>
            <p14:sldId id="340"/>
            <p14:sldId id="336"/>
            <p14:sldId id="339"/>
          </p14:sldIdLst>
        </p14:section>
        <p14:section name="Överblicksvy" id="{7A6495AD-F938-4788-A61F-3BCBFC75B9CA}">
          <p14:sldIdLst>
            <p14:sldId id="341"/>
            <p14:sldId id="344"/>
            <p14:sldId id="343"/>
            <p14:sldId id="342"/>
          </p14:sldIdLst>
        </p14:section>
        <p14:section name="Övrigt" id="{9C1C0ADC-7DA3-428F-883E-566F2E33E908}">
          <p14:sldIdLst>
            <p14:sldId id="346"/>
            <p14:sldId id="347"/>
            <p14:sldId id="348"/>
            <p14:sldId id="349"/>
            <p14:sldId id="350"/>
            <p14:sldId id="351"/>
            <p14:sldId id="352"/>
            <p14:sldId id="353"/>
          </p14:sldIdLst>
        </p14:section>
        <p14:section name="Nästa steg" id="{EF194273-D547-444C-9292-02AD14633F0E}">
          <p14:sldIdLst>
            <p14:sldId id="3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7633"/>
    <a:srgbClr val="61AF2E"/>
    <a:srgbClr val="F0F3F9"/>
    <a:srgbClr val="EDF1F4"/>
    <a:srgbClr val="DDECD7"/>
    <a:srgbClr val="8EE1A9"/>
    <a:srgbClr val="00B561"/>
    <a:srgbClr val="CAD8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D86CF1-2A0A-4E77-A748-14DF0F1D1633}" v="9" dt="2024-10-02T14:00:48.205"/>
    <p1510:client id="{C91964BB-B842-4E6C-8E52-49242D0C9BBC}" v="20" dt="2024-10-03T11:42:03.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36"/>
    <p:restoredTop sz="86849" autoAdjust="0"/>
  </p:normalViewPr>
  <p:slideViewPr>
    <p:cSldViewPr snapToGrid="0">
      <p:cViewPr varScale="1">
        <p:scale>
          <a:sx n="114" d="100"/>
          <a:sy n="114" d="100"/>
        </p:scale>
        <p:origin x="1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3E644-9AD9-1B47-BB31-DDA0E5DC1CDE}" type="datetimeFigureOut">
              <a:rPr lang="en-SE" smtClean="0"/>
              <a:t>10/04/2024</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C61D6-423E-A349-AA98-83ABF4E6F90D}" type="slidenum">
              <a:rPr lang="en-SE" smtClean="0"/>
              <a:t>‹#›</a:t>
            </a:fld>
            <a:endParaRPr lang="en-SE"/>
          </a:p>
        </p:txBody>
      </p:sp>
    </p:spTree>
    <p:extLst>
      <p:ext uri="{BB962C8B-B14F-4D97-AF65-F5344CB8AC3E}">
        <p14:creationId xmlns:p14="http://schemas.microsoft.com/office/powerpoint/2010/main" val="1004031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AC61D6-423E-A349-AA98-83ABF4E6F90D}" type="slidenum">
              <a:rPr lang="en-SE" smtClean="0"/>
              <a:t>1</a:t>
            </a:fld>
            <a:endParaRPr lang="en-SE"/>
          </a:p>
        </p:txBody>
      </p:sp>
    </p:spTree>
    <p:extLst>
      <p:ext uri="{BB962C8B-B14F-4D97-AF65-F5344CB8AC3E}">
        <p14:creationId xmlns:p14="http://schemas.microsoft.com/office/powerpoint/2010/main" val="3255203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Sammanställning av kommentarer:</a:t>
            </a:r>
            <a:endParaRPr lang="sv-SE" dirty="0"/>
          </a:p>
          <a:p>
            <a:pPr>
              <a:buFont typeface="+mj-lt"/>
              <a:buAutoNum type="arabicPeriod"/>
            </a:pPr>
            <a:r>
              <a:rPr lang="sv-SE" b="1" dirty="0"/>
              <a:t>Behov av att inkludera slutperiod och färdigställda doktorander:</a:t>
            </a:r>
            <a:r>
              <a:rPr lang="sv-SE" dirty="0"/>
              <a:t> Respondenterna vill ha möjlighet att lägga till en slutperiod för doktorandstudier för att kunna söka och följa upp även de som har avslutat sina studier. De vill säkerställa att information om examinerade eller avbrutna doktorandstudier är tillgänglig i söklistan</a:t>
            </a:r>
          </a:p>
          <a:p>
            <a:pPr>
              <a:buFont typeface="+mj-lt"/>
              <a:buAutoNum type="arabicPeriod"/>
            </a:pPr>
            <a:r>
              <a:rPr lang="sv-SE" b="1" dirty="0"/>
              <a:t>Förbättrad sök- och sorteringsfunktionalitet:</a:t>
            </a:r>
            <a:r>
              <a:rPr lang="sv-SE" dirty="0"/>
              <a:t> Det finns ett tydligt behov av att kunna sortera på samtliga kolumner och en flexibilitet i vilka kolumner som visas. Respondenterna vill kunna anpassa vyerna så att de kan sortera och filtrera data utifrån olika parametrar, inklusive handledare, ämne och doktorandens status.</a:t>
            </a:r>
          </a:p>
          <a:p>
            <a:pPr>
              <a:buFont typeface="+mj-lt"/>
              <a:buAutoNum type="arabicPeriod"/>
            </a:pPr>
            <a:r>
              <a:rPr lang="sv-SE" b="1" dirty="0"/>
              <a:t>Förtydligande av begrepp och namn på flikar:</a:t>
            </a:r>
            <a:r>
              <a:rPr lang="sv-SE" dirty="0"/>
              <a:t> Vissa begrepp, såsom "Preliminärt fastställd" och "Doktorand med ISP", ifrågasätts och anses vara otydliga eller överflödiga. Respondenterna föreslår att fliken istället enbart ska heta "Doktorand" och vill ha en bättre förståelse för de begrepp som används i systemet för att minska förvirring och underlätta användningen.</a:t>
            </a:r>
          </a:p>
          <a:p>
            <a:endParaRPr lang="sv-SE" dirty="0"/>
          </a:p>
        </p:txBody>
      </p:sp>
      <p:sp>
        <p:nvSpPr>
          <p:cNvPr id="4" name="Platshållare för bildnummer 3"/>
          <p:cNvSpPr>
            <a:spLocks noGrp="1"/>
          </p:cNvSpPr>
          <p:nvPr>
            <p:ph type="sldNum" sz="quarter" idx="5"/>
          </p:nvPr>
        </p:nvSpPr>
        <p:spPr/>
        <p:txBody>
          <a:bodyPr/>
          <a:lstStyle/>
          <a:p>
            <a:fld id="{6AAC61D6-423E-A349-AA98-83ABF4E6F90D}" type="slidenum">
              <a:rPr lang="en-SE" smtClean="0"/>
              <a:t>15</a:t>
            </a:fld>
            <a:endParaRPr lang="en-SE"/>
          </a:p>
        </p:txBody>
      </p:sp>
    </p:spTree>
    <p:extLst>
      <p:ext uri="{BB962C8B-B14F-4D97-AF65-F5344CB8AC3E}">
        <p14:creationId xmlns:p14="http://schemas.microsoft.com/office/powerpoint/2010/main" val="680673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Sammanställning av kommentarer:</a:t>
            </a:r>
            <a:endParaRPr lang="sv-SE" dirty="0"/>
          </a:p>
          <a:p>
            <a:pPr>
              <a:buFont typeface="+mj-lt"/>
              <a:buAutoNum type="arabicPeriod"/>
            </a:pPr>
            <a:r>
              <a:rPr lang="sv-SE" b="1" dirty="0"/>
              <a:t>Svårigheter att bedöma funktionalitet utifrån bild:</a:t>
            </a:r>
            <a:r>
              <a:rPr lang="sv-SE" dirty="0"/>
              <a:t> Flera kommentarer uttrycker osäkerhet kring att bedöma funktionaliteten baserat på bilder. Respondenterna upplever det svårt att förstå om fler valmöjligheter och delmål finns tillgängliga, vilket gör det svårt att ge konkret feedback.</a:t>
            </a:r>
          </a:p>
          <a:p>
            <a:pPr>
              <a:buFont typeface="+mj-lt"/>
              <a:buAutoNum type="arabicPeriod"/>
            </a:pPr>
            <a:r>
              <a:rPr lang="sv-SE" b="1" dirty="0"/>
              <a:t>Önskan om fler valmöjligheter och datauttag:</a:t>
            </a:r>
            <a:r>
              <a:rPr lang="sv-SE" dirty="0"/>
              <a:t> Det finns en efterfrågan på att kunna välja flera typer av delmål och att få ut mer information från systemet än vad som för tillfället visas. Respondenterna vill kunna söka och filtrera på samtliga inmatade uppgifter och använda uppföljningsdatabasen för djupare analyser.</a:t>
            </a:r>
          </a:p>
          <a:p>
            <a:pPr>
              <a:buFont typeface="+mj-lt"/>
              <a:buAutoNum type="arabicPeriod"/>
            </a:pPr>
            <a:r>
              <a:rPr lang="sv-SE" b="1" dirty="0"/>
              <a:t>Förvirring kring flikarnas och kolumnernas syfte:</a:t>
            </a:r>
            <a:r>
              <a:rPr lang="sv-SE" dirty="0"/>
              <a:t> Respondenterna ifrågasätter vissa flikar och kolumner, som "Har man en ISP?" och "Doktorand". De efterlyser tydligare förklaring av vad dessa kolumner tillför och om de är nödvändiga, vilket indikerar ett behov av bättre användargränssnitt och begreppsförklaring.</a:t>
            </a:r>
          </a:p>
          <a:p>
            <a:endParaRPr lang="sv-SE" dirty="0"/>
          </a:p>
        </p:txBody>
      </p:sp>
      <p:sp>
        <p:nvSpPr>
          <p:cNvPr id="4" name="Platshållare för bildnummer 3"/>
          <p:cNvSpPr>
            <a:spLocks noGrp="1"/>
          </p:cNvSpPr>
          <p:nvPr>
            <p:ph type="sldNum" sz="quarter" idx="5"/>
          </p:nvPr>
        </p:nvSpPr>
        <p:spPr/>
        <p:txBody>
          <a:bodyPr/>
          <a:lstStyle/>
          <a:p>
            <a:fld id="{6AAC61D6-423E-A349-AA98-83ABF4E6F90D}" type="slidenum">
              <a:rPr lang="en-SE" smtClean="0"/>
              <a:t>17</a:t>
            </a:fld>
            <a:endParaRPr lang="en-SE"/>
          </a:p>
        </p:txBody>
      </p:sp>
    </p:spTree>
    <p:extLst>
      <p:ext uri="{BB962C8B-B14F-4D97-AF65-F5344CB8AC3E}">
        <p14:creationId xmlns:p14="http://schemas.microsoft.com/office/powerpoint/2010/main" val="20723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Sammanställning av kommentarer:</a:t>
            </a:r>
            <a:endParaRPr lang="sv-SE" dirty="0"/>
          </a:p>
          <a:p>
            <a:pPr>
              <a:buFont typeface="+mj-lt"/>
              <a:buAutoNum type="arabicPeriod"/>
            </a:pPr>
            <a:r>
              <a:rPr lang="sv-SE" b="1" dirty="0"/>
              <a:t>Vikten av lättillgänglig historik under granskning:</a:t>
            </a:r>
            <a:r>
              <a:rPr lang="sv-SE" dirty="0"/>
              <a:t> Respondenterna betonar att historiken behöver vara enkelt åtkomlig i ISP under granskning, utan att användaren behöver navigera bort från studieplanen. De ser detta som en viktig funktion för att kunna följa ändringar och kommentarer i godkännandeprocessen.</a:t>
            </a:r>
          </a:p>
          <a:p>
            <a:pPr>
              <a:buFont typeface="+mj-lt"/>
              <a:buAutoNum type="arabicPeriod"/>
            </a:pPr>
            <a:r>
              <a:rPr lang="sv-SE" b="1" dirty="0"/>
              <a:t>Markering av ändringar för snabbare överblick:</a:t>
            </a:r>
            <a:r>
              <a:rPr lang="sv-SE" dirty="0"/>
              <a:t> Ett förslag som framkommer är att tydligt markera vilken information som är ny eller ändrad i studieplanen sedan senaste granskning. Respondenterna nämner ett exempel från GU system där ändrade paneler markeras med blå prickar, vilket gör att användaren snabbt kan identifiera uppdateringar. En sådan funktion skulle spara tid, särskilt för längre och mer innehållsrika studieplaner.</a:t>
            </a:r>
          </a:p>
          <a:p>
            <a:pPr>
              <a:buFont typeface="+mj-lt"/>
              <a:buAutoNum type="arabicPeriod"/>
            </a:pPr>
            <a:r>
              <a:rPr lang="sv-SE" b="1" dirty="0"/>
              <a:t>Anpassning av historik och ändringslogg för olika användargrupper:</a:t>
            </a:r>
            <a:r>
              <a:rPr lang="sv-SE" dirty="0"/>
              <a:t> Kommentarerna pekar på att olika användargrupper har olika behov av historik och ändringslogg. För sällananvändare behöver informationen vara tydlig och lättförståelig, medan expertanvändare kan ha behov av en mer detaljerad ändringslogg. Respondenterna föreslår att det ska finnas separata vyer för dessa målgrupper, så att rätt information visas till rätt användare.</a:t>
            </a:r>
          </a:p>
          <a:p>
            <a:endParaRPr lang="sv-SE" dirty="0"/>
          </a:p>
        </p:txBody>
      </p:sp>
      <p:sp>
        <p:nvSpPr>
          <p:cNvPr id="4" name="Platshållare för bildnummer 3"/>
          <p:cNvSpPr>
            <a:spLocks noGrp="1"/>
          </p:cNvSpPr>
          <p:nvPr>
            <p:ph type="sldNum" sz="quarter" idx="5"/>
          </p:nvPr>
        </p:nvSpPr>
        <p:spPr/>
        <p:txBody>
          <a:bodyPr/>
          <a:lstStyle/>
          <a:p>
            <a:fld id="{6AAC61D6-423E-A349-AA98-83ABF4E6F90D}" type="slidenum">
              <a:rPr lang="en-SE" smtClean="0"/>
              <a:t>19</a:t>
            </a:fld>
            <a:endParaRPr lang="en-SE"/>
          </a:p>
        </p:txBody>
      </p:sp>
    </p:spTree>
    <p:extLst>
      <p:ext uri="{BB962C8B-B14F-4D97-AF65-F5344CB8AC3E}">
        <p14:creationId xmlns:p14="http://schemas.microsoft.com/office/powerpoint/2010/main" val="3810036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Sammanställning av kommentarer:</a:t>
            </a:r>
            <a:endParaRPr lang="sv-SE" dirty="0"/>
          </a:p>
          <a:p>
            <a:pPr>
              <a:buFont typeface="+mj-lt"/>
              <a:buAutoNum type="arabicPeriod"/>
            </a:pPr>
            <a:r>
              <a:rPr lang="sv-SE" b="1" dirty="0"/>
              <a:t>Positiv respons på integrerad historik i ISP:</a:t>
            </a:r>
            <a:r>
              <a:rPr lang="sv-SE" dirty="0"/>
              <a:t> Respondenterna uppskattar att historik är tillgänglig direkt i ISP, vilket gör det enklare att följa ändringar och händelser utan att behöva lämna studieplanen. Detta ger en bättre användarupplevelse och underlättar översikten.</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sv-SE" b="1" dirty="0"/>
              <a:t>Förvirring kring denna fråga i enkäten:</a:t>
            </a:r>
            <a:r>
              <a:rPr lang="sv-SE" dirty="0"/>
              <a:t> Flera kommentarer indikerar att användarna har svårt att förstå skillnaden mellan vissa frågor eller punkter</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sv-SE" b="1" dirty="0"/>
              <a:t>Bekräftelse och sparfunktion:</a:t>
            </a:r>
            <a:r>
              <a:rPr lang="sv-SE" dirty="0"/>
              <a:t> Det finns en viss förvirring kring om visad information är sparad eller inte. En kommentar antyder att om något visas i systemet, bör det automatiskt innebära att det är sparat. Detta visar på ett behov av tydligare feedback och statusmeddelanden som bekräftar när information har sparats korrekt.</a:t>
            </a:r>
          </a:p>
          <a:p>
            <a:endParaRPr lang="sv-SE" dirty="0"/>
          </a:p>
        </p:txBody>
      </p:sp>
      <p:sp>
        <p:nvSpPr>
          <p:cNvPr id="4" name="Platshållare för bildnummer 3"/>
          <p:cNvSpPr>
            <a:spLocks noGrp="1"/>
          </p:cNvSpPr>
          <p:nvPr>
            <p:ph type="sldNum" sz="quarter" idx="5"/>
          </p:nvPr>
        </p:nvSpPr>
        <p:spPr/>
        <p:txBody>
          <a:bodyPr/>
          <a:lstStyle/>
          <a:p>
            <a:fld id="{6AAC61D6-423E-A349-AA98-83ABF4E6F90D}" type="slidenum">
              <a:rPr lang="en-SE" smtClean="0"/>
              <a:t>21</a:t>
            </a:fld>
            <a:endParaRPr lang="en-SE"/>
          </a:p>
        </p:txBody>
      </p:sp>
    </p:spTree>
    <p:extLst>
      <p:ext uri="{BB962C8B-B14F-4D97-AF65-F5344CB8AC3E}">
        <p14:creationId xmlns:p14="http://schemas.microsoft.com/office/powerpoint/2010/main" val="1036552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AC61D6-423E-A349-AA98-83ABF4E6F90D}" type="slidenum">
              <a:rPr lang="en-SE" smtClean="0"/>
              <a:t>24</a:t>
            </a:fld>
            <a:endParaRPr lang="en-SE"/>
          </a:p>
        </p:txBody>
      </p:sp>
    </p:spTree>
    <p:extLst>
      <p:ext uri="{BB962C8B-B14F-4D97-AF65-F5344CB8AC3E}">
        <p14:creationId xmlns:p14="http://schemas.microsoft.com/office/powerpoint/2010/main" val="2235133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AC61D6-423E-A349-AA98-83ABF4E6F90D}" type="slidenum">
              <a:rPr lang="en-SE" smtClean="0"/>
              <a:t>34</a:t>
            </a:fld>
            <a:endParaRPr lang="en-SE"/>
          </a:p>
        </p:txBody>
      </p:sp>
    </p:spTree>
    <p:extLst>
      <p:ext uri="{BB962C8B-B14F-4D97-AF65-F5344CB8AC3E}">
        <p14:creationId xmlns:p14="http://schemas.microsoft.com/office/powerpoint/2010/main" val="1288484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Förslag på förbättrade benämningar och begrepp:</a:t>
            </a:r>
            <a:r>
              <a:rPr lang="sv-SE" dirty="0"/>
              <a:t> Respondenterna föreslår att benämningen "Doktorand/Licentiat" ändras till enbart "Doktorand", eftersom detta täcker både doktorander och de som är antagna mot en licentiatexamen. De föreslår även att vissa kolumnnamn och rubriker omformuleras, till exempel att "Pågående revidering" ändras till "Pågående uppdatering" eller "Pågående version", samt att "Fastställd ISP" ska omformuleras om den inkluderar studieplaner som ännu inte är fastställda.</a:t>
            </a:r>
          </a:p>
          <a:p>
            <a:r>
              <a:rPr lang="sv-SE" b="1" dirty="0"/>
              <a:t>Behov av utökade sök- och filtreringsmöjligheter:</a:t>
            </a:r>
            <a:r>
              <a:rPr lang="sv-SE" dirty="0"/>
              <a:t> Det finns ett starkt önskemål om fler sök- och filtreringsalternativ, inklusive möjligheten att söka på "Beslutsdatum", "Senast ändrad", handledare, samt att kunna filtrera på specifik version eller studieplansstatus (exempelvis ej påbörjade eller pågående uppdateringar). De vill även kunna sortera och filtrera kolumner baserat på specifika kriterier och exportera data till CSV-filer för vidare analys.</a:t>
            </a:r>
          </a:p>
          <a:p>
            <a:r>
              <a:rPr lang="sv-SE" b="1" dirty="0"/>
              <a:t>Klart definierade begrepp och tydlig översikt för användarna:</a:t>
            </a:r>
            <a:r>
              <a:rPr lang="sv-SE" dirty="0"/>
              <a:t> Respondenterna vill ha bättre förklaringar av vissa begrepp och funktioner, till exempel vad "Uppdatera version" innebär och hur man ska använda olika flikar för uppföljning av revideringar och färdiga versioner. De lyfter även fram vikten av tydliga benämningar som är lätta att förstå, både för doktorander och övriga användare.</a:t>
            </a:r>
          </a:p>
          <a:p>
            <a:r>
              <a:rPr lang="sv-SE" b="1" dirty="0"/>
              <a:t>Tydligare hantering av studieplaner och deras status:</a:t>
            </a:r>
            <a:r>
              <a:rPr lang="sv-SE" dirty="0"/>
              <a:t> Det råder viss oklarhet kring hur icke-fastställda studieplaner i version 1 ska hanteras och visas. Respondenterna vill kunna söka fram dessa pågående studieplaner och efterlyser en klarare definition av kolumnen "Förv. Fastställd". Det föreslås att denna kolumn kan baseras på studiestartsdatumet om ett förväntat fastställandedatum saknas.</a:t>
            </a:r>
          </a:p>
          <a:p>
            <a:r>
              <a:rPr lang="sv-SE" b="1" dirty="0"/>
              <a:t>Lokal anpassning av hjälptexter och tillgänglighet:</a:t>
            </a:r>
            <a:r>
              <a:rPr lang="sv-SE" dirty="0"/>
              <a:t> Respondenterna undrar om de kommer att kunna skriva sina egna "Sidhjälp"-texter lokalt på lärosätet, för att bättre anpassa instruktioner till sina användare. Det finns också en önskan att veta hur tillgången till </a:t>
            </a:r>
            <a:r>
              <a:rPr lang="sv-SE" dirty="0" err="1"/>
              <a:t>labytan</a:t>
            </a:r>
            <a:r>
              <a:rPr lang="sv-SE" dirty="0"/>
              <a:t> styrs och om detta är en lokal behörighetsfråga.</a:t>
            </a:r>
          </a:p>
          <a:p>
            <a:r>
              <a:rPr lang="sv-SE" b="1" dirty="0"/>
              <a:t>Efterfrågan på mer funktionalitet och framtida utveckling:</a:t>
            </a:r>
            <a:r>
              <a:rPr lang="sv-SE" dirty="0"/>
              <a:t> Det uttrycks en allmän positiv inställning till verktyget, men det finns även önskemål om ytterligare funktionalitet och utsökningar i framtida versioner. Respondenterna ser potential för fler funktioner, men ser den nuvarande versionen som en god utgångspunkt för vidare utveckling.</a:t>
            </a:r>
          </a:p>
          <a:p>
            <a:r>
              <a:rPr lang="sv-SE" b="1" dirty="0"/>
              <a:t>Önskemål om bättre överblick och statusindikatorer:</a:t>
            </a:r>
            <a:r>
              <a:rPr lang="sv-SE" dirty="0"/>
              <a:t> Respondenterna efterfrågar funktioner som gör det möjligt att tydligt se vem som har gjort den senaste ändringen och vilka roller som är inblandade i processen. De vill även att det ska vara möjligt att få översikt över doktorander som ligger efter i ISP-arbetet, till exempel genom att kunna identifiera studieplaner där förväntat fastställandedatum har passerats.</a:t>
            </a:r>
          </a:p>
          <a:p>
            <a:endParaRPr lang="sv-SE" dirty="0"/>
          </a:p>
        </p:txBody>
      </p:sp>
      <p:sp>
        <p:nvSpPr>
          <p:cNvPr id="4" name="Platshållare för bildnummer 3"/>
          <p:cNvSpPr>
            <a:spLocks noGrp="1"/>
          </p:cNvSpPr>
          <p:nvPr>
            <p:ph type="sldNum" sz="quarter" idx="5"/>
          </p:nvPr>
        </p:nvSpPr>
        <p:spPr/>
        <p:txBody>
          <a:bodyPr/>
          <a:lstStyle/>
          <a:p>
            <a:fld id="{6AAC61D6-423E-A349-AA98-83ABF4E6F90D}" type="slidenum">
              <a:rPr lang="en-SE" smtClean="0"/>
              <a:t>56</a:t>
            </a:fld>
            <a:endParaRPr lang="en-SE"/>
          </a:p>
        </p:txBody>
      </p:sp>
    </p:spTree>
    <p:extLst>
      <p:ext uri="{BB962C8B-B14F-4D97-AF65-F5344CB8AC3E}">
        <p14:creationId xmlns:p14="http://schemas.microsoft.com/office/powerpoint/2010/main" val="401507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AC61D6-423E-A349-AA98-83ABF4E6F90D}" type="slidenum">
              <a:rPr lang="en-SE" smtClean="0"/>
              <a:t>57</a:t>
            </a:fld>
            <a:endParaRPr lang="en-SE"/>
          </a:p>
        </p:txBody>
      </p:sp>
    </p:spTree>
    <p:extLst>
      <p:ext uri="{BB962C8B-B14F-4D97-AF65-F5344CB8AC3E}">
        <p14:creationId xmlns:p14="http://schemas.microsoft.com/office/powerpoint/2010/main" val="4164521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Enkelt och tydligt gränssnitt:</a:t>
            </a:r>
            <a:r>
              <a:rPr lang="sv-SE" dirty="0"/>
              <a:t> Flera kommentarer indikerar att gränssnittet upplevs som enkelt och tydligt. Det uppskattas att det är tydligt separerat från hanteringen av utbildningsmallar.</a:t>
            </a:r>
          </a:p>
          <a:p>
            <a:r>
              <a:rPr lang="sv-SE" b="1" dirty="0"/>
              <a:t>Behov av mer anpassningsmöjligheter:</a:t>
            </a:r>
            <a:r>
              <a:rPr lang="sv-SE" dirty="0"/>
              <a:t> Det finns ett önskemål om fler valmöjligheter och anpassningar i mallen, till exempel möjligheten att dölja eller döpa om fler fält, samt att det ska likna utbildningsmallarnas konfigurering mer för att underlätta arbetet.</a:t>
            </a:r>
          </a:p>
          <a:p>
            <a:r>
              <a:rPr lang="sv-SE" b="1" dirty="0"/>
              <a:t>Osäkerhet och behov av ytterligare utvärdering:</a:t>
            </a:r>
            <a:r>
              <a:rPr lang="sv-SE" dirty="0"/>
              <a:t> Några kommentarer visar att användarna inte helt har satt sig in i detaljerna, vilket skapar viss osäkerhet kring hanteringen av lokala mallar. De behöver mer tid för att utvärdera funktionaliteten och skapa en strategi för implementeringen på lärosätet.</a:t>
            </a:r>
          </a:p>
          <a:p>
            <a:endParaRPr lang="sv-SE" dirty="0"/>
          </a:p>
        </p:txBody>
      </p:sp>
      <p:sp>
        <p:nvSpPr>
          <p:cNvPr id="4" name="Platshållare för bildnummer 3"/>
          <p:cNvSpPr>
            <a:spLocks noGrp="1"/>
          </p:cNvSpPr>
          <p:nvPr>
            <p:ph type="sldNum" sz="quarter" idx="5"/>
          </p:nvPr>
        </p:nvSpPr>
        <p:spPr/>
        <p:txBody>
          <a:bodyPr/>
          <a:lstStyle/>
          <a:p>
            <a:fld id="{6AAC61D6-423E-A349-AA98-83ABF4E6F90D}" type="slidenum">
              <a:rPr lang="en-SE" smtClean="0"/>
              <a:t>5</a:t>
            </a:fld>
            <a:endParaRPr lang="en-SE"/>
          </a:p>
        </p:txBody>
      </p:sp>
    </p:spTree>
    <p:extLst>
      <p:ext uri="{BB962C8B-B14F-4D97-AF65-F5344CB8AC3E}">
        <p14:creationId xmlns:p14="http://schemas.microsoft.com/office/powerpoint/2010/main" val="4143294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Olika behov för lokala mallar:</a:t>
            </a:r>
            <a:r>
              <a:rPr lang="sv-SE" dirty="0"/>
              <a:t> Kommentarerna visar att det finns olika lokala mål för utbildningarna, vilket påverkar hur mallarna kommer att utformas. Detta skapar ett behov av att kunna anpassa mallar efter specifika krav på fakultetsnivå.</a:t>
            </a:r>
          </a:p>
          <a:p>
            <a:r>
              <a:rPr lang="sv-SE" b="1" dirty="0"/>
              <a:t>Flera mallar per lärosäte:</a:t>
            </a:r>
            <a:r>
              <a:rPr lang="sv-SE" dirty="0"/>
              <a:t> Flera lärosäten planerar att ha flera mallar, antingen en per fakultet eller en specifik mall för vissa fakulteter och en gemensam för övriga. Det finns en tydlig indikation på att mallarna inte kommer att vara enhetliga på lärosätesnivå.</a:t>
            </a:r>
          </a:p>
          <a:p>
            <a:r>
              <a:rPr lang="sv-SE" b="1" dirty="0"/>
              <a:t>Nationell mall kan vara ett alternativ:</a:t>
            </a:r>
            <a:r>
              <a:rPr lang="sv-SE" dirty="0"/>
              <a:t> Några respondenter nämner att det kan vara tillräckligt att följa den nationella mallen, men detta beslut är inte fastställt ännu för flera av lärosätena.</a:t>
            </a:r>
          </a:p>
          <a:p>
            <a:endParaRPr lang="sv-SE" dirty="0"/>
          </a:p>
        </p:txBody>
      </p:sp>
      <p:sp>
        <p:nvSpPr>
          <p:cNvPr id="4" name="Platshållare för bildnummer 3"/>
          <p:cNvSpPr>
            <a:spLocks noGrp="1"/>
          </p:cNvSpPr>
          <p:nvPr>
            <p:ph type="sldNum" sz="quarter" idx="5"/>
          </p:nvPr>
        </p:nvSpPr>
        <p:spPr/>
        <p:txBody>
          <a:bodyPr/>
          <a:lstStyle/>
          <a:p>
            <a:fld id="{6AAC61D6-423E-A349-AA98-83ABF4E6F90D}" type="slidenum">
              <a:rPr lang="en-SE" smtClean="0"/>
              <a:t>6</a:t>
            </a:fld>
            <a:endParaRPr lang="en-SE"/>
          </a:p>
        </p:txBody>
      </p:sp>
    </p:spTree>
    <p:extLst>
      <p:ext uri="{BB962C8B-B14F-4D97-AF65-F5344CB8AC3E}">
        <p14:creationId xmlns:p14="http://schemas.microsoft.com/office/powerpoint/2010/main" val="1417391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Frekventa anpassningar initialt:</a:t>
            </a:r>
            <a:r>
              <a:rPr lang="sv-SE" dirty="0"/>
              <a:t> Det finns en övergripande uppfattning att det kommer att krävas fler anpassningar i början av implementeringsfasen, särskilt för att möta specifika önskemål från fakulteter och för att justera utifrån den nationella mallen.</a:t>
            </a:r>
          </a:p>
          <a:p>
            <a:r>
              <a:rPr lang="sv-SE" b="1" dirty="0"/>
              <a:t>Minskade anpassningar över tid:</a:t>
            </a:r>
            <a:r>
              <a:rPr lang="sv-SE" dirty="0"/>
              <a:t> Många respondenter hoppas att behovet av anpassningar kommer att minska över tid. Målet är att skapa en stabil struktur från början för att undvika frekventa ändringar som kräver omfattande kommunikation och arbete.</a:t>
            </a:r>
          </a:p>
          <a:p>
            <a:r>
              <a:rPr lang="sv-SE" b="1" dirty="0"/>
              <a:t>Anpassningar beroende på externa förändringar:</a:t>
            </a:r>
            <a:r>
              <a:rPr lang="sv-SE" dirty="0"/>
              <a:t> Flera kommentarer indikerar att förändringar främst kommer att göras om det sker större nationella förändringar som påverkar relevanta utbildningsmallar eller om det finns specifika behov från fakulteterna som måste implementeras.</a:t>
            </a:r>
          </a:p>
          <a:p>
            <a:endParaRPr lang="sv-SE" dirty="0"/>
          </a:p>
        </p:txBody>
      </p:sp>
      <p:sp>
        <p:nvSpPr>
          <p:cNvPr id="4" name="Platshållare för bildnummer 3"/>
          <p:cNvSpPr>
            <a:spLocks noGrp="1"/>
          </p:cNvSpPr>
          <p:nvPr>
            <p:ph type="sldNum" sz="quarter" idx="5"/>
          </p:nvPr>
        </p:nvSpPr>
        <p:spPr/>
        <p:txBody>
          <a:bodyPr/>
          <a:lstStyle/>
          <a:p>
            <a:fld id="{6AAC61D6-423E-A349-AA98-83ABF4E6F90D}" type="slidenum">
              <a:rPr lang="en-SE" smtClean="0"/>
              <a:t>7</a:t>
            </a:fld>
            <a:endParaRPr lang="en-SE"/>
          </a:p>
        </p:txBody>
      </p:sp>
    </p:spTree>
    <p:extLst>
      <p:ext uri="{BB962C8B-B14F-4D97-AF65-F5344CB8AC3E}">
        <p14:creationId xmlns:p14="http://schemas.microsoft.com/office/powerpoint/2010/main" val="598550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Önskan om kontroll över uppdateringar:</a:t>
            </a:r>
            <a:r>
              <a:rPr lang="sv-SE" dirty="0"/>
              <a:t> Respondenterna vill ha möjlighet att själva bestämma när de ska implementera uppdateringar i sina lokala mallar, även om den nationella mallen uppdateras kontinuerligt. Detta ger dem bättre kontroll över förändringarna och tidpunkten för implementering.</a:t>
            </a:r>
          </a:p>
          <a:p>
            <a:r>
              <a:rPr lang="sv-SE" b="1" dirty="0"/>
              <a:t>Planerade och samlade uppdateringar:</a:t>
            </a:r>
            <a:r>
              <a:rPr lang="sv-SE" dirty="0"/>
              <a:t> Flera kommentarer uttrycker en preferens för att samla uppdateringar och göra dem en eller två gånger per år, till exempel en uppdatering per termin. Detta minskar påverkan på användarna och skapar enhetlighet över tid.</a:t>
            </a:r>
          </a:p>
          <a:p>
            <a:r>
              <a:rPr lang="sv-SE" b="1" dirty="0"/>
              <a:t>Flexibilitet och snabb tillgång till förbättringar:</a:t>
            </a:r>
            <a:r>
              <a:rPr lang="sv-SE" dirty="0"/>
              <a:t> Trots önskan om färre uppdateringar vill vissa respondenter ha snabb tillgång till nya förbättringar och förändringar. De föredrar att själva ta ställning till om och när de ska implementera uppdateringarna baserat på relevans och behov i den egna organisationen.</a:t>
            </a:r>
          </a:p>
          <a:p>
            <a:endParaRPr lang="sv-SE" dirty="0"/>
          </a:p>
        </p:txBody>
      </p:sp>
      <p:sp>
        <p:nvSpPr>
          <p:cNvPr id="4" name="Platshållare för bildnummer 3"/>
          <p:cNvSpPr>
            <a:spLocks noGrp="1"/>
          </p:cNvSpPr>
          <p:nvPr>
            <p:ph type="sldNum" sz="quarter" idx="5"/>
          </p:nvPr>
        </p:nvSpPr>
        <p:spPr/>
        <p:txBody>
          <a:bodyPr/>
          <a:lstStyle/>
          <a:p>
            <a:fld id="{6AAC61D6-423E-A349-AA98-83ABF4E6F90D}" type="slidenum">
              <a:rPr lang="en-SE" smtClean="0"/>
              <a:t>8</a:t>
            </a:fld>
            <a:endParaRPr lang="en-SE"/>
          </a:p>
        </p:txBody>
      </p:sp>
    </p:spTree>
    <p:extLst>
      <p:ext uri="{BB962C8B-B14F-4D97-AF65-F5344CB8AC3E}">
        <p14:creationId xmlns:p14="http://schemas.microsoft.com/office/powerpoint/2010/main" val="1121676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Sammanställning av kommentarer:</a:t>
            </a:r>
            <a:endParaRPr lang="sv-SE" dirty="0"/>
          </a:p>
          <a:p>
            <a:pPr>
              <a:buFont typeface="+mj-lt"/>
              <a:buAutoNum type="arabicPeriod"/>
            </a:pPr>
            <a:r>
              <a:rPr lang="sv-SE" b="1" dirty="0"/>
              <a:t>Positiv feedback på tydligare layout:</a:t>
            </a:r>
            <a:r>
              <a:rPr lang="sv-SE" dirty="0"/>
              <a:t> Flera respondenter tycker att den nya layouten med mindre information per sida är bra, eftersom det gör gränssnittet mer överskådligt och användarvänligt.</a:t>
            </a:r>
          </a:p>
          <a:p>
            <a:pPr>
              <a:buFont typeface="+mj-lt"/>
              <a:buAutoNum type="arabicPeriod"/>
            </a:pPr>
            <a:r>
              <a:rPr lang="sv-SE" b="1" dirty="0"/>
              <a:t>Bra överblick av doktorander och uppgifter:</a:t>
            </a:r>
            <a:r>
              <a:rPr lang="sv-SE" dirty="0"/>
              <a:t> Kommentarerna uppskattar möjligheten att se samtliga doktorander samlat, oavsett om det finns en aktuell arbetsuppgift eller ej. Funktionen att ha separata sektioner för "Doktorander knutna till mig" och "Att göra – ISP som ska hanteras" anses vara värdefull.</a:t>
            </a:r>
          </a:p>
          <a:p>
            <a:pPr>
              <a:buFont typeface="+mj-lt"/>
              <a:buAutoNum type="arabicPeriod"/>
            </a:pPr>
            <a:r>
              <a:rPr lang="sv-SE" b="1" dirty="0"/>
              <a:t>Önskan om ytterligare förbättringar:</a:t>
            </a:r>
            <a:r>
              <a:rPr lang="sv-SE" dirty="0"/>
              <a:t> Det finns vissa reservationer kring att ha två sidor. En del respondenter anser att en enda sida som tydligt visar både vilka uppgifter som ska hanteras och en översikt av alla doktorander skulle vara mer effektiv. Det finns också efterfrågan på bättre förklaringar av fördelarna med nuvarande upplägg samt önskemål om sammanställningar per institution och fakultet.</a:t>
            </a:r>
          </a:p>
          <a:p>
            <a:endParaRPr lang="sv-SE" dirty="0"/>
          </a:p>
        </p:txBody>
      </p:sp>
      <p:sp>
        <p:nvSpPr>
          <p:cNvPr id="4" name="Platshållare för bildnummer 3"/>
          <p:cNvSpPr>
            <a:spLocks noGrp="1"/>
          </p:cNvSpPr>
          <p:nvPr>
            <p:ph type="sldNum" sz="quarter" idx="5"/>
          </p:nvPr>
        </p:nvSpPr>
        <p:spPr/>
        <p:txBody>
          <a:bodyPr/>
          <a:lstStyle/>
          <a:p>
            <a:fld id="{6AAC61D6-423E-A349-AA98-83ABF4E6F90D}" type="slidenum">
              <a:rPr lang="en-SE" smtClean="0"/>
              <a:t>9</a:t>
            </a:fld>
            <a:endParaRPr lang="en-SE"/>
          </a:p>
        </p:txBody>
      </p:sp>
    </p:spTree>
    <p:extLst>
      <p:ext uri="{BB962C8B-B14F-4D97-AF65-F5344CB8AC3E}">
        <p14:creationId xmlns:p14="http://schemas.microsoft.com/office/powerpoint/2010/main" val="612119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Sammanställning av kommentarer:</a:t>
            </a:r>
            <a:endParaRPr lang="sv-SE" dirty="0"/>
          </a:p>
          <a:p>
            <a:pPr>
              <a:buFont typeface="+mj-lt"/>
              <a:buAutoNum type="arabicPeriod"/>
            </a:pPr>
            <a:r>
              <a:rPr lang="sv-SE" b="1" dirty="0"/>
              <a:t>Central styrning av bevakningar och påminnelser:</a:t>
            </a:r>
            <a:r>
              <a:rPr lang="sv-SE" dirty="0"/>
              <a:t> Respondenterna vill att det ska finnas möjlighet att centralt styra när påminnelser och bevakningar skickas ut, till exempel att en påminnelse kan gå ut 11 månader efter att en studieplan fastställts. Detta ger bättre kontroll och enhetlighet i kommunikationen.</a:t>
            </a:r>
          </a:p>
          <a:p>
            <a:pPr>
              <a:buFont typeface="+mj-lt"/>
              <a:buAutoNum type="arabicPeriod"/>
            </a:pPr>
            <a:r>
              <a:rPr lang="sv-SE" b="1" dirty="0"/>
              <a:t>Flexibilitet för användare att anpassa bevakningar:</a:t>
            </a:r>
            <a:r>
              <a:rPr lang="sv-SE" dirty="0"/>
              <a:t> Det finns en önskan om att bevakningar ska kunna slås på centralt, men att användare själva ska kunna välja att slå av vissa bevakningar beroende på individuella preferenser. På så sätt får användarna större kontroll över vilken information de tar emot.</a:t>
            </a:r>
          </a:p>
          <a:p>
            <a:pPr>
              <a:buFont typeface="+mj-lt"/>
              <a:buAutoNum type="arabicPeriod"/>
            </a:pPr>
            <a:r>
              <a:rPr lang="sv-SE" b="1" dirty="0"/>
              <a:t>Osäkerhet kring ansvarsfördelning:</a:t>
            </a:r>
            <a:r>
              <a:rPr lang="sv-SE" dirty="0"/>
              <a:t> Det råder viss osäkerhet kring vem som ska ansvara för att sätta upp och administrera bevakningarna – om det ska skötas centralt av en administratör på lärosätet, av fakulteten, eller om varje användare ska bestämma själv hur mycket aviseringar de vill få.</a:t>
            </a:r>
          </a:p>
          <a:p>
            <a:r>
              <a:rPr lang="sv-SE" dirty="0"/>
              <a:t>4o</a:t>
            </a:r>
          </a:p>
          <a:p>
            <a:endParaRPr lang="sv-SE" dirty="0"/>
          </a:p>
        </p:txBody>
      </p:sp>
      <p:sp>
        <p:nvSpPr>
          <p:cNvPr id="4" name="Platshållare för bildnummer 3"/>
          <p:cNvSpPr>
            <a:spLocks noGrp="1"/>
          </p:cNvSpPr>
          <p:nvPr>
            <p:ph type="sldNum" sz="quarter" idx="5"/>
          </p:nvPr>
        </p:nvSpPr>
        <p:spPr/>
        <p:txBody>
          <a:bodyPr/>
          <a:lstStyle/>
          <a:p>
            <a:fld id="{6AAC61D6-423E-A349-AA98-83ABF4E6F90D}" type="slidenum">
              <a:rPr lang="en-SE" smtClean="0"/>
              <a:t>11</a:t>
            </a:fld>
            <a:endParaRPr lang="en-SE"/>
          </a:p>
        </p:txBody>
      </p:sp>
    </p:spTree>
    <p:extLst>
      <p:ext uri="{BB962C8B-B14F-4D97-AF65-F5344CB8AC3E}">
        <p14:creationId xmlns:p14="http://schemas.microsoft.com/office/powerpoint/2010/main" val="2368155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Sammanställning av kommentarer:</a:t>
            </a:r>
            <a:endParaRPr lang="sv-SE" dirty="0"/>
          </a:p>
          <a:p>
            <a:pPr>
              <a:buFont typeface="+mj-lt"/>
              <a:buAutoNum type="arabicPeriod"/>
            </a:pPr>
            <a:r>
              <a:rPr lang="sv-SE" b="1" dirty="0"/>
              <a:t>Begreppsförvirring och behov av konsistens:</a:t>
            </a:r>
            <a:r>
              <a:rPr lang="sv-SE" dirty="0"/>
              <a:t> Respondenterna efterfrågar en tydligare och mer konsekvent användning av termer som "Medarbetare" och "Användare". De föreslår att "Medarbetare" ska ändras till "Användare" för att matcha övrig benämning i gränssnittet, eftersom både doktorander och medarbetare kan vara användare.</a:t>
            </a:r>
          </a:p>
          <a:p>
            <a:pPr>
              <a:buFont typeface="+mj-lt"/>
              <a:buAutoNum type="arabicPeriod"/>
            </a:pPr>
            <a:r>
              <a:rPr lang="sv-SE" b="1" dirty="0"/>
              <a:t>Utökad sök- och filtreringsfunktionalitet:</a:t>
            </a:r>
            <a:r>
              <a:rPr lang="sv-SE" dirty="0"/>
              <a:t> Det finns ett behov av att kunna göra mer avancerade sökningar, till exempel för att se vilka som har gått handledarutbildning eller har en specifik koppling (handledare, granskare osv.). Det efterfrågas även möjligheten att söka och filtrera samtliga doktorander över flera ämnen och organisationer utan att behöva göra omfattande manuella val.</a:t>
            </a:r>
          </a:p>
          <a:p>
            <a:pPr>
              <a:buFont typeface="+mj-lt"/>
              <a:buAutoNum type="arabicPeriod"/>
            </a:pPr>
            <a:r>
              <a:rPr lang="sv-SE" b="1" dirty="0"/>
              <a:t>Ytterligare kolumner och informationsfältsutökning:</a:t>
            </a:r>
            <a:r>
              <a:rPr lang="sv-SE" dirty="0"/>
              <a:t> Respondenterna önskar fler kolumner och datafält, exempelvis möjlighet att ange både start- och slutperiod. Detta skulle bidra till en mer omfattande överblick och förbättrad informationshantering i systemet.</a:t>
            </a:r>
          </a:p>
          <a:p>
            <a:endParaRPr lang="sv-SE" dirty="0"/>
          </a:p>
        </p:txBody>
      </p:sp>
      <p:sp>
        <p:nvSpPr>
          <p:cNvPr id="4" name="Platshållare för bildnummer 3"/>
          <p:cNvSpPr>
            <a:spLocks noGrp="1"/>
          </p:cNvSpPr>
          <p:nvPr>
            <p:ph type="sldNum" sz="quarter" idx="5"/>
          </p:nvPr>
        </p:nvSpPr>
        <p:spPr/>
        <p:txBody>
          <a:bodyPr/>
          <a:lstStyle/>
          <a:p>
            <a:fld id="{6AAC61D6-423E-A349-AA98-83ABF4E6F90D}" type="slidenum">
              <a:rPr lang="en-SE" smtClean="0"/>
              <a:t>12</a:t>
            </a:fld>
            <a:endParaRPr lang="en-SE"/>
          </a:p>
        </p:txBody>
      </p:sp>
    </p:spTree>
    <p:extLst>
      <p:ext uri="{BB962C8B-B14F-4D97-AF65-F5344CB8AC3E}">
        <p14:creationId xmlns:p14="http://schemas.microsoft.com/office/powerpoint/2010/main" val="4127639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b="1" dirty="0"/>
              <a:t>Sammanställning av kommentarer:</a:t>
            </a:r>
            <a:endParaRPr lang="sv-SE" dirty="0"/>
          </a:p>
          <a:p>
            <a:pPr>
              <a:buFont typeface="+mj-lt"/>
              <a:buAutoNum type="arabicPeriod"/>
            </a:pPr>
            <a:r>
              <a:rPr lang="sv-SE" b="1" dirty="0"/>
              <a:t>Möjliga tillfälliga lösningar för granskarrollen:</a:t>
            </a:r>
            <a:r>
              <a:rPr lang="sv-SE" dirty="0"/>
              <a:t> För att hantera begränsningarna i nuvarande system används ISP-referenspersonen för att personkoppla granskarrollen till ett specifikt ämne och dess doktorander. Det antyds att denna lösning är provisorisk och att respondenterna inte kan vänta på en permanent förändring i systemet.</a:t>
            </a:r>
          </a:p>
          <a:p>
            <a:pPr>
              <a:buFont typeface="+mj-lt"/>
              <a:buAutoNum type="arabicPeriod"/>
            </a:pPr>
            <a:endParaRPr lang="sv-SE" dirty="0"/>
          </a:p>
          <a:p>
            <a:pPr>
              <a:buFont typeface="+mj-lt"/>
              <a:buAutoNum type="arabicPeriod"/>
            </a:pPr>
            <a:r>
              <a:rPr lang="sv-SE" b="1" dirty="0"/>
              <a:t>Pågående diskussioner:</a:t>
            </a:r>
            <a:r>
              <a:rPr lang="sv-SE" dirty="0"/>
              <a:t> Kommentarerna visar att det finns pågående diskussioner på lärosätena om hur granskarrollen ska fungera, vilket tyder på att det inte finns en enhetlig lösning eller praxis för hur rollen ska definieras och användas.</a:t>
            </a:r>
          </a:p>
          <a:p>
            <a:pPr>
              <a:buFont typeface="+mj-lt"/>
              <a:buAutoNum type="arabicPeriod"/>
            </a:pPr>
            <a:endParaRPr lang="sv-SE" dirty="0"/>
          </a:p>
          <a:p>
            <a:pPr>
              <a:buFont typeface="+mj-lt"/>
              <a:buAutoNum type="arabicPeriod"/>
            </a:pPr>
            <a:r>
              <a:rPr lang="sv-SE" b="1" dirty="0"/>
              <a:t>Variationer beroende på lärosäte och ämne:</a:t>
            </a:r>
            <a:r>
              <a:rPr lang="sv-SE" dirty="0"/>
              <a:t> Det framkommer att hur granskarrollen används varierar mellan olika institutioner och ämnen. I vissa fall har varje doktorand en egen examinator och biträdande handledare som tilldelas granskarrollen, vilket kan innebära att flera granskare hanterar samma ämne. Respondenterna önskar därför en möjlighet att begränsa och strukturera rollerna mer tydligt i systemet.</a:t>
            </a:r>
          </a:p>
          <a:p>
            <a:endParaRPr lang="sv-SE" dirty="0"/>
          </a:p>
        </p:txBody>
      </p:sp>
      <p:sp>
        <p:nvSpPr>
          <p:cNvPr id="4" name="Platshållare för bildnummer 3"/>
          <p:cNvSpPr>
            <a:spLocks noGrp="1"/>
          </p:cNvSpPr>
          <p:nvPr>
            <p:ph type="sldNum" sz="quarter" idx="5"/>
          </p:nvPr>
        </p:nvSpPr>
        <p:spPr/>
        <p:txBody>
          <a:bodyPr/>
          <a:lstStyle/>
          <a:p>
            <a:fld id="{6AAC61D6-423E-A349-AA98-83ABF4E6F90D}" type="slidenum">
              <a:rPr lang="en-SE" smtClean="0"/>
              <a:t>14</a:t>
            </a:fld>
            <a:endParaRPr lang="en-SE"/>
          </a:p>
        </p:txBody>
      </p:sp>
    </p:spTree>
    <p:extLst>
      <p:ext uri="{BB962C8B-B14F-4D97-AF65-F5344CB8AC3E}">
        <p14:creationId xmlns:p14="http://schemas.microsoft.com/office/powerpoint/2010/main" val="343634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4.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CBD8B-BEB3-B472-0651-BC20361790FF}"/>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932487"/>
            <a:ext cx="2743200" cy="365125"/>
          </a:xfrm>
        </p:spPr>
        <p:txBody>
          <a:bodyPr/>
          <a:lstStyle/>
          <a:p>
            <a:fld id="{8A50A0E2-9454-1A47-9ECA-17CFBF43F9D8}" type="datetime1">
              <a:rPr lang="sv-SE" smtClean="0"/>
              <a:t>2024-10-04</a:t>
            </a:fld>
            <a:endParaRPr lang="en-SE"/>
          </a:p>
        </p:txBody>
      </p:sp>
      <p:pic>
        <p:nvPicPr>
          <p:cNvPr id="9" name="Graphic 8">
            <a:extLst>
              <a:ext uri="{FF2B5EF4-FFF2-40B4-BE49-F238E27FC236}">
                <a16:creationId xmlns:a16="http://schemas.microsoft.com/office/drawing/2014/main" id="{E66BBB8C-BB60-1947-468F-4BBF3B1EB7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182" y="574654"/>
            <a:ext cx="1498235" cy="439273"/>
          </a:xfrm>
          <a:prstGeom prst="rect">
            <a:avLst/>
          </a:prstGeom>
        </p:spPr>
      </p:pic>
      <p:pic>
        <p:nvPicPr>
          <p:cNvPr id="13" name="Graphic 12">
            <a:extLst>
              <a:ext uri="{FF2B5EF4-FFF2-40B4-BE49-F238E27FC236}">
                <a16:creationId xmlns:a16="http://schemas.microsoft.com/office/drawing/2014/main" id="{455D4715-3F9A-45B2-ACFB-A466A2DBC1B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243557" y="5873750"/>
            <a:ext cx="482600" cy="482600"/>
          </a:xfrm>
          <a:prstGeom prst="rect">
            <a:avLst/>
          </a:prstGeom>
        </p:spPr>
      </p:pic>
    </p:spTree>
    <p:extLst>
      <p:ext uri="{BB962C8B-B14F-4D97-AF65-F5344CB8AC3E}">
        <p14:creationId xmlns:p14="http://schemas.microsoft.com/office/powerpoint/2010/main" val="161745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CAAF4D-6321-8AFB-25DE-405E79C8527A}"/>
              </a:ext>
            </a:extLst>
          </p:cNvPr>
          <p:cNvPicPr>
            <a:picLocks noChangeAspect="1"/>
          </p:cNvPicPr>
          <p:nvPr userDrawn="1"/>
        </p:nvPicPr>
        <p:blipFill>
          <a:blip r:embed="rId2"/>
          <a:stretch>
            <a:fillRect/>
          </a:stretch>
        </p:blipFill>
        <p:spPr>
          <a:xfrm>
            <a:off x="8166347" y="-43405"/>
            <a:ext cx="4141400" cy="6944810"/>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59149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3" name="Picture 2">
            <a:extLst>
              <a:ext uri="{FF2B5EF4-FFF2-40B4-BE49-F238E27FC236}">
                <a16:creationId xmlns:a16="http://schemas.microsoft.com/office/drawing/2014/main" id="{6F59D4D0-806D-EE44-D99C-0A1D6CA18ED0}"/>
              </a:ext>
            </a:extLst>
          </p:cNvPr>
          <p:cNvPicPr>
            <a:picLocks noChangeAspect="1"/>
          </p:cNvPicPr>
          <p:nvPr userDrawn="1"/>
        </p:nvPicPr>
        <p:blipFill>
          <a:blip r:embed="rId2"/>
          <a:stretch>
            <a:fillRect/>
          </a:stretch>
        </p:blipFill>
        <p:spPr>
          <a:xfrm>
            <a:off x="9790012" y="3342860"/>
            <a:ext cx="4064885" cy="5773316"/>
          </a:xfrm>
          <a:prstGeom prst="rect">
            <a:avLst/>
          </a:prstGeom>
        </p:spPr>
      </p:pic>
    </p:spTree>
    <p:extLst>
      <p:ext uri="{BB962C8B-B14F-4D97-AF65-F5344CB8AC3E}">
        <p14:creationId xmlns:p14="http://schemas.microsoft.com/office/powerpoint/2010/main" val="621398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565799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9A95824-1C64-A0B8-445C-F67C74780119}"/>
              </a:ext>
            </a:extLst>
          </p:cNvPr>
          <p:cNvSpPr>
            <a:spLocks noGrp="1"/>
          </p:cNvSpPr>
          <p:nvPr>
            <p:ph idx="1"/>
          </p:nvPr>
        </p:nvSpPr>
        <p:spPr>
          <a:xfrm>
            <a:off x="838200" y="5273039"/>
            <a:ext cx="10515600" cy="903923"/>
          </a:xfrm>
        </p:spPr>
        <p:txBody>
          <a:bodyPr/>
          <a:lstStyle>
            <a:lvl1pPr algn="ctr">
              <a:defRPr sz="2000"/>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5" name="Picture 4">
            <a:extLst>
              <a:ext uri="{FF2B5EF4-FFF2-40B4-BE49-F238E27FC236}">
                <a16:creationId xmlns:a16="http://schemas.microsoft.com/office/drawing/2014/main" id="{6406120E-D0F4-1F4F-69D2-4A9203D0D834}"/>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6" name="Graphic 5">
            <a:extLst>
              <a:ext uri="{FF2B5EF4-FFF2-40B4-BE49-F238E27FC236}">
                <a16:creationId xmlns:a16="http://schemas.microsoft.com/office/drawing/2014/main" id="{BF8254F5-2E54-2929-1B50-47A66009FA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16513" y="2702030"/>
            <a:ext cx="4958971" cy="1453939"/>
          </a:xfrm>
          <a:prstGeom prst="rect">
            <a:avLst/>
          </a:prstGeom>
        </p:spPr>
      </p:pic>
    </p:spTree>
    <p:extLst>
      <p:ext uri="{BB962C8B-B14F-4D97-AF65-F5344CB8AC3E}">
        <p14:creationId xmlns:p14="http://schemas.microsoft.com/office/powerpoint/2010/main" val="1118222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9A95824-1C64-A0B8-445C-F67C74780119}"/>
              </a:ext>
            </a:extLst>
          </p:cNvPr>
          <p:cNvSpPr>
            <a:spLocks noGrp="1"/>
          </p:cNvSpPr>
          <p:nvPr>
            <p:ph idx="1"/>
          </p:nvPr>
        </p:nvSpPr>
        <p:spPr>
          <a:xfrm>
            <a:off x="838200" y="5273039"/>
            <a:ext cx="10515600" cy="903923"/>
          </a:xfrm>
        </p:spPr>
        <p:txBody>
          <a:bodyPr/>
          <a:lstStyle>
            <a:lvl1pPr algn="ctr">
              <a:defRPr sz="2000"/>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5" name="Picture 4">
            <a:extLst>
              <a:ext uri="{FF2B5EF4-FFF2-40B4-BE49-F238E27FC236}">
                <a16:creationId xmlns:a16="http://schemas.microsoft.com/office/drawing/2014/main" id="{6406120E-D0F4-1F4F-69D2-4A9203D0D834}"/>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2" name="Graphic 1">
            <a:extLst>
              <a:ext uri="{FF2B5EF4-FFF2-40B4-BE49-F238E27FC236}">
                <a16:creationId xmlns:a16="http://schemas.microsoft.com/office/drawing/2014/main" id="{9ACBE23D-B345-B04A-093D-8EFE89025AA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52154" y="2719890"/>
            <a:ext cx="3287692" cy="1418220"/>
          </a:xfrm>
          <a:prstGeom prst="rect">
            <a:avLst/>
          </a:prstGeom>
        </p:spPr>
      </p:pic>
    </p:spTree>
    <p:extLst>
      <p:ext uri="{BB962C8B-B14F-4D97-AF65-F5344CB8AC3E}">
        <p14:creationId xmlns:p14="http://schemas.microsoft.com/office/powerpoint/2010/main" val="1433396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00763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117671-6EE3-A30D-909F-10565891E0F9}"/>
              </a:ext>
            </a:extLst>
          </p:cNvPr>
          <p:cNvPicPr>
            <a:picLocks noChangeAspect="1"/>
          </p:cNvPicPr>
          <p:nvPr userDrawn="1"/>
        </p:nvPicPr>
        <p:blipFill>
          <a:blip r:embed="rId2"/>
          <a:stretch>
            <a:fillRect/>
          </a:stretch>
        </p:blipFill>
        <p:spPr>
          <a:xfrm>
            <a:off x="8099982" y="669246"/>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2024-10-04</a:t>
            </a:fld>
            <a:endParaRPr lang="en-SE" dirty="0"/>
          </a:p>
        </p:txBody>
      </p:sp>
      <p:pic>
        <p:nvPicPr>
          <p:cNvPr id="10" name="Graphic 9">
            <a:extLst>
              <a:ext uri="{FF2B5EF4-FFF2-40B4-BE49-F238E27FC236}">
                <a16:creationId xmlns:a16="http://schemas.microsoft.com/office/drawing/2014/main" id="{7BCBE20B-8B28-E5CA-4285-ADD0803ED24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1413" y="589322"/>
            <a:ext cx="1491577" cy="437321"/>
          </a:xfrm>
          <a:prstGeom prst="rect">
            <a:avLst/>
          </a:prstGeom>
        </p:spPr>
      </p:pic>
      <p:pic>
        <p:nvPicPr>
          <p:cNvPr id="9" name="Graphic 8">
            <a:extLst>
              <a:ext uri="{FF2B5EF4-FFF2-40B4-BE49-F238E27FC236}">
                <a16:creationId xmlns:a16="http://schemas.microsoft.com/office/drawing/2014/main" id="{4DD751FC-B2D6-7414-1C06-8D064CB1683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247436" y="5872032"/>
            <a:ext cx="482599" cy="482599"/>
          </a:xfrm>
          <a:prstGeom prst="rect">
            <a:avLst/>
          </a:prstGeom>
        </p:spPr>
      </p:pic>
    </p:spTree>
    <p:extLst>
      <p:ext uri="{BB962C8B-B14F-4D97-AF65-F5344CB8AC3E}">
        <p14:creationId xmlns:p14="http://schemas.microsoft.com/office/powerpoint/2010/main" val="23067832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5_Title Slide">
    <p:bg>
      <p:bgPr>
        <a:solidFill>
          <a:srgbClr val="00763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117671-6EE3-A30D-909F-10565891E0F9}"/>
              </a:ext>
            </a:extLst>
          </p:cNvPr>
          <p:cNvPicPr>
            <a:picLocks noChangeAspect="1"/>
          </p:cNvPicPr>
          <p:nvPr userDrawn="1"/>
        </p:nvPicPr>
        <p:blipFill>
          <a:blip r:embed="rId2"/>
          <a:stretch>
            <a:fillRect/>
          </a:stretch>
        </p:blipFill>
        <p:spPr>
          <a:xfrm>
            <a:off x="8099982" y="669246"/>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2024-10-04</a:t>
            </a:fld>
            <a:endParaRPr lang="en-SE" dirty="0"/>
          </a:p>
        </p:txBody>
      </p:sp>
      <p:pic>
        <p:nvPicPr>
          <p:cNvPr id="9" name="Graphic 8">
            <a:extLst>
              <a:ext uri="{FF2B5EF4-FFF2-40B4-BE49-F238E27FC236}">
                <a16:creationId xmlns:a16="http://schemas.microsoft.com/office/drawing/2014/main" id="{4DD751FC-B2D6-7414-1C06-8D064CB1683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47436" y="5872032"/>
            <a:ext cx="482599" cy="482599"/>
          </a:xfrm>
          <a:prstGeom prst="rect">
            <a:avLst/>
          </a:prstGeom>
        </p:spPr>
      </p:pic>
      <p:pic>
        <p:nvPicPr>
          <p:cNvPr id="10" name="Graphic 9">
            <a:extLst>
              <a:ext uri="{FF2B5EF4-FFF2-40B4-BE49-F238E27FC236}">
                <a16:creationId xmlns:a16="http://schemas.microsoft.com/office/drawing/2014/main" id="{45FDF1DF-3C1E-CB5D-8F80-82B4AFDA9AB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71516" y="541347"/>
            <a:ext cx="4092018" cy="513447"/>
          </a:xfrm>
          <a:prstGeom prst="rect">
            <a:avLst/>
          </a:prstGeom>
        </p:spPr>
      </p:pic>
    </p:spTree>
    <p:extLst>
      <p:ext uri="{BB962C8B-B14F-4D97-AF65-F5344CB8AC3E}">
        <p14:creationId xmlns:p14="http://schemas.microsoft.com/office/powerpoint/2010/main" val="351466308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0763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03C7DB-07EE-ADCC-4E8D-9518244B9AEC}"/>
              </a:ext>
            </a:extLst>
          </p:cNvPr>
          <p:cNvPicPr>
            <a:picLocks noChangeAspect="1"/>
          </p:cNvPicPr>
          <p:nvPr userDrawn="1"/>
        </p:nvPicPr>
        <p:blipFill>
          <a:blip r:embed="rId2"/>
          <a:stretch>
            <a:fillRect/>
          </a:stretch>
        </p:blipFill>
        <p:spPr>
          <a:xfrm>
            <a:off x="9352344" y="0"/>
            <a:ext cx="2839656" cy="6878278"/>
          </a:xfrm>
          <a:prstGeom prst="rect">
            <a:avLst/>
          </a:prstGeom>
        </p:spPr>
      </p:pic>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33641836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00763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03C7DB-07EE-ADCC-4E8D-9518244B9AEC}"/>
              </a:ext>
            </a:extLst>
          </p:cNvPr>
          <p:cNvPicPr>
            <a:picLocks noChangeAspect="1"/>
          </p:cNvPicPr>
          <p:nvPr userDrawn="1"/>
        </p:nvPicPr>
        <p:blipFill>
          <a:blip r:embed="rId2"/>
          <a:stretch>
            <a:fillRect/>
          </a:stretch>
        </p:blipFill>
        <p:spPr>
          <a:xfrm>
            <a:off x="11628814" y="326528"/>
            <a:ext cx="563186" cy="1364160"/>
          </a:xfrm>
          <a:prstGeom prst="rect">
            <a:avLst/>
          </a:prstGeom>
        </p:spPr>
      </p:pic>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325735703"/>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00763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BFFF2-459C-96C8-6A90-602E2C124616}"/>
              </a:ext>
            </a:extLst>
          </p:cNvPr>
          <p:cNvPicPr>
            <a:picLocks noChangeAspect="1"/>
          </p:cNvPicPr>
          <p:nvPr userDrawn="1"/>
        </p:nvPicPr>
        <p:blipFill>
          <a:blip r:embed="rId2"/>
          <a:stretch>
            <a:fillRect/>
          </a:stretch>
        </p:blipFill>
        <p:spPr>
          <a:xfrm>
            <a:off x="8102367" y="0"/>
            <a:ext cx="4089633" cy="6858000"/>
          </a:xfrm>
          <a:prstGeom prst="rect">
            <a:avLst/>
          </a:prstGeom>
        </p:spPr>
      </p:pic>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07877616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CBD8B-BEB3-B472-0651-BC20361790FF}"/>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932487"/>
            <a:ext cx="2743200" cy="365125"/>
          </a:xfrm>
        </p:spPr>
        <p:txBody>
          <a:bodyPr/>
          <a:lstStyle/>
          <a:p>
            <a:fld id="{8A50A0E2-9454-1A47-9ECA-17CFBF43F9D8}" type="datetime1">
              <a:rPr lang="sv-SE" smtClean="0"/>
              <a:t>2024-10-04</a:t>
            </a:fld>
            <a:endParaRPr lang="en-SE"/>
          </a:p>
        </p:txBody>
      </p:sp>
      <p:pic>
        <p:nvPicPr>
          <p:cNvPr id="13" name="Graphic 12">
            <a:extLst>
              <a:ext uri="{FF2B5EF4-FFF2-40B4-BE49-F238E27FC236}">
                <a16:creationId xmlns:a16="http://schemas.microsoft.com/office/drawing/2014/main" id="{455D4715-3F9A-45B2-ACFB-A466A2DBC1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43557" y="5873750"/>
            <a:ext cx="482600" cy="482600"/>
          </a:xfrm>
          <a:prstGeom prst="rect">
            <a:avLst/>
          </a:prstGeom>
        </p:spPr>
      </p:pic>
      <p:pic>
        <p:nvPicPr>
          <p:cNvPr id="9" name="Graphic 8">
            <a:extLst>
              <a:ext uri="{FF2B5EF4-FFF2-40B4-BE49-F238E27FC236}">
                <a16:creationId xmlns:a16="http://schemas.microsoft.com/office/drawing/2014/main" id="{38CAF758-5B8D-914A-57C4-A29D1781339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97544" y="541292"/>
            <a:ext cx="4272022" cy="534003"/>
          </a:xfrm>
          <a:prstGeom prst="rect">
            <a:avLst/>
          </a:prstGeom>
        </p:spPr>
      </p:pic>
    </p:spTree>
    <p:extLst>
      <p:ext uri="{BB962C8B-B14F-4D97-AF65-F5344CB8AC3E}">
        <p14:creationId xmlns:p14="http://schemas.microsoft.com/office/powerpoint/2010/main" val="2097000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007633"/>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16401496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007633"/>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5273039"/>
            <a:ext cx="10515600" cy="903923"/>
          </a:xfrm>
        </p:spPr>
        <p:txBody>
          <a:bodyPr/>
          <a:lstStyle>
            <a:lvl1pPr algn="ctr">
              <a:defRPr sz="2000"/>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3" name="Picture 2">
            <a:extLst>
              <a:ext uri="{FF2B5EF4-FFF2-40B4-BE49-F238E27FC236}">
                <a16:creationId xmlns:a16="http://schemas.microsoft.com/office/drawing/2014/main" id="{AC3F759B-9D8B-810E-93CA-B5B58BB495C9}"/>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5" name="Graphic 4">
            <a:extLst>
              <a:ext uri="{FF2B5EF4-FFF2-40B4-BE49-F238E27FC236}">
                <a16:creationId xmlns:a16="http://schemas.microsoft.com/office/drawing/2014/main" id="{EEEC4692-26F6-5E3C-7ADC-092571DAE8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65098" y="2716275"/>
            <a:ext cx="4861803" cy="1425450"/>
          </a:xfrm>
          <a:prstGeom prst="rect">
            <a:avLst/>
          </a:prstGeom>
        </p:spPr>
      </p:pic>
    </p:spTree>
    <p:extLst>
      <p:ext uri="{BB962C8B-B14F-4D97-AF65-F5344CB8AC3E}">
        <p14:creationId xmlns:p14="http://schemas.microsoft.com/office/powerpoint/2010/main" val="3929346189"/>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rgbClr val="007633"/>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5273039"/>
            <a:ext cx="10515600" cy="903923"/>
          </a:xfrm>
        </p:spPr>
        <p:txBody>
          <a:bodyPr/>
          <a:lstStyle>
            <a:lvl1pPr algn="ctr">
              <a:defRPr sz="2000"/>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3" name="Picture 2">
            <a:extLst>
              <a:ext uri="{FF2B5EF4-FFF2-40B4-BE49-F238E27FC236}">
                <a16:creationId xmlns:a16="http://schemas.microsoft.com/office/drawing/2014/main" id="{AC3F759B-9D8B-810E-93CA-B5B58BB495C9}"/>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4" name="Graphic 3">
            <a:extLst>
              <a:ext uri="{FF2B5EF4-FFF2-40B4-BE49-F238E27FC236}">
                <a16:creationId xmlns:a16="http://schemas.microsoft.com/office/drawing/2014/main" id="{010EBEFD-B85B-3003-FD15-0597C132C1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32650" y="2754614"/>
            <a:ext cx="3126699" cy="1348772"/>
          </a:xfrm>
          <a:prstGeom prst="rect">
            <a:avLst/>
          </a:prstGeom>
        </p:spPr>
      </p:pic>
    </p:spTree>
    <p:extLst>
      <p:ext uri="{BB962C8B-B14F-4D97-AF65-F5344CB8AC3E}">
        <p14:creationId xmlns:p14="http://schemas.microsoft.com/office/powerpoint/2010/main" val="119082153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4_Title Slid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51D169-60D0-F73F-8657-C5C05CE6AF72}"/>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2024-10-04</a:t>
            </a:fld>
            <a:endParaRPr lang="en-SE" dirty="0"/>
          </a:p>
        </p:txBody>
      </p:sp>
      <p:pic>
        <p:nvPicPr>
          <p:cNvPr id="8" name="Graphic 7">
            <a:extLst>
              <a:ext uri="{FF2B5EF4-FFF2-40B4-BE49-F238E27FC236}">
                <a16:creationId xmlns:a16="http://schemas.microsoft.com/office/drawing/2014/main" id="{86B07326-30B0-DEF1-E871-62752D93D7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1413" y="589322"/>
            <a:ext cx="1491577" cy="437321"/>
          </a:xfrm>
          <a:prstGeom prst="rect">
            <a:avLst/>
          </a:prstGeom>
        </p:spPr>
      </p:pic>
      <p:pic>
        <p:nvPicPr>
          <p:cNvPr id="5" name="Graphic 4">
            <a:extLst>
              <a:ext uri="{FF2B5EF4-FFF2-40B4-BE49-F238E27FC236}">
                <a16:creationId xmlns:a16="http://schemas.microsoft.com/office/drawing/2014/main" id="{EF7D56C4-BD66-A21C-CF40-6646800FBB9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247436" y="5872032"/>
            <a:ext cx="482599" cy="482599"/>
          </a:xfrm>
          <a:prstGeom prst="rect">
            <a:avLst/>
          </a:prstGeom>
        </p:spPr>
      </p:pic>
    </p:spTree>
    <p:extLst>
      <p:ext uri="{BB962C8B-B14F-4D97-AF65-F5344CB8AC3E}">
        <p14:creationId xmlns:p14="http://schemas.microsoft.com/office/powerpoint/2010/main" val="399760862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8_Title Slid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51D169-60D0-F73F-8657-C5C05CE6AF72}"/>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2024-10-04</a:t>
            </a:fld>
            <a:endParaRPr lang="en-SE" dirty="0"/>
          </a:p>
        </p:txBody>
      </p:sp>
      <p:pic>
        <p:nvPicPr>
          <p:cNvPr id="5" name="Graphic 4">
            <a:extLst>
              <a:ext uri="{FF2B5EF4-FFF2-40B4-BE49-F238E27FC236}">
                <a16:creationId xmlns:a16="http://schemas.microsoft.com/office/drawing/2014/main" id="{EF7D56C4-BD66-A21C-CF40-6646800FBB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47436" y="5872032"/>
            <a:ext cx="482599" cy="482599"/>
          </a:xfrm>
          <a:prstGeom prst="rect">
            <a:avLst/>
          </a:prstGeom>
        </p:spPr>
      </p:pic>
      <p:pic>
        <p:nvPicPr>
          <p:cNvPr id="6" name="Graphic 5">
            <a:extLst>
              <a:ext uri="{FF2B5EF4-FFF2-40B4-BE49-F238E27FC236}">
                <a16:creationId xmlns:a16="http://schemas.microsoft.com/office/drawing/2014/main" id="{0BE6E8F6-C384-1E29-A9EC-4D22C468050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71516" y="550678"/>
            <a:ext cx="4092018" cy="513447"/>
          </a:xfrm>
          <a:prstGeom prst="rect">
            <a:avLst/>
          </a:prstGeom>
        </p:spPr>
      </p:pic>
    </p:spTree>
    <p:extLst>
      <p:ext uri="{BB962C8B-B14F-4D97-AF65-F5344CB8AC3E}">
        <p14:creationId xmlns:p14="http://schemas.microsoft.com/office/powerpoint/2010/main" val="2571402432"/>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Title Slide">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0993AB-4E17-B9A2-D11A-438C67C691EC}"/>
              </a:ext>
            </a:extLst>
          </p:cNvPr>
          <p:cNvPicPr>
            <a:picLocks noChangeAspect="1"/>
          </p:cNvPicPr>
          <p:nvPr userDrawn="1"/>
        </p:nvPicPr>
        <p:blipFill>
          <a:blip r:embed="rId2"/>
          <a:stretch>
            <a:fillRect/>
          </a:stretch>
        </p:blipFill>
        <p:spPr>
          <a:xfrm>
            <a:off x="9352345" y="-22904"/>
            <a:ext cx="2862805" cy="6934350"/>
          </a:xfrm>
          <a:prstGeom prst="rect">
            <a:avLst/>
          </a:prstGeom>
        </p:spPr>
      </p:pic>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426344548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2" name="Picture 1">
            <a:extLst>
              <a:ext uri="{FF2B5EF4-FFF2-40B4-BE49-F238E27FC236}">
                <a16:creationId xmlns:a16="http://schemas.microsoft.com/office/drawing/2014/main" id="{7D5F2F90-7F02-5858-E37B-3DACBEDC726F}"/>
              </a:ext>
            </a:extLst>
          </p:cNvPr>
          <p:cNvPicPr>
            <a:picLocks noChangeAspect="1"/>
          </p:cNvPicPr>
          <p:nvPr userDrawn="1"/>
        </p:nvPicPr>
        <p:blipFill>
          <a:blip r:embed="rId2"/>
          <a:stretch>
            <a:fillRect/>
          </a:stretch>
        </p:blipFill>
        <p:spPr>
          <a:xfrm>
            <a:off x="11667899" y="365125"/>
            <a:ext cx="547251" cy="1325563"/>
          </a:xfrm>
          <a:prstGeom prst="rect">
            <a:avLst/>
          </a:prstGeom>
        </p:spPr>
      </p:pic>
    </p:spTree>
    <p:extLst>
      <p:ext uri="{BB962C8B-B14F-4D97-AF65-F5344CB8AC3E}">
        <p14:creationId xmlns:p14="http://schemas.microsoft.com/office/powerpoint/2010/main" val="1063888745"/>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Title Slide">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CAAF4D-6321-8AFB-25DE-405E79C8527A}"/>
              </a:ext>
            </a:extLst>
          </p:cNvPr>
          <p:cNvPicPr>
            <a:picLocks noChangeAspect="1"/>
          </p:cNvPicPr>
          <p:nvPr userDrawn="1"/>
        </p:nvPicPr>
        <p:blipFill>
          <a:blip r:embed="rId2"/>
          <a:stretch>
            <a:fillRect/>
          </a:stretch>
        </p:blipFill>
        <p:spPr>
          <a:xfrm>
            <a:off x="8166347" y="-43405"/>
            <a:ext cx="4141400" cy="6944810"/>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639469687"/>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8_Title Slide">
    <p:bg>
      <p:bgRef idx="1001">
        <a:schemeClr val="bg1"/>
      </p:bgRef>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5273039"/>
            <a:ext cx="10515600" cy="903923"/>
          </a:xfrm>
        </p:spPr>
        <p:txBody>
          <a:bodyPr/>
          <a:lstStyle>
            <a:lvl1pPr algn="ctr">
              <a:defRPr sz="2000"/>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3" name="Picture 2">
            <a:extLst>
              <a:ext uri="{FF2B5EF4-FFF2-40B4-BE49-F238E27FC236}">
                <a16:creationId xmlns:a16="http://schemas.microsoft.com/office/drawing/2014/main" id="{AC3F759B-9D8B-810E-93CA-B5B58BB495C9}"/>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4" name="Graphic 3">
            <a:extLst>
              <a:ext uri="{FF2B5EF4-FFF2-40B4-BE49-F238E27FC236}">
                <a16:creationId xmlns:a16="http://schemas.microsoft.com/office/drawing/2014/main" id="{8E1833D8-186B-5317-7FCA-A85C1F4EF8C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65098" y="2716275"/>
            <a:ext cx="4861803" cy="1425450"/>
          </a:xfrm>
          <a:prstGeom prst="rect">
            <a:avLst/>
          </a:prstGeom>
        </p:spPr>
      </p:pic>
    </p:spTree>
    <p:extLst>
      <p:ext uri="{BB962C8B-B14F-4D97-AF65-F5344CB8AC3E}">
        <p14:creationId xmlns:p14="http://schemas.microsoft.com/office/powerpoint/2010/main" val="118476202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Title Slide">
    <p:bg>
      <p:bgRef idx="1001">
        <a:schemeClr val="bg1"/>
      </p:bgRef>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5273039"/>
            <a:ext cx="10515600" cy="903923"/>
          </a:xfrm>
        </p:spPr>
        <p:txBody>
          <a:bodyPr/>
          <a:lstStyle>
            <a:lvl1pPr algn="ctr">
              <a:defRPr sz="2000"/>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3" name="Picture 2">
            <a:extLst>
              <a:ext uri="{FF2B5EF4-FFF2-40B4-BE49-F238E27FC236}">
                <a16:creationId xmlns:a16="http://schemas.microsoft.com/office/drawing/2014/main" id="{AC3F759B-9D8B-810E-93CA-B5B58BB495C9}"/>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4" name="Graphic 3">
            <a:extLst>
              <a:ext uri="{FF2B5EF4-FFF2-40B4-BE49-F238E27FC236}">
                <a16:creationId xmlns:a16="http://schemas.microsoft.com/office/drawing/2014/main" id="{B4AC3D50-8E4D-37DD-93BF-26C91EA18B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32650" y="2754614"/>
            <a:ext cx="3126699" cy="1348772"/>
          </a:xfrm>
          <a:prstGeom prst="rect">
            <a:avLst/>
          </a:prstGeom>
        </p:spPr>
      </p:pic>
    </p:spTree>
    <p:extLst>
      <p:ext uri="{BB962C8B-B14F-4D97-AF65-F5344CB8AC3E}">
        <p14:creationId xmlns:p14="http://schemas.microsoft.com/office/powerpoint/2010/main" val="72694022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1191379"/>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2759675"/>
            <a:ext cx="10515600" cy="341728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2" name="Graphic 1">
            <a:extLst>
              <a:ext uri="{FF2B5EF4-FFF2-40B4-BE49-F238E27FC236}">
                <a16:creationId xmlns:a16="http://schemas.microsoft.com/office/drawing/2014/main" id="{00C1C9D6-962A-9EDB-1387-C352C1B327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2182" y="574654"/>
            <a:ext cx="1498235" cy="439273"/>
          </a:xfrm>
          <a:prstGeom prst="rect">
            <a:avLst/>
          </a:prstGeom>
        </p:spPr>
      </p:pic>
    </p:spTree>
    <p:extLst>
      <p:ext uri="{BB962C8B-B14F-4D97-AF65-F5344CB8AC3E}">
        <p14:creationId xmlns:p14="http://schemas.microsoft.com/office/powerpoint/2010/main" val="6636370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D10D52E0-5D28-E763-7378-2C9B3446CA04}"/>
              </a:ext>
            </a:extLst>
          </p:cNvPr>
          <p:cNvSpPr/>
          <p:nvPr userDrawn="1"/>
        </p:nvSpPr>
        <p:spPr>
          <a:xfrm flipH="1">
            <a:off x="6096000" y="1690688"/>
            <a:ext cx="6096000" cy="5167312"/>
          </a:xfrm>
          <a:prstGeom prst="round1Rect">
            <a:avLst/>
          </a:prstGeom>
          <a:solidFill>
            <a:srgbClr val="CAD8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 name="Title 1">
            <a:extLst>
              <a:ext uri="{FF2B5EF4-FFF2-40B4-BE49-F238E27FC236}">
                <a16:creationId xmlns:a16="http://schemas.microsoft.com/office/drawing/2014/main" id="{3EE8BAFF-6284-2092-3FA8-D2C13189F604}"/>
              </a:ext>
            </a:extLst>
          </p:cNvPr>
          <p:cNvSpPr>
            <a:spLocks noGrp="1"/>
          </p:cNvSpPr>
          <p:nvPr>
            <p:ph type="title"/>
          </p:nvPr>
        </p:nvSpPr>
        <p:spPr/>
        <p:txBody>
          <a:bodyPr>
            <a:normAutofit/>
          </a:bodyPr>
          <a:lstStyle>
            <a:lvl1pPr>
              <a:defRPr sz="3600"/>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887274E3-D29C-7192-B8DA-24228C308F85}"/>
              </a:ext>
            </a:extLst>
          </p:cNvPr>
          <p:cNvSpPr>
            <a:spLocks noGrp="1"/>
          </p:cNvSpPr>
          <p:nvPr>
            <p:ph sz="half" idx="1"/>
          </p:nvPr>
        </p:nvSpPr>
        <p:spPr>
          <a:xfrm>
            <a:off x="838200" y="2047081"/>
            <a:ext cx="483108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C672329C-F8E5-2205-A227-3DF68702188D}"/>
              </a:ext>
            </a:extLst>
          </p:cNvPr>
          <p:cNvSpPr>
            <a:spLocks noGrp="1"/>
          </p:cNvSpPr>
          <p:nvPr>
            <p:ph sz="half" idx="2"/>
          </p:nvPr>
        </p:nvSpPr>
        <p:spPr>
          <a:xfrm>
            <a:off x="6507480" y="2047081"/>
            <a:ext cx="484632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2862900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A45318E-4509-8932-528E-F98CA2E16B27}"/>
              </a:ext>
            </a:extLst>
          </p:cNvPr>
          <p:cNvSpPr/>
          <p:nvPr userDrawn="1"/>
        </p:nvSpPr>
        <p:spPr>
          <a:xfrm flipH="1">
            <a:off x="6096000" y="0"/>
            <a:ext cx="6096000" cy="6858000"/>
          </a:xfrm>
          <a:prstGeom prst="round1Rect">
            <a:avLst/>
          </a:prstGeom>
          <a:solidFill>
            <a:srgbClr val="CAD8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 name="Title 1">
            <a:extLst>
              <a:ext uri="{FF2B5EF4-FFF2-40B4-BE49-F238E27FC236}">
                <a16:creationId xmlns:a16="http://schemas.microsoft.com/office/drawing/2014/main" id="{3EE8BAFF-6284-2092-3FA8-D2C13189F604}"/>
              </a:ext>
            </a:extLst>
          </p:cNvPr>
          <p:cNvSpPr>
            <a:spLocks noGrp="1"/>
          </p:cNvSpPr>
          <p:nvPr>
            <p:ph type="title"/>
          </p:nvPr>
        </p:nvSpPr>
        <p:spPr>
          <a:xfrm>
            <a:off x="838200" y="365125"/>
            <a:ext cx="4831080" cy="1325563"/>
          </a:xfrm>
        </p:spPr>
        <p:txBody>
          <a:bodyPr>
            <a:normAutofit/>
          </a:bodyPr>
          <a:lstStyle>
            <a:lvl1pPr>
              <a:defRPr sz="3600"/>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887274E3-D29C-7192-B8DA-24228C308F85}"/>
              </a:ext>
            </a:extLst>
          </p:cNvPr>
          <p:cNvSpPr>
            <a:spLocks noGrp="1"/>
          </p:cNvSpPr>
          <p:nvPr>
            <p:ph sz="half" idx="1"/>
          </p:nvPr>
        </p:nvSpPr>
        <p:spPr>
          <a:xfrm>
            <a:off x="838200" y="2047081"/>
            <a:ext cx="483108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C672329C-F8E5-2205-A227-3DF68702188D}"/>
              </a:ext>
            </a:extLst>
          </p:cNvPr>
          <p:cNvSpPr>
            <a:spLocks noGrp="1"/>
          </p:cNvSpPr>
          <p:nvPr>
            <p:ph sz="half" idx="2"/>
          </p:nvPr>
        </p:nvSpPr>
        <p:spPr>
          <a:xfrm>
            <a:off x="6507480" y="2047081"/>
            <a:ext cx="484632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956092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347C-455C-0BAF-5376-6527549232FB}"/>
              </a:ext>
            </a:extLst>
          </p:cNvPr>
          <p:cNvSpPr>
            <a:spLocks noGrp="1"/>
          </p:cNvSpPr>
          <p:nvPr>
            <p:ph type="title"/>
          </p:nvPr>
        </p:nvSpPr>
        <p:spPr>
          <a:xfrm>
            <a:off x="839788" y="365125"/>
            <a:ext cx="10515600" cy="1325563"/>
          </a:xfrm>
        </p:spPr>
        <p:txBody>
          <a:bodyPr/>
          <a:lstStyle/>
          <a:p>
            <a:r>
              <a:rPr lang="en-GB" dirty="0"/>
              <a:t>Click to edit Master title style</a:t>
            </a:r>
            <a:endParaRPr lang="en-SE" dirty="0"/>
          </a:p>
        </p:txBody>
      </p:sp>
      <p:sp>
        <p:nvSpPr>
          <p:cNvPr id="3" name="Text Placeholder 2">
            <a:extLst>
              <a:ext uri="{FF2B5EF4-FFF2-40B4-BE49-F238E27FC236}">
                <a16:creationId xmlns:a16="http://schemas.microsoft.com/office/drawing/2014/main" id="{945F9E70-23D1-28E2-686D-CAE0C92EB1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81B567-9C19-A63B-BF88-ECB34A7C348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Text Placeholder 4">
            <a:extLst>
              <a:ext uri="{FF2B5EF4-FFF2-40B4-BE49-F238E27FC236}">
                <a16:creationId xmlns:a16="http://schemas.microsoft.com/office/drawing/2014/main" id="{3BD0CEA1-271A-D9E3-AE7A-E939321097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1B324E-3E90-E468-EEEC-37B1EC51AFE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732120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C5964-6C99-A390-1543-D5DADFFC334D}"/>
              </a:ext>
            </a:extLst>
          </p:cNvPr>
          <p:cNvSpPr>
            <a:spLocks noGrp="1"/>
          </p:cNvSpPr>
          <p:nvPr>
            <p:ph type="title"/>
          </p:nvPr>
        </p:nvSpPr>
        <p:spPr/>
        <p:txBody>
          <a:bodyPr/>
          <a:lstStyle/>
          <a:p>
            <a:r>
              <a:rPr lang="en-GB"/>
              <a:t>Click to edit Master title style</a:t>
            </a:r>
            <a:endParaRPr lang="en-SE"/>
          </a:p>
        </p:txBody>
      </p:sp>
    </p:spTree>
    <p:extLst>
      <p:ext uri="{BB962C8B-B14F-4D97-AF65-F5344CB8AC3E}">
        <p14:creationId xmlns:p14="http://schemas.microsoft.com/office/powerpoint/2010/main" val="1931322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3486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4AA211-5EA4-3AEC-5935-DB51C205FA4D}"/>
              </a:ext>
            </a:extLst>
          </p:cNvPr>
          <p:cNvPicPr>
            <a:picLocks noChangeAspect="1"/>
          </p:cNvPicPr>
          <p:nvPr userDrawn="1"/>
        </p:nvPicPr>
        <p:blipFill>
          <a:blip r:embed="rId2"/>
          <a:stretch>
            <a:fillRect/>
          </a:stretch>
        </p:blipFill>
        <p:spPr>
          <a:xfrm>
            <a:off x="8166347" y="-43405"/>
            <a:ext cx="4141400" cy="6944810"/>
          </a:xfrm>
          <a:prstGeom prst="rect">
            <a:avLst/>
          </a:prstGeom>
        </p:spPr>
      </p:pic>
      <p:sp>
        <p:nvSpPr>
          <p:cNvPr id="2" name="Title 1">
            <a:extLst>
              <a:ext uri="{FF2B5EF4-FFF2-40B4-BE49-F238E27FC236}">
                <a16:creationId xmlns:a16="http://schemas.microsoft.com/office/drawing/2014/main" id="{7DF7B27D-44D5-ADDA-F6DE-41C6CDB1E989}"/>
              </a:ext>
            </a:extLst>
          </p:cNvPr>
          <p:cNvSpPr>
            <a:spLocks noGrp="1"/>
          </p:cNvSpPr>
          <p:nvPr>
            <p:ph type="title"/>
          </p:nvPr>
        </p:nvSpPr>
        <p:spPr>
          <a:xfrm>
            <a:off x="839788" y="987424"/>
            <a:ext cx="4448492" cy="1268096"/>
          </a:xfrm>
        </p:spPr>
        <p:txBody>
          <a:bodyPr anchor="t">
            <a:normAutofit/>
          </a:bodyPr>
          <a:lstStyle>
            <a:lvl1pPr>
              <a:defRPr sz="3600"/>
            </a:lvl1pPr>
          </a:lstStyle>
          <a:p>
            <a:r>
              <a:rPr lang="en-GB" dirty="0"/>
              <a:t>Click to edit Master title style</a:t>
            </a:r>
            <a:endParaRPr lang="en-SE" dirty="0"/>
          </a:p>
        </p:txBody>
      </p:sp>
      <p:sp>
        <p:nvSpPr>
          <p:cNvPr id="3" name="Picture Placeholder 2">
            <a:extLst>
              <a:ext uri="{FF2B5EF4-FFF2-40B4-BE49-F238E27FC236}">
                <a16:creationId xmlns:a16="http://schemas.microsoft.com/office/drawing/2014/main" id="{9B680301-8D23-6E5E-70E8-86DCA4E64833}"/>
              </a:ext>
            </a:extLst>
          </p:cNvPr>
          <p:cNvSpPr>
            <a:spLocks noGrp="1"/>
          </p:cNvSpPr>
          <p:nvPr>
            <p:ph type="pic" idx="1"/>
          </p:nvPr>
        </p:nvSpPr>
        <p:spPr>
          <a:xfrm>
            <a:off x="5669280" y="987425"/>
            <a:ext cx="568610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66317DEE-93A4-9BD5-BB4A-C9C5B4AD6EC2}"/>
              </a:ext>
            </a:extLst>
          </p:cNvPr>
          <p:cNvSpPr>
            <a:spLocks noGrp="1"/>
          </p:cNvSpPr>
          <p:nvPr>
            <p:ph type="body" sz="half" idx="2"/>
          </p:nvPr>
        </p:nvSpPr>
        <p:spPr>
          <a:xfrm>
            <a:off x="839788" y="2453640"/>
            <a:ext cx="4448492" cy="34153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3687391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1EFB08-47C3-3F4C-F28E-6157CB80BA98}"/>
              </a:ext>
            </a:extLst>
          </p:cNvPr>
          <p:cNvPicPr>
            <a:picLocks noChangeAspect="1"/>
          </p:cNvPicPr>
          <p:nvPr userDrawn="1"/>
        </p:nvPicPr>
        <p:blipFill>
          <a:blip r:embed="rId2"/>
          <a:stretch>
            <a:fillRect/>
          </a:stretch>
        </p:blipFill>
        <p:spPr>
          <a:xfrm>
            <a:off x="6995160" y="0"/>
            <a:ext cx="5196840" cy="6858000"/>
          </a:xfrm>
          <a:prstGeom prst="rect">
            <a:avLst/>
          </a:prstGeom>
        </p:spPr>
      </p:pic>
      <p:sp>
        <p:nvSpPr>
          <p:cNvPr id="2" name="Title 1">
            <a:extLst>
              <a:ext uri="{FF2B5EF4-FFF2-40B4-BE49-F238E27FC236}">
                <a16:creationId xmlns:a16="http://schemas.microsoft.com/office/drawing/2014/main" id="{7DF7B27D-44D5-ADDA-F6DE-41C6CDB1E989}"/>
              </a:ext>
            </a:extLst>
          </p:cNvPr>
          <p:cNvSpPr>
            <a:spLocks noGrp="1"/>
          </p:cNvSpPr>
          <p:nvPr>
            <p:ph type="title"/>
          </p:nvPr>
        </p:nvSpPr>
        <p:spPr>
          <a:xfrm>
            <a:off x="839788" y="457200"/>
            <a:ext cx="6155372" cy="1249680"/>
          </a:xfrm>
        </p:spPr>
        <p:txBody>
          <a:bodyPr anchor="b">
            <a:normAutofit/>
          </a:bodyPr>
          <a:lstStyle>
            <a:lvl1pPr>
              <a:defRPr sz="3600"/>
            </a:lvl1pPr>
          </a:lstStyle>
          <a:p>
            <a:r>
              <a:rPr lang="en-GB" dirty="0"/>
              <a:t>Click to edit Master title style</a:t>
            </a:r>
            <a:endParaRPr lang="en-SE" dirty="0"/>
          </a:p>
        </p:txBody>
      </p:sp>
      <p:sp>
        <p:nvSpPr>
          <p:cNvPr id="3" name="Picture Placeholder 2">
            <a:extLst>
              <a:ext uri="{FF2B5EF4-FFF2-40B4-BE49-F238E27FC236}">
                <a16:creationId xmlns:a16="http://schemas.microsoft.com/office/drawing/2014/main" id="{9B680301-8D23-6E5E-70E8-86DCA4E64833}"/>
              </a:ext>
            </a:extLst>
          </p:cNvPr>
          <p:cNvSpPr>
            <a:spLocks noGrp="1"/>
          </p:cNvSpPr>
          <p:nvPr>
            <p:ph type="pic" idx="1"/>
          </p:nvPr>
        </p:nvSpPr>
        <p:spPr>
          <a:xfrm>
            <a:off x="7419976" y="0"/>
            <a:ext cx="4772024"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66317DEE-93A4-9BD5-BB4A-C9C5B4AD6EC2}"/>
              </a:ext>
            </a:extLst>
          </p:cNvPr>
          <p:cNvSpPr>
            <a:spLocks noGrp="1"/>
          </p:cNvSpPr>
          <p:nvPr>
            <p:ph type="body" sz="half" idx="2"/>
          </p:nvPr>
        </p:nvSpPr>
        <p:spPr>
          <a:xfrm>
            <a:off x="839788" y="2057400"/>
            <a:ext cx="615537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7790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1191379"/>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2759675"/>
            <a:ext cx="10515600" cy="341728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2" name="Graphic 1">
            <a:extLst>
              <a:ext uri="{FF2B5EF4-FFF2-40B4-BE49-F238E27FC236}">
                <a16:creationId xmlns:a16="http://schemas.microsoft.com/office/drawing/2014/main" id="{F7855B1E-D74F-C54E-CE61-83490999A0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544" y="541292"/>
            <a:ext cx="4272022" cy="534003"/>
          </a:xfrm>
          <a:prstGeom prst="rect">
            <a:avLst/>
          </a:prstGeom>
        </p:spPr>
      </p:pic>
    </p:spTree>
    <p:extLst>
      <p:ext uri="{BB962C8B-B14F-4D97-AF65-F5344CB8AC3E}">
        <p14:creationId xmlns:p14="http://schemas.microsoft.com/office/powerpoint/2010/main" val="399467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573541"/>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2141837"/>
            <a:ext cx="10515600" cy="341728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2" name="Graphic 1">
            <a:extLst>
              <a:ext uri="{FF2B5EF4-FFF2-40B4-BE49-F238E27FC236}">
                <a16:creationId xmlns:a16="http://schemas.microsoft.com/office/drawing/2014/main" id="{B4130E41-A691-BDBC-87BE-64335B450A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2182" y="5845186"/>
            <a:ext cx="1498235" cy="439273"/>
          </a:xfrm>
          <a:prstGeom prst="rect">
            <a:avLst/>
          </a:prstGeom>
        </p:spPr>
      </p:pic>
    </p:spTree>
    <p:extLst>
      <p:ext uri="{BB962C8B-B14F-4D97-AF65-F5344CB8AC3E}">
        <p14:creationId xmlns:p14="http://schemas.microsoft.com/office/powerpoint/2010/main" val="302024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573541"/>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2141837"/>
            <a:ext cx="10515600" cy="341728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2" name="Graphic 1">
            <a:extLst>
              <a:ext uri="{FF2B5EF4-FFF2-40B4-BE49-F238E27FC236}">
                <a16:creationId xmlns:a16="http://schemas.microsoft.com/office/drawing/2014/main" id="{D70278C9-6026-42BB-776E-1DDE9814F9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9551" y="5801857"/>
            <a:ext cx="4272022" cy="534003"/>
          </a:xfrm>
          <a:prstGeom prst="rect">
            <a:avLst/>
          </a:prstGeom>
        </p:spPr>
      </p:pic>
    </p:spTree>
    <p:extLst>
      <p:ext uri="{BB962C8B-B14F-4D97-AF65-F5344CB8AC3E}">
        <p14:creationId xmlns:p14="http://schemas.microsoft.com/office/powerpoint/2010/main" val="169117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DCC8F3-0B56-EB07-ABC3-675FC490D680}"/>
              </a:ext>
            </a:extLst>
          </p:cNvPr>
          <p:cNvPicPr>
            <a:picLocks noChangeAspect="1"/>
          </p:cNvPicPr>
          <p:nvPr userDrawn="1"/>
        </p:nvPicPr>
        <p:blipFill>
          <a:blip r:embed="rId2"/>
          <a:stretch>
            <a:fillRect/>
          </a:stretch>
        </p:blipFill>
        <p:spPr>
          <a:xfrm>
            <a:off x="11667899" y="365125"/>
            <a:ext cx="547251" cy="1325563"/>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63031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F17F89-5D8E-AFD6-042E-5A6533FE939C}"/>
              </a:ext>
            </a:extLst>
          </p:cNvPr>
          <p:cNvPicPr>
            <a:picLocks noChangeAspect="1"/>
          </p:cNvPicPr>
          <p:nvPr userDrawn="1"/>
        </p:nvPicPr>
        <p:blipFill>
          <a:blip r:embed="rId2"/>
          <a:stretch>
            <a:fillRect/>
          </a:stretch>
        </p:blipFill>
        <p:spPr>
          <a:xfrm>
            <a:off x="8120657" y="693915"/>
            <a:ext cx="4084222" cy="6176963"/>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2143917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DCC8F3-0B56-EB07-ABC3-675FC490D680}"/>
              </a:ext>
            </a:extLst>
          </p:cNvPr>
          <p:cNvPicPr>
            <a:picLocks noChangeAspect="1"/>
          </p:cNvPicPr>
          <p:nvPr userDrawn="1"/>
        </p:nvPicPr>
        <p:blipFill>
          <a:blip r:embed="rId2"/>
          <a:stretch>
            <a:fillRect/>
          </a:stretch>
        </p:blipFill>
        <p:spPr>
          <a:xfrm>
            <a:off x="9352345" y="-22904"/>
            <a:ext cx="2862805" cy="6934350"/>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3287000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5BBC-75C8-A5B9-C000-757D8F01DE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SE" dirty="0"/>
          </a:p>
        </p:txBody>
      </p:sp>
      <p:sp>
        <p:nvSpPr>
          <p:cNvPr id="3" name="Text Placeholder 2">
            <a:extLst>
              <a:ext uri="{FF2B5EF4-FFF2-40B4-BE49-F238E27FC236}">
                <a16:creationId xmlns:a16="http://schemas.microsoft.com/office/drawing/2014/main" id="{41D65FB9-B18E-D96A-9239-226000CCA2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Date Placeholder 3">
            <a:extLst>
              <a:ext uri="{FF2B5EF4-FFF2-40B4-BE49-F238E27FC236}">
                <a16:creationId xmlns:a16="http://schemas.microsoft.com/office/drawing/2014/main" id="{EF97F281-F576-B19F-199C-3852683DD2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FA0968-ABAC-5F43-9115-8C66E652C644}" type="datetime1">
              <a:rPr lang="sv-SE" smtClean="0"/>
              <a:t>2024-10-04</a:t>
            </a:fld>
            <a:endParaRPr lang="en-SE"/>
          </a:p>
        </p:txBody>
      </p:sp>
      <p:sp>
        <p:nvSpPr>
          <p:cNvPr id="6" name="textruta 5">
            <a:extLst>
              <a:ext uri="{FF2B5EF4-FFF2-40B4-BE49-F238E27FC236}">
                <a16:creationId xmlns:a16="http://schemas.microsoft.com/office/drawing/2014/main" id="{BD1E4FCE-6B6F-B463-6F18-BC39D07CD663}"/>
              </a:ext>
            </a:extLst>
          </p:cNvPr>
          <p:cNvSpPr txBox="1"/>
          <p:nvPr userDrawn="1">
            <p:extLst>
              <p:ext uri="{1162E1C5-73C7-4A58-AE30-91384D911F3F}">
                <p184:classification xmlns:p184="http://schemas.microsoft.com/office/powerpoint/2018/4/main" val="hdr"/>
              </p:ext>
            </p:extLst>
          </p:nvPr>
        </p:nvSpPr>
        <p:spPr>
          <a:xfrm>
            <a:off x="11363325" y="63500"/>
            <a:ext cx="787400" cy="121920"/>
          </a:xfrm>
          <a:prstGeom prst="rect">
            <a:avLst/>
          </a:prstGeom>
        </p:spPr>
        <p:txBody>
          <a:bodyPr horzOverflow="overflow" lIns="0" tIns="0" rIns="0" bIns="0">
            <a:spAutoFit/>
          </a:bodyPr>
          <a:lstStyle/>
          <a:p>
            <a:pPr algn="l"/>
            <a:r>
              <a:rPr lang="sv-SE" sz="800">
                <a:solidFill>
                  <a:srgbClr val="000000"/>
                </a:solidFill>
                <a:latin typeface="Calibri" panose="020F0502020204030204" pitchFamily="34" charset="0"/>
                <a:cs typeface="Calibri" panose="020F0502020204030204" pitchFamily="34" charset="0"/>
              </a:rPr>
              <a:t>Begränsad delning</a:t>
            </a:r>
          </a:p>
        </p:txBody>
      </p:sp>
    </p:spTree>
    <p:extLst>
      <p:ext uri="{BB962C8B-B14F-4D97-AF65-F5344CB8AC3E}">
        <p14:creationId xmlns:p14="http://schemas.microsoft.com/office/powerpoint/2010/main" val="784088411"/>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80" r:id="rId3"/>
    <p:sldLayoutId id="2147483683" r:id="rId4"/>
    <p:sldLayoutId id="2147483681" r:id="rId5"/>
    <p:sldLayoutId id="2147483684" r:id="rId6"/>
    <p:sldLayoutId id="2147483672" r:id="rId7"/>
    <p:sldLayoutId id="2147483674" r:id="rId8"/>
    <p:sldLayoutId id="2147483661" r:id="rId9"/>
    <p:sldLayoutId id="2147483663" r:id="rId10"/>
    <p:sldLayoutId id="2147483667" r:id="rId11"/>
    <p:sldLayoutId id="2147483666" r:id="rId12"/>
    <p:sldLayoutId id="2147483671" r:id="rId13"/>
    <p:sldLayoutId id="2147483685" r:id="rId14"/>
    <p:sldLayoutId id="2147483660" r:id="rId15"/>
    <p:sldLayoutId id="2147483686" r:id="rId16"/>
    <p:sldLayoutId id="2147483662" r:id="rId17"/>
    <p:sldLayoutId id="2147483673" r:id="rId18"/>
    <p:sldLayoutId id="2147483664" r:id="rId19"/>
    <p:sldLayoutId id="2147483665" r:id="rId20"/>
    <p:sldLayoutId id="2147483670" r:id="rId21"/>
    <p:sldLayoutId id="2147483687" r:id="rId22"/>
    <p:sldLayoutId id="2147483675" r:id="rId23"/>
    <p:sldLayoutId id="2147483689" r:id="rId24"/>
    <p:sldLayoutId id="2147483676" r:id="rId25"/>
    <p:sldLayoutId id="2147483677" r:id="rId26"/>
    <p:sldLayoutId id="2147483678" r:id="rId27"/>
    <p:sldLayoutId id="2147483679" r:id="rId28"/>
    <p:sldLayoutId id="2147483688" r:id="rId29"/>
    <p:sldLayoutId id="2147483652" r:id="rId30"/>
    <p:sldLayoutId id="2147483669" r:id="rId31"/>
    <p:sldLayoutId id="2147483653" r:id="rId32"/>
    <p:sldLayoutId id="2147483654" r:id="rId33"/>
    <p:sldLayoutId id="2147483655" r:id="rId34"/>
    <p:sldLayoutId id="2147483657" r:id="rId35"/>
    <p:sldLayoutId id="2147483668" r:id="rId36"/>
  </p:sldLayoutIdLst>
  <p:hf sldNum="0" hdr="0" ftr="0"/>
  <p:txStyles>
    <p:titleStyle>
      <a:lvl1pPr algn="l" defTabSz="914400" rtl="0" eaLnBrk="1" latinLnBrk="0" hangingPunct="1">
        <a:lnSpc>
          <a:spcPct val="90000"/>
        </a:lnSpc>
        <a:spcBef>
          <a:spcPct val="0"/>
        </a:spcBef>
        <a:buNone/>
        <a:defRPr sz="4400" b="1" i="0" kern="1200">
          <a:solidFill>
            <a:schemeClr val="tx1"/>
          </a:solidFill>
          <a:latin typeface="Figtree SemiBol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igtree Mediu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igtree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igtree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gtree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gtree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2" Type="http://schemas.openxmlformats.org/officeDocument/2006/relationships/hyperlink" Target="mailto:christina.brandt@lnu.se"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D17A-1401-A23E-2A5C-8978824E3BE3}"/>
              </a:ext>
            </a:extLst>
          </p:cNvPr>
          <p:cNvSpPr>
            <a:spLocks noGrp="1"/>
          </p:cNvSpPr>
          <p:nvPr>
            <p:ph type="ctrTitle"/>
          </p:nvPr>
        </p:nvSpPr>
        <p:spPr/>
        <p:txBody>
          <a:bodyPr/>
          <a:lstStyle/>
          <a:p>
            <a:r>
              <a:rPr lang="sv-SE" dirty="0">
                <a:solidFill>
                  <a:schemeClr val="tx1"/>
                </a:solidFill>
              </a:rPr>
              <a:t>Ladok ISP</a:t>
            </a:r>
            <a:endParaRPr lang="en-SE" b="1" dirty="0">
              <a:latin typeface="Figtree" pitchFamily="2" charset="0"/>
            </a:endParaRPr>
          </a:p>
        </p:txBody>
      </p:sp>
      <p:sp>
        <p:nvSpPr>
          <p:cNvPr id="3" name="Subtitle 2">
            <a:extLst>
              <a:ext uri="{FF2B5EF4-FFF2-40B4-BE49-F238E27FC236}">
                <a16:creationId xmlns:a16="http://schemas.microsoft.com/office/drawing/2014/main" id="{239F11E5-5C01-D306-7BBA-3DF46074775A}"/>
              </a:ext>
            </a:extLst>
          </p:cNvPr>
          <p:cNvSpPr>
            <a:spLocks noGrp="1"/>
          </p:cNvSpPr>
          <p:nvPr>
            <p:ph type="subTitle" idx="1"/>
          </p:nvPr>
        </p:nvSpPr>
        <p:spPr>
          <a:xfrm>
            <a:off x="838200" y="4793529"/>
            <a:ext cx="9144000" cy="1655762"/>
          </a:xfrm>
        </p:spPr>
        <p:txBody>
          <a:bodyPr/>
          <a:lstStyle/>
          <a:p>
            <a:pPr algn="l"/>
            <a:r>
              <a:rPr lang="sv-SE" sz="2400" b="1" dirty="0">
                <a:solidFill>
                  <a:schemeClr val="accent3">
                    <a:lumMod val="75000"/>
                  </a:schemeClr>
                </a:solidFill>
              </a:rPr>
              <a:t>Tematräff 7</a:t>
            </a:r>
          </a:p>
          <a:p>
            <a:pPr algn="l"/>
            <a:r>
              <a:rPr lang="sv-SE" sz="2400" b="1" dirty="0">
                <a:solidFill>
                  <a:schemeClr val="accent3">
                    <a:lumMod val="75000"/>
                  </a:schemeClr>
                </a:solidFill>
              </a:rPr>
              <a:t>2024-10-04</a:t>
            </a:r>
          </a:p>
        </p:txBody>
      </p:sp>
    </p:spTree>
    <p:extLst>
      <p:ext uri="{BB962C8B-B14F-4D97-AF65-F5344CB8AC3E}">
        <p14:creationId xmlns:p14="http://schemas.microsoft.com/office/powerpoint/2010/main" val="1940695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974602B-583B-2574-7191-AFF8C86F470A}"/>
              </a:ext>
            </a:extLst>
          </p:cNvPr>
          <p:cNvPicPr>
            <a:picLocks noChangeAspect="1"/>
          </p:cNvPicPr>
          <p:nvPr/>
        </p:nvPicPr>
        <p:blipFill>
          <a:blip r:embed="rId2"/>
          <a:stretch>
            <a:fillRect/>
          </a:stretch>
        </p:blipFill>
        <p:spPr>
          <a:xfrm>
            <a:off x="0" y="0"/>
            <a:ext cx="12192000" cy="5070108"/>
          </a:xfrm>
          <a:prstGeom prst="rect">
            <a:avLst/>
          </a:prstGeom>
        </p:spPr>
      </p:pic>
    </p:spTree>
    <p:extLst>
      <p:ext uri="{BB962C8B-B14F-4D97-AF65-F5344CB8AC3E}">
        <p14:creationId xmlns:p14="http://schemas.microsoft.com/office/powerpoint/2010/main" val="3497977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E34B1F-12D7-281B-317A-2FE0FEB7485C}"/>
              </a:ext>
            </a:extLst>
          </p:cNvPr>
          <p:cNvSpPr>
            <a:spLocks noGrp="1"/>
          </p:cNvSpPr>
          <p:nvPr>
            <p:ph type="title"/>
          </p:nvPr>
        </p:nvSpPr>
        <p:spPr/>
        <p:txBody>
          <a:bodyPr>
            <a:normAutofit/>
          </a:bodyPr>
          <a:lstStyle/>
          <a:p>
            <a:r>
              <a:rPr lang="sv-SE" b="0" i="0" dirty="0">
                <a:solidFill>
                  <a:srgbClr val="333E48"/>
                </a:solidFill>
                <a:effectLst/>
                <a:latin typeface="National2"/>
              </a:rPr>
              <a:t>Hur skulle ni föredra att inställningar för bevakningar hanteras?</a:t>
            </a:r>
            <a:endParaRPr lang="sv-SE" dirty="0"/>
          </a:p>
        </p:txBody>
      </p:sp>
      <p:sp>
        <p:nvSpPr>
          <p:cNvPr id="4" name="Platshållare för innehåll 3">
            <a:extLst>
              <a:ext uri="{FF2B5EF4-FFF2-40B4-BE49-F238E27FC236}">
                <a16:creationId xmlns:a16="http://schemas.microsoft.com/office/drawing/2014/main" id="{F4F627AA-BCE0-6190-2027-DD8F54660F3A}"/>
              </a:ext>
            </a:extLst>
          </p:cNvPr>
          <p:cNvSpPr>
            <a:spLocks noGrp="1"/>
          </p:cNvSpPr>
          <p:nvPr>
            <p:ph sz="half" idx="2"/>
          </p:nvPr>
        </p:nvSpPr>
        <p:spPr/>
        <p:txBody>
          <a:bodyPr/>
          <a:lstStyle/>
          <a:p>
            <a:r>
              <a:rPr lang="sv-SE" dirty="0"/>
              <a:t>Central styrning av bevakningar och påminnelser</a:t>
            </a:r>
          </a:p>
          <a:p>
            <a:r>
              <a:rPr lang="sv-SE" dirty="0"/>
              <a:t>Flexibilitet för användare att anpassa bevakningar</a:t>
            </a:r>
          </a:p>
          <a:p>
            <a:r>
              <a:rPr lang="sv-SE" dirty="0"/>
              <a:t>Osäkerhet kring ansvarsfördelning</a:t>
            </a:r>
          </a:p>
        </p:txBody>
      </p:sp>
      <p:pic>
        <p:nvPicPr>
          <p:cNvPr id="6" name="Bildobjekt 5">
            <a:extLst>
              <a:ext uri="{FF2B5EF4-FFF2-40B4-BE49-F238E27FC236}">
                <a16:creationId xmlns:a16="http://schemas.microsoft.com/office/drawing/2014/main" id="{D959679F-0512-BA64-85F3-573FE1EF79CE}"/>
              </a:ext>
            </a:extLst>
          </p:cNvPr>
          <p:cNvPicPr>
            <a:picLocks noChangeAspect="1"/>
          </p:cNvPicPr>
          <p:nvPr/>
        </p:nvPicPr>
        <p:blipFill>
          <a:blip r:embed="rId3"/>
          <a:stretch>
            <a:fillRect/>
          </a:stretch>
        </p:blipFill>
        <p:spPr>
          <a:xfrm>
            <a:off x="475466" y="2047081"/>
            <a:ext cx="5620534" cy="2657846"/>
          </a:xfrm>
          <a:prstGeom prst="rect">
            <a:avLst/>
          </a:prstGeom>
        </p:spPr>
      </p:pic>
    </p:spTree>
    <p:extLst>
      <p:ext uri="{BB962C8B-B14F-4D97-AF65-F5344CB8AC3E}">
        <p14:creationId xmlns:p14="http://schemas.microsoft.com/office/powerpoint/2010/main" val="1831865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66AE97-28C4-12F8-7B4A-E25F68D1D503}"/>
              </a:ext>
            </a:extLst>
          </p:cNvPr>
          <p:cNvSpPr>
            <a:spLocks noGrp="1"/>
          </p:cNvSpPr>
          <p:nvPr>
            <p:ph type="title"/>
          </p:nvPr>
        </p:nvSpPr>
        <p:spPr/>
        <p:txBody>
          <a:bodyPr>
            <a:noAutofit/>
          </a:bodyPr>
          <a:lstStyle/>
          <a:p>
            <a:r>
              <a:rPr lang="sv-SE" sz="2400" b="0" i="0" dirty="0">
                <a:solidFill>
                  <a:srgbClr val="333E48"/>
                </a:solidFill>
                <a:effectLst/>
                <a:latin typeface="National2"/>
              </a:rPr>
              <a:t>Hur väl motsvarar vyn "Utsökning av verksamhetsroller" ert behov av att överblicka och hantera huvudhandledare och handledare samt deras kopplingar till doktorander inom er organisation?</a:t>
            </a:r>
            <a:br>
              <a:rPr lang="sv-SE" sz="2400" b="0" i="0" dirty="0">
                <a:solidFill>
                  <a:srgbClr val="333E48"/>
                </a:solidFill>
                <a:effectLst/>
                <a:latin typeface="National2"/>
              </a:rPr>
            </a:br>
            <a:endParaRPr lang="sv-SE" sz="2400" dirty="0"/>
          </a:p>
        </p:txBody>
      </p:sp>
      <p:pic>
        <p:nvPicPr>
          <p:cNvPr id="6" name="Platshållare för innehåll 5">
            <a:extLst>
              <a:ext uri="{FF2B5EF4-FFF2-40B4-BE49-F238E27FC236}">
                <a16:creationId xmlns:a16="http://schemas.microsoft.com/office/drawing/2014/main" id="{4EE1CD5B-FF99-9D7E-1453-94D383E3CE4F}"/>
              </a:ext>
            </a:extLst>
          </p:cNvPr>
          <p:cNvPicPr>
            <a:picLocks noGrp="1" noChangeAspect="1"/>
          </p:cNvPicPr>
          <p:nvPr>
            <p:ph sz="half" idx="1"/>
          </p:nvPr>
        </p:nvPicPr>
        <p:blipFill>
          <a:blip r:embed="rId3"/>
          <a:stretch>
            <a:fillRect/>
          </a:stretch>
        </p:blipFill>
        <p:spPr>
          <a:xfrm>
            <a:off x="838200" y="2836604"/>
            <a:ext cx="4830763" cy="2772293"/>
          </a:xfrm>
        </p:spPr>
      </p:pic>
      <p:sp>
        <p:nvSpPr>
          <p:cNvPr id="4" name="Platshållare för innehåll 3">
            <a:extLst>
              <a:ext uri="{FF2B5EF4-FFF2-40B4-BE49-F238E27FC236}">
                <a16:creationId xmlns:a16="http://schemas.microsoft.com/office/drawing/2014/main" id="{8107F300-77B7-C039-F440-4688382285BD}"/>
              </a:ext>
            </a:extLst>
          </p:cNvPr>
          <p:cNvSpPr>
            <a:spLocks noGrp="1"/>
          </p:cNvSpPr>
          <p:nvPr>
            <p:ph sz="half" idx="2"/>
          </p:nvPr>
        </p:nvSpPr>
        <p:spPr/>
        <p:txBody>
          <a:bodyPr/>
          <a:lstStyle/>
          <a:p>
            <a:r>
              <a:rPr lang="sv-SE" dirty="0"/>
              <a:t>”Användare” istället för ”Medarbetare”</a:t>
            </a:r>
          </a:p>
          <a:p>
            <a:r>
              <a:rPr lang="sv-SE" dirty="0"/>
              <a:t>Utökad sök- och filtreringsfunktionalitet</a:t>
            </a:r>
          </a:p>
          <a:p>
            <a:r>
              <a:rPr lang="sv-SE" dirty="0"/>
              <a:t>Ytterligare kolumner och informationsfältsutökning</a:t>
            </a:r>
          </a:p>
          <a:p>
            <a:endParaRPr lang="sv-SE" dirty="0"/>
          </a:p>
          <a:p>
            <a:endParaRPr lang="sv-SE" dirty="0"/>
          </a:p>
        </p:txBody>
      </p:sp>
    </p:spTree>
    <p:extLst>
      <p:ext uri="{BB962C8B-B14F-4D97-AF65-F5344CB8AC3E}">
        <p14:creationId xmlns:p14="http://schemas.microsoft.com/office/powerpoint/2010/main" val="1491233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2E22EFB-B7E9-402F-4A59-046623099EA2}"/>
              </a:ext>
            </a:extLst>
          </p:cNvPr>
          <p:cNvPicPr>
            <a:picLocks noChangeAspect="1"/>
          </p:cNvPicPr>
          <p:nvPr/>
        </p:nvPicPr>
        <p:blipFill>
          <a:blip r:embed="rId2"/>
          <a:stretch>
            <a:fillRect/>
          </a:stretch>
        </p:blipFill>
        <p:spPr>
          <a:xfrm>
            <a:off x="0" y="0"/>
            <a:ext cx="12192000" cy="4906441"/>
          </a:xfrm>
          <a:prstGeom prst="rect">
            <a:avLst/>
          </a:prstGeom>
        </p:spPr>
      </p:pic>
    </p:spTree>
    <p:extLst>
      <p:ext uri="{BB962C8B-B14F-4D97-AF65-F5344CB8AC3E}">
        <p14:creationId xmlns:p14="http://schemas.microsoft.com/office/powerpoint/2010/main" val="3808057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A66815-7CFE-74CE-D1A3-A8F2A429A06F}"/>
              </a:ext>
            </a:extLst>
          </p:cNvPr>
          <p:cNvSpPr>
            <a:spLocks noGrp="1"/>
          </p:cNvSpPr>
          <p:nvPr>
            <p:ph type="title"/>
          </p:nvPr>
        </p:nvSpPr>
        <p:spPr/>
        <p:txBody>
          <a:bodyPr>
            <a:normAutofit fontScale="90000"/>
          </a:bodyPr>
          <a:lstStyle/>
          <a:p>
            <a:r>
              <a:rPr lang="sv-SE" b="0" i="0" dirty="0">
                <a:solidFill>
                  <a:srgbClr val="333E48"/>
                </a:solidFill>
                <a:effectLst/>
                <a:latin typeface="National2"/>
              </a:rPr>
              <a:t>Kommer ni att vilja begränsa en specifik verksamhetsroll som Granskare, dvs. ange så att en medarbetare får bara granska ett antal doktorander men inte alla?</a:t>
            </a:r>
            <a:endParaRPr lang="sv-SE" dirty="0"/>
          </a:p>
        </p:txBody>
      </p:sp>
      <p:sp>
        <p:nvSpPr>
          <p:cNvPr id="4" name="Platshållare för innehåll 3">
            <a:extLst>
              <a:ext uri="{FF2B5EF4-FFF2-40B4-BE49-F238E27FC236}">
                <a16:creationId xmlns:a16="http://schemas.microsoft.com/office/drawing/2014/main" id="{575BAED8-FE90-4F1F-57C2-3EABCAE80C24}"/>
              </a:ext>
            </a:extLst>
          </p:cNvPr>
          <p:cNvSpPr>
            <a:spLocks noGrp="1"/>
          </p:cNvSpPr>
          <p:nvPr>
            <p:ph sz="half" idx="2"/>
          </p:nvPr>
        </p:nvSpPr>
        <p:spPr/>
        <p:txBody>
          <a:bodyPr/>
          <a:lstStyle/>
          <a:p>
            <a:r>
              <a:rPr lang="sv-SE" dirty="0"/>
              <a:t>Möjliga tillfälliga lösningar för granskarrollen</a:t>
            </a:r>
          </a:p>
          <a:p>
            <a:r>
              <a:rPr lang="sv-SE" dirty="0"/>
              <a:t>Pågående diskussioner på lärosäten</a:t>
            </a:r>
          </a:p>
          <a:p>
            <a:r>
              <a:rPr lang="sv-SE" dirty="0"/>
              <a:t>Variationer beroende på lärosäte och ämne</a:t>
            </a:r>
          </a:p>
        </p:txBody>
      </p:sp>
      <p:pic>
        <p:nvPicPr>
          <p:cNvPr id="6" name="Bildobjekt 5">
            <a:extLst>
              <a:ext uri="{FF2B5EF4-FFF2-40B4-BE49-F238E27FC236}">
                <a16:creationId xmlns:a16="http://schemas.microsoft.com/office/drawing/2014/main" id="{29301D34-1685-30E7-9802-DD9EEEB53900}"/>
              </a:ext>
            </a:extLst>
          </p:cNvPr>
          <p:cNvPicPr>
            <a:picLocks noChangeAspect="1"/>
          </p:cNvPicPr>
          <p:nvPr/>
        </p:nvPicPr>
        <p:blipFill>
          <a:blip r:embed="rId3"/>
          <a:stretch>
            <a:fillRect/>
          </a:stretch>
        </p:blipFill>
        <p:spPr>
          <a:xfrm>
            <a:off x="437360" y="2047081"/>
            <a:ext cx="5658640" cy="2667372"/>
          </a:xfrm>
          <a:prstGeom prst="rect">
            <a:avLst/>
          </a:prstGeom>
        </p:spPr>
      </p:pic>
    </p:spTree>
    <p:extLst>
      <p:ext uri="{BB962C8B-B14F-4D97-AF65-F5344CB8AC3E}">
        <p14:creationId xmlns:p14="http://schemas.microsoft.com/office/powerpoint/2010/main" val="2011443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73651B-9212-8D9C-8B31-381F7BC69C11}"/>
              </a:ext>
            </a:extLst>
          </p:cNvPr>
          <p:cNvSpPr>
            <a:spLocks noGrp="1"/>
          </p:cNvSpPr>
          <p:nvPr>
            <p:ph type="title"/>
          </p:nvPr>
        </p:nvSpPr>
        <p:spPr/>
        <p:txBody>
          <a:bodyPr>
            <a:normAutofit fontScale="90000"/>
          </a:bodyPr>
          <a:lstStyle/>
          <a:p>
            <a:r>
              <a:rPr lang="sv-SE" b="0" i="0" dirty="0">
                <a:solidFill>
                  <a:srgbClr val="333E48"/>
                </a:solidFill>
                <a:effectLst/>
                <a:latin typeface="National2"/>
              </a:rPr>
              <a:t>I vilken utsträckning täcker vyn för "Utsökning av doktorander", med och utan skapad ISP, de vanligaste scenarierna som ni ofta stöter på i ert dagliga arbete?</a:t>
            </a:r>
            <a:endParaRPr lang="sv-SE" dirty="0"/>
          </a:p>
        </p:txBody>
      </p:sp>
      <p:sp>
        <p:nvSpPr>
          <p:cNvPr id="4" name="Platshållare för innehåll 3">
            <a:extLst>
              <a:ext uri="{FF2B5EF4-FFF2-40B4-BE49-F238E27FC236}">
                <a16:creationId xmlns:a16="http://schemas.microsoft.com/office/drawing/2014/main" id="{A443685E-1AF5-1A6E-F3E3-04C648442482}"/>
              </a:ext>
            </a:extLst>
          </p:cNvPr>
          <p:cNvSpPr>
            <a:spLocks noGrp="1"/>
          </p:cNvSpPr>
          <p:nvPr>
            <p:ph sz="half" idx="2"/>
          </p:nvPr>
        </p:nvSpPr>
        <p:spPr/>
        <p:txBody>
          <a:bodyPr/>
          <a:lstStyle/>
          <a:p>
            <a:r>
              <a:rPr lang="sv-SE" dirty="0"/>
              <a:t>Behov av att inkludera slutperiod och färdigställda doktorander</a:t>
            </a:r>
          </a:p>
          <a:p>
            <a:r>
              <a:rPr lang="sv-SE" dirty="0"/>
              <a:t>Förbättrad sök- och sorteringsfunktionalitet</a:t>
            </a:r>
          </a:p>
          <a:p>
            <a:r>
              <a:rPr lang="sv-SE" dirty="0"/>
              <a:t>Förtydligande av begrepp och namn på flikar</a:t>
            </a:r>
          </a:p>
        </p:txBody>
      </p:sp>
      <p:pic>
        <p:nvPicPr>
          <p:cNvPr id="6" name="Bildobjekt 5">
            <a:extLst>
              <a:ext uri="{FF2B5EF4-FFF2-40B4-BE49-F238E27FC236}">
                <a16:creationId xmlns:a16="http://schemas.microsoft.com/office/drawing/2014/main" id="{C20B5255-A893-082B-24F6-E61F5E786AEA}"/>
              </a:ext>
            </a:extLst>
          </p:cNvPr>
          <p:cNvPicPr>
            <a:picLocks noChangeAspect="1"/>
          </p:cNvPicPr>
          <p:nvPr/>
        </p:nvPicPr>
        <p:blipFill>
          <a:blip r:embed="rId3"/>
          <a:stretch>
            <a:fillRect/>
          </a:stretch>
        </p:blipFill>
        <p:spPr>
          <a:xfrm>
            <a:off x="494518" y="2047081"/>
            <a:ext cx="5601482" cy="3248478"/>
          </a:xfrm>
          <a:prstGeom prst="rect">
            <a:avLst/>
          </a:prstGeom>
        </p:spPr>
      </p:pic>
    </p:spTree>
    <p:extLst>
      <p:ext uri="{BB962C8B-B14F-4D97-AF65-F5344CB8AC3E}">
        <p14:creationId xmlns:p14="http://schemas.microsoft.com/office/powerpoint/2010/main" val="3587712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17F49A5-4623-8A0B-9224-1698CC202988}"/>
              </a:ext>
            </a:extLst>
          </p:cNvPr>
          <p:cNvPicPr>
            <a:picLocks noChangeAspect="1"/>
          </p:cNvPicPr>
          <p:nvPr/>
        </p:nvPicPr>
        <p:blipFill>
          <a:blip r:embed="rId2"/>
          <a:stretch>
            <a:fillRect/>
          </a:stretch>
        </p:blipFill>
        <p:spPr>
          <a:xfrm>
            <a:off x="0" y="0"/>
            <a:ext cx="12192000" cy="4799935"/>
          </a:xfrm>
          <a:prstGeom prst="rect">
            <a:avLst/>
          </a:prstGeom>
        </p:spPr>
      </p:pic>
    </p:spTree>
    <p:extLst>
      <p:ext uri="{BB962C8B-B14F-4D97-AF65-F5344CB8AC3E}">
        <p14:creationId xmlns:p14="http://schemas.microsoft.com/office/powerpoint/2010/main" val="3805784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37A0C-DBBF-60C1-B8F1-D1E05B90EA7E}"/>
              </a:ext>
            </a:extLst>
          </p:cNvPr>
          <p:cNvSpPr>
            <a:spLocks noGrp="1"/>
          </p:cNvSpPr>
          <p:nvPr>
            <p:ph type="title"/>
          </p:nvPr>
        </p:nvSpPr>
        <p:spPr/>
        <p:txBody>
          <a:bodyPr>
            <a:normAutofit/>
          </a:bodyPr>
          <a:lstStyle/>
          <a:p>
            <a:r>
              <a:rPr lang="sv-SE" b="0" i="0" dirty="0">
                <a:solidFill>
                  <a:srgbClr val="333E48"/>
                </a:solidFill>
                <a:effectLst/>
                <a:latin typeface="National2"/>
              </a:rPr>
              <a:t>Hur upplever ni "Utsökning av innehåll" jämfört med den tidigare versionen från tematräff 4?</a:t>
            </a:r>
            <a:endParaRPr lang="sv-SE" dirty="0"/>
          </a:p>
        </p:txBody>
      </p:sp>
      <p:sp>
        <p:nvSpPr>
          <p:cNvPr id="4" name="Platshållare för innehåll 3">
            <a:extLst>
              <a:ext uri="{FF2B5EF4-FFF2-40B4-BE49-F238E27FC236}">
                <a16:creationId xmlns:a16="http://schemas.microsoft.com/office/drawing/2014/main" id="{2A33C864-BF45-0D59-8566-2BC175DAF821}"/>
              </a:ext>
            </a:extLst>
          </p:cNvPr>
          <p:cNvSpPr>
            <a:spLocks noGrp="1"/>
          </p:cNvSpPr>
          <p:nvPr>
            <p:ph sz="half" idx="2"/>
          </p:nvPr>
        </p:nvSpPr>
        <p:spPr/>
        <p:txBody>
          <a:bodyPr/>
          <a:lstStyle/>
          <a:p>
            <a:r>
              <a:rPr lang="sv-SE" dirty="0"/>
              <a:t>Svårigheter att bedöma funktionalitet utifrån bild</a:t>
            </a:r>
          </a:p>
          <a:p>
            <a:r>
              <a:rPr lang="sv-SE" dirty="0"/>
              <a:t>Önskan om fler valmöjligheter och datauttag</a:t>
            </a:r>
          </a:p>
          <a:p>
            <a:r>
              <a:rPr lang="sv-SE" dirty="0"/>
              <a:t>Förvirring kring flikarnas och kolumnernas syfte</a:t>
            </a:r>
          </a:p>
        </p:txBody>
      </p:sp>
      <p:pic>
        <p:nvPicPr>
          <p:cNvPr id="6" name="Bildobjekt 5">
            <a:extLst>
              <a:ext uri="{FF2B5EF4-FFF2-40B4-BE49-F238E27FC236}">
                <a16:creationId xmlns:a16="http://schemas.microsoft.com/office/drawing/2014/main" id="{5F5C6B05-3337-8758-BC18-9962251CFA0D}"/>
              </a:ext>
            </a:extLst>
          </p:cNvPr>
          <p:cNvPicPr>
            <a:picLocks noChangeAspect="1"/>
          </p:cNvPicPr>
          <p:nvPr/>
        </p:nvPicPr>
        <p:blipFill>
          <a:blip r:embed="rId3"/>
          <a:stretch>
            <a:fillRect/>
          </a:stretch>
        </p:blipFill>
        <p:spPr>
          <a:xfrm>
            <a:off x="504045" y="2047081"/>
            <a:ext cx="5591955" cy="3286584"/>
          </a:xfrm>
          <a:prstGeom prst="rect">
            <a:avLst/>
          </a:prstGeom>
        </p:spPr>
      </p:pic>
    </p:spTree>
    <p:extLst>
      <p:ext uri="{BB962C8B-B14F-4D97-AF65-F5344CB8AC3E}">
        <p14:creationId xmlns:p14="http://schemas.microsoft.com/office/powerpoint/2010/main" val="4016666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FD091B2-256D-A950-525E-A478EA19D8D9}"/>
              </a:ext>
            </a:extLst>
          </p:cNvPr>
          <p:cNvPicPr>
            <a:picLocks noChangeAspect="1"/>
          </p:cNvPicPr>
          <p:nvPr/>
        </p:nvPicPr>
        <p:blipFill rotWithShape="1">
          <a:blip r:embed="rId2"/>
          <a:srcRect b="6391"/>
          <a:stretch/>
        </p:blipFill>
        <p:spPr>
          <a:xfrm>
            <a:off x="0" y="0"/>
            <a:ext cx="12192000" cy="6154158"/>
          </a:xfrm>
          <a:prstGeom prst="rect">
            <a:avLst/>
          </a:prstGeom>
        </p:spPr>
      </p:pic>
      <p:sp>
        <p:nvSpPr>
          <p:cNvPr id="3" name="Rektangel 2">
            <a:extLst>
              <a:ext uri="{FF2B5EF4-FFF2-40B4-BE49-F238E27FC236}">
                <a16:creationId xmlns:a16="http://schemas.microsoft.com/office/drawing/2014/main" id="{18FC92E7-9A76-FB92-5F2F-A83DDC5A7CB5}"/>
              </a:ext>
            </a:extLst>
          </p:cNvPr>
          <p:cNvSpPr/>
          <p:nvPr/>
        </p:nvSpPr>
        <p:spPr>
          <a:xfrm>
            <a:off x="4305300" y="686808"/>
            <a:ext cx="2514600" cy="49149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C694439A-A273-4CD1-B08A-4E5932581178}"/>
              </a:ext>
            </a:extLst>
          </p:cNvPr>
          <p:cNvSpPr/>
          <p:nvPr/>
        </p:nvSpPr>
        <p:spPr>
          <a:xfrm>
            <a:off x="2581275" y="1496433"/>
            <a:ext cx="4495801" cy="4657725"/>
          </a:xfrm>
          <a:prstGeom prst="rect">
            <a:avLst/>
          </a:prstGeom>
          <a:noFill/>
          <a:ln>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757F0D27-23B3-089B-0697-7AE94A9DE3BD}"/>
              </a:ext>
            </a:extLst>
          </p:cNvPr>
          <p:cNvSpPr/>
          <p:nvPr/>
        </p:nvSpPr>
        <p:spPr>
          <a:xfrm>
            <a:off x="95250" y="681092"/>
            <a:ext cx="1619250" cy="491489"/>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12207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9A796F-5D07-412F-F973-3819B26B6DEF}"/>
              </a:ext>
            </a:extLst>
          </p:cNvPr>
          <p:cNvSpPr>
            <a:spLocks noGrp="1"/>
          </p:cNvSpPr>
          <p:nvPr>
            <p:ph type="title"/>
          </p:nvPr>
        </p:nvSpPr>
        <p:spPr/>
        <p:txBody>
          <a:bodyPr>
            <a:normAutofit fontScale="90000"/>
          </a:bodyPr>
          <a:lstStyle/>
          <a:p>
            <a:r>
              <a:rPr lang="sv-SE" b="0" i="0" dirty="0">
                <a:solidFill>
                  <a:srgbClr val="333E48"/>
                </a:solidFill>
                <a:effectLst/>
                <a:latin typeface="National2"/>
              </a:rPr>
              <a:t>Stämmer vårt förslag (se bilden) för hur informationen ska visas i vyerna Ändringslogg/Historik med er uppfattning?</a:t>
            </a:r>
            <a:endParaRPr lang="sv-SE" dirty="0"/>
          </a:p>
        </p:txBody>
      </p:sp>
      <p:sp>
        <p:nvSpPr>
          <p:cNvPr id="4" name="Platshållare för innehåll 3">
            <a:extLst>
              <a:ext uri="{FF2B5EF4-FFF2-40B4-BE49-F238E27FC236}">
                <a16:creationId xmlns:a16="http://schemas.microsoft.com/office/drawing/2014/main" id="{B79C4ABA-BAD8-EAB9-E454-8F7D2830E80A}"/>
              </a:ext>
            </a:extLst>
          </p:cNvPr>
          <p:cNvSpPr>
            <a:spLocks noGrp="1"/>
          </p:cNvSpPr>
          <p:nvPr>
            <p:ph sz="half" idx="2"/>
          </p:nvPr>
        </p:nvSpPr>
        <p:spPr/>
        <p:txBody>
          <a:bodyPr/>
          <a:lstStyle/>
          <a:p>
            <a:r>
              <a:rPr lang="sv-SE" dirty="0"/>
              <a:t>Vikten av lättillgänglig historik under granskning</a:t>
            </a:r>
          </a:p>
          <a:p>
            <a:r>
              <a:rPr lang="sv-SE" dirty="0"/>
              <a:t>Markering av ändringar för snabbare överblick</a:t>
            </a:r>
          </a:p>
          <a:p>
            <a:r>
              <a:rPr lang="sv-SE" dirty="0"/>
              <a:t>Anpassning av historik och ändringslogg för olika användargrupper</a:t>
            </a:r>
          </a:p>
        </p:txBody>
      </p:sp>
      <p:pic>
        <p:nvPicPr>
          <p:cNvPr id="6" name="Bildobjekt 5">
            <a:extLst>
              <a:ext uri="{FF2B5EF4-FFF2-40B4-BE49-F238E27FC236}">
                <a16:creationId xmlns:a16="http://schemas.microsoft.com/office/drawing/2014/main" id="{43DE2EFD-D247-9E6E-14FD-91A863A0FB70}"/>
              </a:ext>
            </a:extLst>
          </p:cNvPr>
          <p:cNvPicPr>
            <a:picLocks noChangeAspect="1"/>
          </p:cNvPicPr>
          <p:nvPr/>
        </p:nvPicPr>
        <p:blipFill>
          <a:blip r:embed="rId3"/>
          <a:stretch>
            <a:fillRect/>
          </a:stretch>
        </p:blipFill>
        <p:spPr>
          <a:xfrm>
            <a:off x="789835" y="2047081"/>
            <a:ext cx="5306165" cy="2657846"/>
          </a:xfrm>
          <a:prstGeom prst="rect">
            <a:avLst/>
          </a:prstGeom>
        </p:spPr>
      </p:pic>
    </p:spTree>
    <p:extLst>
      <p:ext uri="{BB962C8B-B14F-4D97-AF65-F5344CB8AC3E}">
        <p14:creationId xmlns:p14="http://schemas.microsoft.com/office/powerpoint/2010/main" val="276773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3F4D84A-533E-FF7F-5C91-E5F0465D600A}"/>
              </a:ext>
            </a:extLst>
          </p:cNvPr>
          <p:cNvSpPr>
            <a:spLocks noGrp="1"/>
          </p:cNvSpPr>
          <p:nvPr>
            <p:ph type="title"/>
          </p:nvPr>
        </p:nvSpPr>
        <p:spPr>
          <a:xfrm>
            <a:off x="838200" y="365125"/>
            <a:ext cx="10515600" cy="1161923"/>
          </a:xfrm>
        </p:spPr>
        <p:txBody>
          <a:bodyPr/>
          <a:lstStyle/>
          <a:p>
            <a:r>
              <a:rPr lang="sv-SE" dirty="0">
                <a:latin typeface="Aptos" panose="020B0004020202020204" pitchFamily="34" charset="0"/>
              </a:rPr>
              <a:t>Agenda</a:t>
            </a:r>
          </a:p>
        </p:txBody>
      </p:sp>
      <p:sp>
        <p:nvSpPr>
          <p:cNvPr id="6" name="Platshållare för innehåll 5">
            <a:extLst>
              <a:ext uri="{FF2B5EF4-FFF2-40B4-BE49-F238E27FC236}">
                <a16:creationId xmlns:a16="http://schemas.microsoft.com/office/drawing/2014/main" id="{9F63AF54-BE15-ABAA-A2C7-C1D01857CBD8}"/>
              </a:ext>
            </a:extLst>
          </p:cNvPr>
          <p:cNvSpPr>
            <a:spLocks noGrp="1"/>
          </p:cNvSpPr>
          <p:nvPr>
            <p:ph idx="1"/>
          </p:nvPr>
        </p:nvSpPr>
        <p:spPr>
          <a:xfrm>
            <a:off x="838200" y="1527049"/>
            <a:ext cx="10515600" cy="4405440"/>
          </a:xfrm>
        </p:spPr>
        <p:txBody>
          <a:bodyPr>
            <a:normAutofit/>
          </a:bodyPr>
          <a:lstStyle/>
          <a:p>
            <a:r>
              <a:rPr lang="sv-SE" sz="2000" dirty="0">
                <a:latin typeface="Aptos" panose="020B0004020202020204" pitchFamily="34" charset="0"/>
              </a:rPr>
              <a:t>Inledning     </a:t>
            </a:r>
          </a:p>
          <a:p>
            <a:r>
              <a:rPr lang="sv-SE" sz="2000" dirty="0">
                <a:latin typeface="Aptos" panose="020B0004020202020204" pitchFamily="34" charset="0"/>
              </a:rPr>
              <a:t>Leveransordning </a:t>
            </a:r>
            <a:endParaRPr lang="sv-SE" sz="2000" dirty="0">
              <a:highlight>
                <a:srgbClr val="FFFF00"/>
              </a:highlight>
              <a:latin typeface="Aptos" panose="020B0004020202020204" pitchFamily="34" charset="0"/>
            </a:endParaRPr>
          </a:p>
          <a:p>
            <a:r>
              <a:rPr lang="sv-SE" sz="2000" dirty="0">
                <a:latin typeface="Aptos" panose="020B0004020202020204" pitchFamily="34" charset="0"/>
              </a:rPr>
              <a:t>Sammanfattning av enkäten från Tematräff 06 </a:t>
            </a:r>
            <a:endParaRPr lang="sv-SE" sz="2000" dirty="0">
              <a:highlight>
                <a:srgbClr val="FFFF00"/>
              </a:highlight>
              <a:latin typeface="Aptos" panose="020B0004020202020204" pitchFamily="34" charset="0"/>
            </a:endParaRPr>
          </a:p>
          <a:p>
            <a:r>
              <a:rPr lang="sv-SE" sz="2000" dirty="0">
                <a:latin typeface="Aptos" panose="020B0004020202020204" pitchFamily="34" charset="0"/>
              </a:rPr>
              <a:t>Bevakningar </a:t>
            </a:r>
            <a:endParaRPr lang="sv-SE" sz="2000" dirty="0">
              <a:highlight>
                <a:srgbClr val="FFFF00"/>
              </a:highlight>
              <a:latin typeface="Aptos" panose="020B0004020202020204" pitchFamily="34" charset="0"/>
            </a:endParaRPr>
          </a:p>
          <a:p>
            <a:r>
              <a:rPr lang="sv-SE" sz="2000" dirty="0">
                <a:latin typeface="Aptos" panose="020B0004020202020204" pitchFamily="34" charset="0"/>
              </a:rPr>
              <a:t>Hantera flera </a:t>
            </a:r>
            <a:endParaRPr lang="sv-SE" sz="2000" dirty="0">
              <a:highlight>
                <a:srgbClr val="FFFF00"/>
              </a:highlight>
              <a:latin typeface="Aptos" panose="020B0004020202020204" pitchFamily="34" charset="0"/>
            </a:endParaRPr>
          </a:p>
          <a:p>
            <a:r>
              <a:rPr lang="sv-SE" sz="2000" dirty="0">
                <a:latin typeface="Aptos" panose="020B0004020202020204" pitchFamily="34" charset="0"/>
              </a:rPr>
              <a:t>Ändringslogg </a:t>
            </a:r>
            <a:endParaRPr lang="sv-SE" sz="2000" dirty="0">
              <a:highlight>
                <a:srgbClr val="FFFF00"/>
              </a:highlight>
              <a:latin typeface="Aptos" panose="020B0004020202020204" pitchFamily="34" charset="0"/>
            </a:endParaRPr>
          </a:p>
          <a:p>
            <a:r>
              <a:rPr lang="sv-SE" sz="2000" dirty="0" err="1">
                <a:latin typeface="Aptos" panose="020B0004020202020204" pitchFamily="34" charset="0"/>
              </a:rPr>
              <a:t>Överblicksvy</a:t>
            </a:r>
            <a:r>
              <a:rPr lang="sv-SE" sz="2000" dirty="0">
                <a:latin typeface="Aptos" panose="020B0004020202020204" pitchFamily="34" charset="0"/>
              </a:rPr>
              <a:t> </a:t>
            </a:r>
            <a:endParaRPr lang="sv-SE" sz="2000" dirty="0">
              <a:highlight>
                <a:srgbClr val="FFFF00"/>
              </a:highlight>
              <a:latin typeface="Aptos" panose="020B0004020202020204" pitchFamily="34" charset="0"/>
            </a:endParaRPr>
          </a:p>
          <a:p>
            <a:r>
              <a:rPr lang="sv-SE" sz="2000" dirty="0">
                <a:latin typeface="Aptos" panose="020B0004020202020204" pitchFamily="34" charset="0"/>
              </a:rPr>
              <a:t>Övrigt </a:t>
            </a:r>
            <a:endParaRPr lang="sv-SE" sz="2000" dirty="0">
              <a:highlight>
                <a:srgbClr val="FFFF00"/>
              </a:highlight>
              <a:latin typeface="Aptos" panose="020B0004020202020204" pitchFamily="34" charset="0"/>
            </a:endParaRPr>
          </a:p>
          <a:p>
            <a:r>
              <a:rPr lang="sv-SE" sz="2000">
                <a:latin typeface="Aptos" panose="020B0004020202020204" pitchFamily="34" charset="0"/>
              </a:rPr>
              <a:t>Avslutning </a:t>
            </a:r>
            <a:br>
              <a:rPr lang="sv-SE" sz="2000" dirty="0">
                <a:latin typeface="Aptos" panose="020B0004020202020204" pitchFamily="34" charset="0"/>
              </a:rPr>
            </a:br>
            <a:endParaRPr lang="sv-SE" sz="2000" dirty="0">
              <a:latin typeface="Aptos" panose="020B0004020202020204" pitchFamily="34" charset="0"/>
            </a:endParaRPr>
          </a:p>
        </p:txBody>
      </p:sp>
      <p:sp>
        <p:nvSpPr>
          <p:cNvPr id="4" name="Platshållare för datum 3">
            <a:extLst>
              <a:ext uri="{FF2B5EF4-FFF2-40B4-BE49-F238E27FC236}">
                <a16:creationId xmlns:a16="http://schemas.microsoft.com/office/drawing/2014/main" id="{22AE2861-43E9-B73D-0476-9DABBB6478B3}"/>
              </a:ext>
            </a:extLst>
          </p:cNvPr>
          <p:cNvSpPr>
            <a:spLocks noGrp="1"/>
          </p:cNvSpPr>
          <p:nvPr>
            <p:ph type="dt" sz="half" idx="4294967295"/>
          </p:nvPr>
        </p:nvSpPr>
        <p:spPr>
          <a:xfrm>
            <a:off x="0" y="5932488"/>
            <a:ext cx="2743200" cy="365125"/>
          </a:xfrm>
        </p:spPr>
        <p:txBody>
          <a:bodyPr/>
          <a:lstStyle/>
          <a:p>
            <a:fld id="{8A50A0E2-9454-1A47-9ECA-17CFBF43F9D8}" type="datetime1">
              <a:rPr lang="sv-SE" smtClean="0"/>
              <a:t>2024-10-04</a:t>
            </a:fld>
            <a:endParaRPr lang="en-SE"/>
          </a:p>
        </p:txBody>
      </p:sp>
    </p:spTree>
    <p:extLst>
      <p:ext uri="{BB962C8B-B14F-4D97-AF65-F5344CB8AC3E}">
        <p14:creationId xmlns:p14="http://schemas.microsoft.com/office/powerpoint/2010/main" val="3370060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4CDDB25-ACD7-5EB8-50F7-2C77C6FA9EC1}"/>
              </a:ext>
            </a:extLst>
          </p:cNvPr>
          <p:cNvPicPr>
            <a:picLocks noChangeAspect="1"/>
          </p:cNvPicPr>
          <p:nvPr/>
        </p:nvPicPr>
        <p:blipFill>
          <a:blip r:embed="rId2"/>
          <a:stretch>
            <a:fillRect/>
          </a:stretch>
        </p:blipFill>
        <p:spPr>
          <a:xfrm>
            <a:off x="2303836" y="0"/>
            <a:ext cx="7584327" cy="6258395"/>
          </a:xfrm>
          <a:prstGeom prst="rect">
            <a:avLst/>
          </a:prstGeom>
        </p:spPr>
      </p:pic>
      <p:sp>
        <p:nvSpPr>
          <p:cNvPr id="3" name="Rektangel 2">
            <a:extLst>
              <a:ext uri="{FF2B5EF4-FFF2-40B4-BE49-F238E27FC236}">
                <a16:creationId xmlns:a16="http://schemas.microsoft.com/office/drawing/2014/main" id="{75982FE9-F076-E3BB-A9E9-BF9CF3383CEC}"/>
              </a:ext>
            </a:extLst>
          </p:cNvPr>
          <p:cNvSpPr/>
          <p:nvPr/>
        </p:nvSpPr>
        <p:spPr>
          <a:xfrm>
            <a:off x="2303836" y="2152883"/>
            <a:ext cx="7584327" cy="4105511"/>
          </a:xfrm>
          <a:prstGeom prst="rect">
            <a:avLst/>
          </a:prstGeom>
          <a:noFill/>
          <a:ln>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BBBAEB81-5E5C-A75D-12AA-069F181D0429}"/>
              </a:ext>
            </a:extLst>
          </p:cNvPr>
          <p:cNvSpPr/>
          <p:nvPr/>
        </p:nvSpPr>
        <p:spPr>
          <a:xfrm>
            <a:off x="2303836" y="0"/>
            <a:ext cx="7584327" cy="2010245"/>
          </a:xfrm>
          <a:prstGeom prst="rect">
            <a:avLst/>
          </a:prstGeom>
          <a:noFill/>
          <a:ln>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4069A026-A8B6-F46F-C0FC-6E9935F8826A}"/>
              </a:ext>
            </a:extLst>
          </p:cNvPr>
          <p:cNvSpPr/>
          <p:nvPr/>
        </p:nvSpPr>
        <p:spPr>
          <a:xfrm>
            <a:off x="2380036" y="1133475"/>
            <a:ext cx="3981615" cy="533869"/>
          </a:xfrm>
          <a:prstGeom prst="rect">
            <a:avLst/>
          </a:prstGeom>
          <a:noFill/>
          <a:ln>
            <a:solidFill>
              <a:srgbClr val="C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39707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F826B3-BF1E-572E-43C1-F602C83583CF}"/>
              </a:ext>
            </a:extLst>
          </p:cNvPr>
          <p:cNvSpPr>
            <a:spLocks noGrp="1"/>
          </p:cNvSpPr>
          <p:nvPr>
            <p:ph type="title"/>
          </p:nvPr>
        </p:nvSpPr>
        <p:spPr/>
        <p:txBody>
          <a:bodyPr>
            <a:normAutofit/>
          </a:bodyPr>
          <a:lstStyle/>
          <a:p>
            <a:r>
              <a:rPr lang="sv-SE" b="0" i="0" dirty="0">
                <a:solidFill>
                  <a:srgbClr val="333E48"/>
                </a:solidFill>
                <a:effectLst/>
                <a:latin typeface="National2"/>
              </a:rPr>
              <a:t>Stämmer vårt förslag hur ni tycker att händelser ska sparas i vyerna Ändringslogg/Historik?</a:t>
            </a:r>
            <a:endParaRPr lang="sv-SE" dirty="0"/>
          </a:p>
        </p:txBody>
      </p:sp>
      <p:sp>
        <p:nvSpPr>
          <p:cNvPr id="4" name="Platshållare för innehåll 3">
            <a:extLst>
              <a:ext uri="{FF2B5EF4-FFF2-40B4-BE49-F238E27FC236}">
                <a16:creationId xmlns:a16="http://schemas.microsoft.com/office/drawing/2014/main" id="{50B5EFDE-5DD0-ECF0-CF3B-C6A8BF4AA2EF}"/>
              </a:ext>
            </a:extLst>
          </p:cNvPr>
          <p:cNvSpPr>
            <a:spLocks noGrp="1"/>
          </p:cNvSpPr>
          <p:nvPr>
            <p:ph sz="half" idx="2"/>
          </p:nvPr>
        </p:nvSpPr>
        <p:spPr/>
        <p:txBody>
          <a:bodyPr/>
          <a:lstStyle/>
          <a:p>
            <a:r>
              <a:rPr lang="sv-SE" dirty="0"/>
              <a:t>Positiv respons på integrerad historik i ISP</a:t>
            </a:r>
          </a:p>
          <a:p>
            <a:r>
              <a:rPr lang="sv-SE" dirty="0"/>
              <a:t>Förvirring kring denna fråga i enkäten</a:t>
            </a:r>
          </a:p>
          <a:p>
            <a:r>
              <a:rPr lang="sv-SE" dirty="0"/>
              <a:t>Bekräftelse och sparfunktion</a:t>
            </a:r>
          </a:p>
          <a:p>
            <a:endParaRPr lang="sv-SE" b="1" dirty="0"/>
          </a:p>
          <a:p>
            <a:endParaRPr lang="sv-SE" dirty="0"/>
          </a:p>
        </p:txBody>
      </p:sp>
      <p:pic>
        <p:nvPicPr>
          <p:cNvPr id="6" name="Bildobjekt 5">
            <a:extLst>
              <a:ext uri="{FF2B5EF4-FFF2-40B4-BE49-F238E27FC236}">
                <a16:creationId xmlns:a16="http://schemas.microsoft.com/office/drawing/2014/main" id="{64C66D18-675D-BE55-D20B-66ED34915B39}"/>
              </a:ext>
            </a:extLst>
          </p:cNvPr>
          <p:cNvPicPr>
            <a:picLocks noChangeAspect="1"/>
          </p:cNvPicPr>
          <p:nvPr/>
        </p:nvPicPr>
        <p:blipFill>
          <a:blip r:embed="rId3"/>
          <a:stretch>
            <a:fillRect/>
          </a:stretch>
        </p:blipFill>
        <p:spPr>
          <a:xfrm>
            <a:off x="770782" y="2047081"/>
            <a:ext cx="5325218" cy="2629267"/>
          </a:xfrm>
          <a:prstGeom prst="rect">
            <a:avLst/>
          </a:prstGeom>
        </p:spPr>
      </p:pic>
    </p:spTree>
    <p:extLst>
      <p:ext uri="{BB962C8B-B14F-4D97-AF65-F5344CB8AC3E}">
        <p14:creationId xmlns:p14="http://schemas.microsoft.com/office/powerpoint/2010/main" val="3242038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AC33E3-FC9E-9155-7858-DA0D19D91563}"/>
              </a:ext>
            </a:extLst>
          </p:cNvPr>
          <p:cNvSpPr>
            <a:spLocks noGrp="1"/>
          </p:cNvSpPr>
          <p:nvPr>
            <p:ph type="ctrTitle"/>
          </p:nvPr>
        </p:nvSpPr>
        <p:spPr/>
        <p:txBody>
          <a:bodyPr/>
          <a:lstStyle/>
          <a:p>
            <a:r>
              <a:rPr lang="sv-SE" dirty="0"/>
              <a:t>Bevakningar</a:t>
            </a:r>
          </a:p>
        </p:txBody>
      </p:sp>
      <p:sp>
        <p:nvSpPr>
          <p:cNvPr id="3" name="Underrubrik 2">
            <a:extLst>
              <a:ext uri="{FF2B5EF4-FFF2-40B4-BE49-F238E27FC236}">
                <a16:creationId xmlns:a16="http://schemas.microsoft.com/office/drawing/2014/main" id="{EE4DEA9F-5C2A-2D6B-2D69-1DAB3D683FBF}"/>
              </a:ext>
            </a:extLst>
          </p:cNvPr>
          <p:cNvSpPr>
            <a:spLocks noGrp="1"/>
          </p:cNvSpPr>
          <p:nvPr>
            <p:ph type="subTitle" idx="1"/>
          </p:nvPr>
        </p:nvSpPr>
        <p:spPr/>
        <p:txBody>
          <a:bodyPr/>
          <a:lstStyle/>
          <a:p>
            <a:endParaRPr lang="sv-SE"/>
          </a:p>
        </p:txBody>
      </p:sp>
      <p:sp>
        <p:nvSpPr>
          <p:cNvPr id="4" name="Platshållare för datum 3">
            <a:extLst>
              <a:ext uri="{FF2B5EF4-FFF2-40B4-BE49-F238E27FC236}">
                <a16:creationId xmlns:a16="http://schemas.microsoft.com/office/drawing/2014/main" id="{18DE3F8A-C08D-3A1D-5D7A-9670BB20356B}"/>
              </a:ext>
            </a:extLst>
          </p:cNvPr>
          <p:cNvSpPr>
            <a:spLocks noGrp="1"/>
          </p:cNvSpPr>
          <p:nvPr>
            <p:ph type="dt" sz="half" idx="10"/>
          </p:nvPr>
        </p:nvSpPr>
        <p:spPr/>
        <p:txBody>
          <a:bodyPr/>
          <a:lstStyle/>
          <a:p>
            <a:fld id="{FB967051-D53A-0545-A9A5-5717265AFBBA}" type="datetime1">
              <a:rPr lang="sv-SE" smtClean="0"/>
              <a:t>2024-10-04</a:t>
            </a:fld>
            <a:endParaRPr lang="en-SE" dirty="0"/>
          </a:p>
        </p:txBody>
      </p:sp>
    </p:spTree>
    <p:extLst>
      <p:ext uri="{BB962C8B-B14F-4D97-AF65-F5344CB8AC3E}">
        <p14:creationId xmlns:p14="http://schemas.microsoft.com/office/powerpoint/2010/main" val="155939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E47130-920A-B2D9-0C63-3C4E26E18BE9}"/>
              </a:ext>
            </a:extLst>
          </p:cNvPr>
          <p:cNvSpPr>
            <a:spLocks noGrp="1"/>
          </p:cNvSpPr>
          <p:nvPr>
            <p:ph type="title"/>
          </p:nvPr>
        </p:nvSpPr>
        <p:spPr/>
        <p:txBody>
          <a:bodyPr/>
          <a:lstStyle/>
          <a:p>
            <a:r>
              <a:rPr lang="sv-SE" dirty="0"/>
              <a:t>Automatiserad bevakning i Ladok för personal</a:t>
            </a:r>
          </a:p>
        </p:txBody>
      </p:sp>
      <p:sp>
        <p:nvSpPr>
          <p:cNvPr id="3" name="Platshållare för innehåll 2">
            <a:extLst>
              <a:ext uri="{FF2B5EF4-FFF2-40B4-BE49-F238E27FC236}">
                <a16:creationId xmlns:a16="http://schemas.microsoft.com/office/drawing/2014/main" id="{097572C4-F9CA-F8DA-3949-FC4D6EDFB37C}"/>
              </a:ext>
            </a:extLst>
          </p:cNvPr>
          <p:cNvSpPr>
            <a:spLocks noGrp="1"/>
          </p:cNvSpPr>
          <p:nvPr>
            <p:ph idx="1"/>
          </p:nvPr>
        </p:nvSpPr>
        <p:spPr/>
        <p:txBody>
          <a:bodyPr>
            <a:normAutofit/>
          </a:bodyPr>
          <a:lstStyle/>
          <a:p>
            <a:r>
              <a:rPr lang="sv-SE" dirty="0"/>
              <a:t>Bevakning skapas när en användare </a:t>
            </a:r>
            <a:r>
              <a:rPr lang="sv-SE" dirty="0" err="1"/>
              <a:t>personkopplas</a:t>
            </a:r>
            <a:r>
              <a:rPr lang="sv-SE" dirty="0"/>
              <a:t> till en ISP/Doktorand </a:t>
            </a:r>
            <a:r>
              <a:rPr lang="sv-SE" u="sng" dirty="0"/>
              <a:t>oavsett roll </a:t>
            </a:r>
          </a:p>
          <a:p>
            <a:endParaRPr lang="sv-SE" u="sng" dirty="0"/>
          </a:p>
          <a:p>
            <a:pPr marL="0" indent="0">
              <a:buNone/>
            </a:pPr>
            <a:endParaRPr lang="sv-SE" u="sng" dirty="0"/>
          </a:p>
          <a:p>
            <a:r>
              <a:rPr lang="sv-SE" dirty="0"/>
              <a:t>Avisering skickas ut/visas på startsida när följande stämmer:</a:t>
            </a:r>
          </a:p>
          <a:p>
            <a:pPr lvl="1"/>
            <a:r>
              <a:rPr lang="sv-SE" dirty="0"/>
              <a:t>Användaren har systemaktiviteten ”Bevakning: Hantera egna personliga bevakningar”</a:t>
            </a:r>
          </a:p>
          <a:p>
            <a:pPr lvl="1"/>
            <a:r>
              <a:rPr lang="sv-SE" dirty="0" err="1"/>
              <a:t>ISP:n</a:t>
            </a:r>
            <a:r>
              <a:rPr lang="sv-SE" dirty="0"/>
              <a:t> har nått en arbetsuppgift i arbetsflödet där användarens verksamhetsroll finns med i arbetsuppgiften som processaktör</a:t>
            </a:r>
          </a:p>
          <a:p>
            <a:endParaRPr lang="sv-SE" u="sng" dirty="0"/>
          </a:p>
        </p:txBody>
      </p:sp>
    </p:spTree>
    <p:extLst>
      <p:ext uri="{BB962C8B-B14F-4D97-AF65-F5344CB8AC3E}">
        <p14:creationId xmlns:p14="http://schemas.microsoft.com/office/powerpoint/2010/main" val="2666230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5FA76766-09AF-7905-628C-3E93836B15EF}"/>
              </a:ext>
            </a:extLst>
          </p:cNvPr>
          <p:cNvSpPr txBox="1"/>
          <p:nvPr/>
        </p:nvSpPr>
        <p:spPr>
          <a:xfrm>
            <a:off x="3497936" y="3676373"/>
            <a:ext cx="6519705" cy="2308324"/>
          </a:xfrm>
          <a:prstGeom prst="rect">
            <a:avLst/>
          </a:prstGeom>
          <a:noFill/>
        </p:spPr>
        <p:txBody>
          <a:bodyPr wrap="square" rtlCol="0">
            <a:spAutoFit/>
          </a:bodyPr>
          <a:lstStyle/>
          <a:p>
            <a:r>
              <a:rPr lang="sv-SE" dirty="0"/>
              <a:t>Astrid är ”ISP-Granskare” och kopplad till en doktorands ISP.</a:t>
            </a:r>
          </a:p>
          <a:p>
            <a:br>
              <a:rPr lang="sv-SE" dirty="0"/>
            </a:br>
            <a:r>
              <a:rPr lang="sv-SE" dirty="0"/>
              <a:t>Astrid får en avisering (mail) eller notis på startsidan när ”Granskare granskar version” blir aktuell.</a:t>
            </a:r>
            <a:br>
              <a:rPr lang="sv-SE" dirty="0"/>
            </a:br>
            <a:br>
              <a:rPr lang="sv-SE" dirty="0"/>
            </a:br>
            <a:r>
              <a:rPr lang="sv-SE" dirty="0"/>
              <a:t>Astrid får ingen avisering t ex vid ”Huvudhandledare granskar version” för denna doktorand</a:t>
            </a:r>
          </a:p>
          <a:p>
            <a:endParaRPr lang="sv-SE" dirty="0"/>
          </a:p>
        </p:txBody>
      </p:sp>
      <p:pic>
        <p:nvPicPr>
          <p:cNvPr id="8" name="Bildobjekt 7">
            <a:extLst>
              <a:ext uri="{FF2B5EF4-FFF2-40B4-BE49-F238E27FC236}">
                <a16:creationId xmlns:a16="http://schemas.microsoft.com/office/drawing/2014/main" id="{5D5D7F09-9F7C-340E-1F88-65DE6FCB813F}"/>
              </a:ext>
            </a:extLst>
          </p:cNvPr>
          <p:cNvPicPr>
            <a:picLocks noChangeAspect="1"/>
          </p:cNvPicPr>
          <p:nvPr/>
        </p:nvPicPr>
        <p:blipFill rotWithShape="1">
          <a:blip r:embed="rId3"/>
          <a:srcRect b="20656"/>
          <a:stretch/>
        </p:blipFill>
        <p:spPr>
          <a:xfrm>
            <a:off x="1356650" y="150324"/>
            <a:ext cx="9513407" cy="3414810"/>
          </a:xfrm>
          <a:prstGeom prst="rect">
            <a:avLst/>
          </a:prstGeom>
        </p:spPr>
      </p:pic>
    </p:spTree>
    <p:extLst>
      <p:ext uri="{BB962C8B-B14F-4D97-AF65-F5344CB8AC3E}">
        <p14:creationId xmlns:p14="http://schemas.microsoft.com/office/powerpoint/2010/main" val="1015567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9D44A05-A052-E93D-E6E8-BAEC841B6DD4}"/>
              </a:ext>
            </a:extLst>
          </p:cNvPr>
          <p:cNvPicPr>
            <a:picLocks noChangeAspect="1"/>
          </p:cNvPicPr>
          <p:nvPr/>
        </p:nvPicPr>
        <p:blipFill>
          <a:blip r:embed="rId2"/>
          <a:stretch>
            <a:fillRect/>
          </a:stretch>
        </p:blipFill>
        <p:spPr>
          <a:xfrm>
            <a:off x="0" y="0"/>
            <a:ext cx="12192000" cy="5070108"/>
          </a:xfrm>
          <a:prstGeom prst="rect">
            <a:avLst/>
          </a:prstGeom>
        </p:spPr>
      </p:pic>
    </p:spTree>
    <p:extLst>
      <p:ext uri="{BB962C8B-B14F-4D97-AF65-F5344CB8AC3E}">
        <p14:creationId xmlns:p14="http://schemas.microsoft.com/office/powerpoint/2010/main" val="3193726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87E5-826C-0C6D-73CF-B8CC26C8EB36}"/>
              </a:ext>
            </a:extLst>
          </p:cNvPr>
          <p:cNvSpPr>
            <a:spLocks noGrp="1"/>
          </p:cNvSpPr>
          <p:nvPr>
            <p:ph type="title"/>
          </p:nvPr>
        </p:nvSpPr>
        <p:spPr>
          <a:xfrm>
            <a:off x="838200" y="365126"/>
            <a:ext cx="10515600" cy="853354"/>
          </a:xfrm>
        </p:spPr>
        <p:txBody>
          <a:bodyPr>
            <a:normAutofit/>
          </a:bodyPr>
          <a:lstStyle/>
          <a:p>
            <a:r>
              <a:rPr lang="sv-SE" sz="3200" dirty="0">
                <a:latin typeface="Aptos" panose="020B0004020202020204" pitchFamily="34" charset="0"/>
              </a:rPr>
              <a:t>Aviseringsmail</a:t>
            </a:r>
            <a:endParaRPr lang="en-SE" sz="3200" dirty="0">
              <a:latin typeface="Aptos" panose="020B0004020202020204" pitchFamily="34" charset="0"/>
            </a:endParaRPr>
          </a:p>
        </p:txBody>
      </p:sp>
      <p:sp>
        <p:nvSpPr>
          <p:cNvPr id="7" name="Platshållare för innehåll 2">
            <a:extLst>
              <a:ext uri="{FF2B5EF4-FFF2-40B4-BE49-F238E27FC236}">
                <a16:creationId xmlns:a16="http://schemas.microsoft.com/office/drawing/2014/main" id="{A62D7813-EDD8-DE54-1742-01793E6343D9}"/>
              </a:ext>
            </a:extLst>
          </p:cNvPr>
          <p:cNvSpPr>
            <a:spLocks noGrp="1"/>
          </p:cNvSpPr>
          <p:nvPr>
            <p:ph idx="1"/>
          </p:nvPr>
        </p:nvSpPr>
        <p:spPr>
          <a:xfrm>
            <a:off x="838200" y="1317625"/>
            <a:ext cx="10515600" cy="4935104"/>
          </a:xfrm>
        </p:spPr>
        <p:txBody>
          <a:bodyPr>
            <a:normAutofit/>
          </a:bodyPr>
          <a:lstStyle/>
          <a:p>
            <a:pPr marL="0" indent="0">
              <a:buNone/>
            </a:pPr>
            <a:br>
              <a:rPr lang="sv-SE" sz="1600" dirty="0">
                <a:effectLst/>
                <a:latin typeface="Aptos" panose="020B0004020202020204" pitchFamily="34" charset="0"/>
                <a:ea typeface="Arial" panose="020B0604020202020204" pitchFamily="34" charset="0"/>
                <a:cs typeface="Aptos" panose="020B0004020202020204" pitchFamily="34" charset="0"/>
              </a:rPr>
            </a:br>
            <a:br>
              <a:rPr lang="sv-SE" sz="1600" dirty="0">
                <a:effectLst/>
                <a:latin typeface="Aptos" panose="020B0004020202020204" pitchFamily="34" charset="0"/>
                <a:ea typeface="Arial" panose="020B0604020202020204" pitchFamily="34" charset="0"/>
                <a:cs typeface="Aptos" panose="020B0004020202020204" pitchFamily="34" charset="0"/>
              </a:rPr>
            </a:br>
            <a:r>
              <a:rPr lang="sv-SE" sz="2000" b="0" i="0" dirty="0">
                <a:solidFill>
                  <a:srgbClr val="1D1C1D"/>
                </a:solidFill>
                <a:effectLst/>
                <a:highlight>
                  <a:srgbClr val="FFFFFF"/>
                </a:highlight>
                <a:latin typeface="Aptos" panose="020B0004020202020204" pitchFamily="34" charset="0"/>
              </a:rPr>
              <a:t>Den här aviseringen är skapad utifrån din bevakning av 'Avisering från Ladok ISP’.</a:t>
            </a:r>
            <a:br>
              <a:rPr lang="sv-SE" sz="2000" b="0" i="0" dirty="0">
                <a:solidFill>
                  <a:srgbClr val="1D1C1D"/>
                </a:solidFill>
                <a:effectLst/>
                <a:highlight>
                  <a:srgbClr val="FFFFFF"/>
                </a:highlight>
                <a:latin typeface="Aptos" panose="020B0004020202020204" pitchFamily="34" charset="0"/>
              </a:rPr>
            </a:br>
            <a:br>
              <a:rPr lang="sv-SE" sz="2000" b="0" i="0" dirty="0">
                <a:solidFill>
                  <a:srgbClr val="1D1C1D"/>
                </a:solidFill>
                <a:effectLst/>
                <a:highlight>
                  <a:srgbClr val="FFFFFF"/>
                </a:highlight>
                <a:latin typeface="Aptos" panose="020B0004020202020204" pitchFamily="34" charset="0"/>
              </a:rPr>
            </a:br>
            <a:r>
              <a:rPr lang="sv-SE" sz="2000" b="0" i="0" dirty="0">
                <a:solidFill>
                  <a:srgbClr val="1D1C1D"/>
                </a:solidFill>
                <a:effectLst/>
                <a:highlight>
                  <a:srgbClr val="FFFFFF"/>
                </a:highlight>
                <a:latin typeface="Aptos" panose="020B0004020202020204" pitchFamily="34" charset="0"/>
              </a:rPr>
              <a:t>Logga in i Ladok för mer information. Om du inte längre vill ta emot denna typ av mejl kan du logga in på din profil i Ladok och ändra bevakningsinställningar.</a:t>
            </a:r>
            <a:br>
              <a:rPr lang="sv-SE" sz="2000" b="0" i="0" dirty="0">
                <a:solidFill>
                  <a:srgbClr val="1D1C1D"/>
                </a:solidFill>
                <a:effectLst/>
                <a:highlight>
                  <a:srgbClr val="FFFFFF"/>
                </a:highlight>
                <a:latin typeface="Aptos" panose="020B0004020202020204" pitchFamily="34" charset="0"/>
              </a:rPr>
            </a:br>
            <a:br>
              <a:rPr lang="sv-SE" sz="2000" b="0" i="0" dirty="0">
                <a:solidFill>
                  <a:srgbClr val="1D1C1D"/>
                </a:solidFill>
                <a:effectLst/>
                <a:highlight>
                  <a:srgbClr val="FFFFFF"/>
                </a:highlight>
                <a:latin typeface="Aptos" panose="020B0004020202020204" pitchFamily="34" charset="0"/>
              </a:rPr>
            </a:br>
            <a:r>
              <a:rPr lang="sv-SE" sz="2000" b="0" i="0" dirty="0">
                <a:solidFill>
                  <a:srgbClr val="1D1C1D"/>
                </a:solidFill>
                <a:effectLst/>
                <a:highlight>
                  <a:srgbClr val="FFFFFF"/>
                </a:highlight>
                <a:latin typeface="Aptos" panose="020B0004020202020204" pitchFamily="34" charset="0"/>
              </a:rPr>
              <a:t>Detta meddelande är automatgenererat och går inte att svara på.</a:t>
            </a:r>
            <a:br>
              <a:rPr lang="sv-SE" sz="2000" b="0" i="0" dirty="0">
                <a:solidFill>
                  <a:srgbClr val="1D1C1D"/>
                </a:solidFill>
                <a:effectLst/>
                <a:highlight>
                  <a:srgbClr val="FFFFFF"/>
                </a:highlight>
                <a:latin typeface="Aptos" panose="020B0004020202020204" pitchFamily="34" charset="0"/>
              </a:rPr>
            </a:br>
            <a:r>
              <a:rPr lang="sv-SE" sz="2000" b="0" i="0" dirty="0">
                <a:solidFill>
                  <a:srgbClr val="1D1C1D"/>
                </a:solidFill>
                <a:effectLst/>
                <a:highlight>
                  <a:srgbClr val="FFFFFF"/>
                </a:highlight>
                <a:latin typeface="Aptos" panose="020B0004020202020204" pitchFamily="34" charset="0"/>
              </a:rPr>
              <a:t>=============================</a:t>
            </a:r>
            <a:br>
              <a:rPr lang="sv-SE" sz="2000" b="0" i="0" dirty="0">
                <a:solidFill>
                  <a:srgbClr val="1D1C1D"/>
                </a:solidFill>
                <a:effectLst/>
                <a:highlight>
                  <a:srgbClr val="FFFFFF"/>
                </a:highlight>
                <a:latin typeface="Aptos" panose="020B0004020202020204" pitchFamily="34" charset="0"/>
              </a:rPr>
            </a:br>
            <a:br>
              <a:rPr lang="sv-SE" sz="2000" b="0" i="0" dirty="0">
                <a:solidFill>
                  <a:srgbClr val="1D1C1D"/>
                </a:solidFill>
                <a:effectLst/>
                <a:highlight>
                  <a:srgbClr val="FFFFFF"/>
                </a:highlight>
                <a:latin typeface="Aptos" panose="020B0004020202020204" pitchFamily="34" charset="0"/>
              </a:rPr>
            </a:br>
            <a:r>
              <a:rPr lang="sv-SE" sz="2000" b="0" i="0" dirty="0" err="1">
                <a:solidFill>
                  <a:srgbClr val="1D1C1D"/>
                </a:solidFill>
                <a:effectLst/>
                <a:highlight>
                  <a:srgbClr val="FFFFFF"/>
                </a:highlight>
                <a:latin typeface="Aptos" panose="020B0004020202020204" pitchFamily="34" charset="0"/>
              </a:rPr>
              <a:t>This</a:t>
            </a:r>
            <a:r>
              <a:rPr lang="sv-SE" sz="2000" b="0" i="0" dirty="0">
                <a:solidFill>
                  <a:srgbClr val="1D1C1D"/>
                </a:solidFill>
                <a:effectLst/>
                <a:highlight>
                  <a:srgbClr val="FFFFFF"/>
                </a:highlight>
                <a:latin typeface="Aptos" panose="020B0004020202020204" pitchFamily="34" charset="0"/>
              </a:rPr>
              <a:t> email is </a:t>
            </a:r>
            <a:r>
              <a:rPr lang="sv-SE" sz="2000" b="0" i="0" dirty="0" err="1">
                <a:solidFill>
                  <a:srgbClr val="1D1C1D"/>
                </a:solidFill>
                <a:effectLst/>
                <a:highlight>
                  <a:srgbClr val="FFFFFF"/>
                </a:highlight>
                <a:latin typeface="Aptos" panose="020B0004020202020204" pitchFamily="34" charset="0"/>
              </a:rPr>
              <a:t>generated</a:t>
            </a:r>
            <a:r>
              <a:rPr lang="sv-SE" sz="2000" b="0" i="0" dirty="0">
                <a:solidFill>
                  <a:srgbClr val="1D1C1D"/>
                </a:solidFill>
                <a:effectLst/>
                <a:highlight>
                  <a:srgbClr val="FFFFFF"/>
                </a:highlight>
                <a:latin typeface="Aptos" panose="020B0004020202020204" pitchFamily="34" charset="0"/>
              </a:rPr>
              <a:t> from </a:t>
            </a:r>
            <a:r>
              <a:rPr lang="sv-SE" sz="2000" b="0" i="0" dirty="0" err="1">
                <a:solidFill>
                  <a:srgbClr val="1D1C1D"/>
                </a:solidFill>
                <a:effectLst/>
                <a:highlight>
                  <a:srgbClr val="FFFFFF"/>
                </a:highlight>
                <a:latin typeface="Aptos" panose="020B0004020202020204" pitchFamily="34" charset="0"/>
              </a:rPr>
              <a:t>your</a:t>
            </a:r>
            <a:r>
              <a:rPr lang="sv-SE" sz="2000" b="0" i="0" dirty="0">
                <a:solidFill>
                  <a:srgbClr val="1D1C1D"/>
                </a:solidFill>
                <a:effectLst/>
                <a:highlight>
                  <a:srgbClr val="FFFFFF"/>
                </a:highlight>
                <a:latin typeface="Aptos" panose="020B0004020202020204" pitchFamily="34" charset="0"/>
              </a:rPr>
              <a:t> </a:t>
            </a:r>
            <a:r>
              <a:rPr lang="sv-SE" sz="2000" b="0" i="0" dirty="0" err="1">
                <a:solidFill>
                  <a:srgbClr val="1D1C1D"/>
                </a:solidFill>
                <a:effectLst/>
                <a:highlight>
                  <a:srgbClr val="FFFFFF"/>
                </a:highlight>
                <a:latin typeface="Aptos" panose="020B0004020202020204" pitchFamily="34" charset="0"/>
              </a:rPr>
              <a:t>watch</a:t>
            </a:r>
            <a:r>
              <a:rPr lang="sv-SE" sz="2000" b="0" i="0" dirty="0">
                <a:solidFill>
                  <a:srgbClr val="1D1C1D"/>
                </a:solidFill>
                <a:effectLst/>
                <a:highlight>
                  <a:srgbClr val="FFFFFF"/>
                </a:highlight>
                <a:latin typeface="Aptos" panose="020B0004020202020204" pitchFamily="34" charset="0"/>
              </a:rPr>
              <a:t> </a:t>
            </a:r>
            <a:r>
              <a:rPr lang="sv-SE" sz="2000" b="0" i="0" dirty="0" err="1">
                <a:solidFill>
                  <a:srgbClr val="1D1C1D"/>
                </a:solidFill>
                <a:effectLst/>
                <a:highlight>
                  <a:srgbClr val="FFFFFF"/>
                </a:highlight>
                <a:latin typeface="Aptos" panose="020B0004020202020204" pitchFamily="34" charset="0"/>
              </a:rPr>
              <a:t>of</a:t>
            </a:r>
            <a:r>
              <a:rPr lang="sv-SE" sz="2000" b="0" i="0" dirty="0">
                <a:solidFill>
                  <a:srgbClr val="1D1C1D"/>
                </a:solidFill>
                <a:effectLst/>
                <a:highlight>
                  <a:srgbClr val="FFFFFF"/>
                </a:highlight>
                <a:latin typeface="Aptos" panose="020B0004020202020204" pitchFamily="34" charset="0"/>
              </a:rPr>
              <a:t> 'Bevakning ISP personkoppling’.</a:t>
            </a:r>
            <a:br>
              <a:rPr lang="sv-SE" sz="2000" b="0" i="0" dirty="0">
                <a:solidFill>
                  <a:srgbClr val="1D1C1D"/>
                </a:solidFill>
                <a:effectLst/>
                <a:highlight>
                  <a:srgbClr val="FFFFFF"/>
                </a:highlight>
                <a:latin typeface="Aptos" panose="020B0004020202020204" pitchFamily="34" charset="0"/>
              </a:rPr>
            </a:br>
            <a:br>
              <a:rPr lang="sv-SE" sz="2000" b="0" i="0" dirty="0">
                <a:solidFill>
                  <a:srgbClr val="1D1C1D"/>
                </a:solidFill>
                <a:effectLst/>
                <a:highlight>
                  <a:srgbClr val="FFFFFF"/>
                </a:highlight>
                <a:latin typeface="Aptos" panose="020B0004020202020204" pitchFamily="34" charset="0"/>
              </a:rPr>
            </a:br>
            <a:r>
              <a:rPr lang="sv-SE" sz="2000" b="0" i="0" dirty="0">
                <a:solidFill>
                  <a:srgbClr val="1D1C1D"/>
                </a:solidFill>
                <a:effectLst/>
                <a:highlight>
                  <a:srgbClr val="FFFFFF"/>
                </a:highlight>
                <a:latin typeface="Aptos" panose="020B0004020202020204" pitchFamily="34" charset="0"/>
              </a:rPr>
              <a:t>Log in to Ladok for </a:t>
            </a:r>
            <a:r>
              <a:rPr lang="sv-SE" sz="2000" b="0" i="0" dirty="0" err="1">
                <a:solidFill>
                  <a:srgbClr val="1D1C1D"/>
                </a:solidFill>
                <a:effectLst/>
                <a:highlight>
                  <a:srgbClr val="FFFFFF"/>
                </a:highlight>
                <a:latin typeface="Aptos" panose="020B0004020202020204" pitchFamily="34" charset="0"/>
              </a:rPr>
              <a:t>more</a:t>
            </a:r>
            <a:r>
              <a:rPr lang="sv-SE" sz="2000" b="0" i="0" dirty="0">
                <a:solidFill>
                  <a:srgbClr val="1D1C1D"/>
                </a:solidFill>
                <a:effectLst/>
                <a:highlight>
                  <a:srgbClr val="FFFFFF"/>
                </a:highlight>
                <a:latin typeface="Aptos" panose="020B0004020202020204" pitchFamily="34" charset="0"/>
              </a:rPr>
              <a:t> </a:t>
            </a:r>
            <a:r>
              <a:rPr lang="sv-SE" sz="2000" b="0" i="0" dirty="0" err="1">
                <a:solidFill>
                  <a:srgbClr val="1D1C1D"/>
                </a:solidFill>
                <a:effectLst/>
                <a:highlight>
                  <a:srgbClr val="FFFFFF"/>
                </a:highlight>
                <a:latin typeface="Aptos" panose="020B0004020202020204" pitchFamily="34" charset="0"/>
              </a:rPr>
              <a:t>information.If</a:t>
            </a:r>
            <a:r>
              <a:rPr lang="sv-SE" sz="2000" b="0" i="0" dirty="0">
                <a:solidFill>
                  <a:srgbClr val="1D1C1D"/>
                </a:solidFill>
                <a:effectLst/>
                <a:highlight>
                  <a:srgbClr val="FFFFFF"/>
                </a:highlight>
                <a:latin typeface="Aptos" panose="020B0004020202020204" pitchFamily="34" charset="0"/>
              </a:rPr>
              <a:t> </a:t>
            </a:r>
            <a:r>
              <a:rPr lang="sv-SE" sz="2000" b="0" i="0" dirty="0" err="1">
                <a:solidFill>
                  <a:srgbClr val="1D1C1D"/>
                </a:solidFill>
                <a:effectLst/>
                <a:highlight>
                  <a:srgbClr val="FFFFFF"/>
                </a:highlight>
                <a:latin typeface="Aptos" panose="020B0004020202020204" pitchFamily="34" charset="0"/>
              </a:rPr>
              <a:t>you</a:t>
            </a:r>
            <a:r>
              <a:rPr lang="sv-SE" sz="2000" b="0" i="0" dirty="0">
                <a:solidFill>
                  <a:srgbClr val="1D1C1D"/>
                </a:solidFill>
                <a:effectLst/>
                <a:highlight>
                  <a:srgbClr val="FFFFFF"/>
                </a:highlight>
                <a:latin typeface="Aptos" panose="020B0004020202020204" pitchFamily="34" charset="0"/>
              </a:rPr>
              <a:t> no </a:t>
            </a:r>
            <a:r>
              <a:rPr lang="sv-SE" sz="2000" b="0" i="0" dirty="0" err="1">
                <a:solidFill>
                  <a:srgbClr val="1D1C1D"/>
                </a:solidFill>
                <a:effectLst/>
                <a:highlight>
                  <a:srgbClr val="FFFFFF"/>
                </a:highlight>
                <a:latin typeface="Aptos" panose="020B0004020202020204" pitchFamily="34" charset="0"/>
              </a:rPr>
              <a:t>longer</a:t>
            </a:r>
            <a:r>
              <a:rPr lang="sv-SE" sz="2000" b="0" i="0" dirty="0">
                <a:solidFill>
                  <a:srgbClr val="1D1C1D"/>
                </a:solidFill>
                <a:effectLst/>
                <a:highlight>
                  <a:srgbClr val="FFFFFF"/>
                </a:highlight>
                <a:latin typeface="Aptos" panose="020B0004020202020204" pitchFamily="34" charset="0"/>
              </a:rPr>
              <a:t> </a:t>
            </a:r>
            <a:r>
              <a:rPr lang="sv-SE" sz="2000" b="0" i="0" dirty="0" err="1">
                <a:solidFill>
                  <a:srgbClr val="1D1C1D"/>
                </a:solidFill>
                <a:effectLst/>
                <a:highlight>
                  <a:srgbClr val="FFFFFF"/>
                </a:highlight>
                <a:latin typeface="Aptos" panose="020B0004020202020204" pitchFamily="34" charset="0"/>
              </a:rPr>
              <a:t>want</a:t>
            </a:r>
            <a:r>
              <a:rPr lang="sv-SE" sz="2000" b="0" i="0" dirty="0">
                <a:solidFill>
                  <a:srgbClr val="1D1C1D"/>
                </a:solidFill>
                <a:effectLst/>
                <a:highlight>
                  <a:srgbClr val="FFFFFF"/>
                </a:highlight>
                <a:latin typeface="Aptos" panose="020B0004020202020204" pitchFamily="34" charset="0"/>
              </a:rPr>
              <a:t> to </a:t>
            </a:r>
            <a:r>
              <a:rPr lang="sv-SE" sz="2000" b="0" i="0" dirty="0" err="1">
                <a:solidFill>
                  <a:srgbClr val="1D1C1D"/>
                </a:solidFill>
                <a:effectLst/>
                <a:highlight>
                  <a:srgbClr val="FFFFFF"/>
                </a:highlight>
                <a:latin typeface="Aptos" panose="020B0004020202020204" pitchFamily="34" charset="0"/>
              </a:rPr>
              <a:t>receive</a:t>
            </a:r>
            <a:r>
              <a:rPr lang="sv-SE" sz="2000" b="0" i="0" dirty="0">
                <a:solidFill>
                  <a:srgbClr val="1D1C1D"/>
                </a:solidFill>
                <a:effectLst/>
                <a:highlight>
                  <a:srgbClr val="FFFFFF"/>
                </a:highlight>
                <a:latin typeface="Aptos" panose="020B0004020202020204" pitchFamily="34" charset="0"/>
              </a:rPr>
              <a:t> </a:t>
            </a:r>
            <a:r>
              <a:rPr lang="sv-SE" sz="2000" b="0" i="0" dirty="0" err="1">
                <a:solidFill>
                  <a:srgbClr val="1D1C1D"/>
                </a:solidFill>
                <a:effectLst/>
                <a:highlight>
                  <a:srgbClr val="FFFFFF"/>
                </a:highlight>
                <a:latin typeface="Aptos" panose="020B0004020202020204" pitchFamily="34" charset="0"/>
              </a:rPr>
              <a:t>these</a:t>
            </a:r>
            <a:r>
              <a:rPr lang="sv-SE" sz="2000" b="0" i="0" dirty="0">
                <a:solidFill>
                  <a:srgbClr val="1D1C1D"/>
                </a:solidFill>
                <a:effectLst/>
                <a:highlight>
                  <a:srgbClr val="FFFFFF"/>
                </a:highlight>
                <a:latin typeface="Aptos" panose="020B0004020202020204" pitchFamily="34" charset="0"/>
              </a:rPr>
              <a:t> </a:t>
            </a:r>
            <a:r>
              <a:rPr lang="sv-SE" sz="2000" b="0" i="0" dirty="0" err="1">
                <a:solidFill>
                  <a:srgbClr val="1D1C1D"/>
                </a:solidFill>
                <a:effectLst/>
                <a:highlight>
                  <a:srgbClr val="FFFFFF"/>
                </a:highlight>
                <a:latin typeface="Aptos" panose="020B0004020202020204" pitchFamily="34" charset="0"/>
              </a:rPr>
              <a:t>emails</a:t>
            </a:r>
            <a:r>
              <a:rPr lang="sv-SE" sz="2000" b="0" i="0" dirty="0">
                <a:solidFill>
                  <a:srgbClr val="1D1C1D"/>
                </a:solidFill>
                <a:effectLst/>
                <a:highlight>
                  <a:srgbClr val="FFFFFF"/>
                </a:highlight>
                <a:latin typeface="Aptos" panose="020B0004020202020204" pitchFamily="34" charset="0"/>
              </a:rPr>
              <a:t>, </a:t>
            </a:r>
            <a:r>
              <a:rPr lang="sv-SE" sz="2000" b="0" i="0" dirty="0" err="1">
                <a:solidFill>
                  <a:srgbClr val="1D1C1D"/>
                </a:solidFill>
                <a:effectLst/>
                <a:highlight>
                  <a:srgbClr val="FFFFFF"/>
                </a:highlight>
                <a:latin typeface="Aptos" panose="020B0004020202020204" pitchFamily="34" charset="0"/>
              </a:rPr>
              <a:t>please</a:t>
            </a:r>
            <a:r>
              <a:rPr lang="sv-SE" sz="2000" b="0" i="0" dirty="0">
                <a:solidFill>
                  <a:srgbClr val="1D1C1D"/>
                </a:solidFill>
                <a:effectLst/>
                <a:highlight>
                  <a:srgbClr val="FFFFFF"/>
                </a:highlight>
                <a:latin typeface="Aptos" panose="020B0004020202020204" pitchFamily="34" charset="0"/>
              </a:rPr>
              <a:t> log in to </a:t>
            </a:r>
            <a:r>
              <a:rPr lang="sv-SE" sz="2000" b="0" i="0" dirty="0" err="1">
                <a:solidFill>
                  <a:srgbClr val="1D1C1D"/>
                </a:solidFill>
                <a:effectLst/>
                <a:highlight>
                  <a:srgbClr val="FFFFFF"/>
                </a:highlight>
                <a:latin typeface="Aptos" panose="020B0004020202020204" pitchFamily="34" charset="0"/>
              </a:rPr>
              <a:t>your</a:t>
            </a:r>
            <a:r>
              <a:rPr lang="sv-SE" sz="2000" b="0" i="0" dirty="0">
                <a:solidFill>
                  <a:srgbClr val="1D1C1D"/>
                </a:solidFill>
                <a:effectLst/>
                <a:highlight>
                  <a:srgbClr val="FFFFFF"/>
                </a:highlight>
                <a:latin typeface="Aptos" panose="020B0004020202020204" pitchFamily="34" charset="0"/>
              </a:rPr>
              <a:t> </a:t>
            </a:r>
            <a:r>
              <a:rPr lang="sv-SE" sz="2000" b="0" i="0" dirty="0" err="1">
                <a:solidFill>
                  <a:srgbClr val="1D1C1D"/>
                </a:solidFill>
                <a:effectLst/>
                <a:highlight>
                  <a:srgbClr val="FFFFFF"/>
                </a:highlight>
                <a:latin typeface="Aptos" panose="020B0004020202020204" pitchFamily="34" charset="0"/>
              </a:rPr>
              <a:t>profile</a:t>
            </a:r>
            <a:r>
              <a:rPr lang="sv-SE" sz="2000" b="0" i="0" dirty="0">
                <a:solidFill>
                  <a:srgbClr val="1D1C1D"/>
                </a:solidFill>
                <a:effectLst/>
                <a:highlight>
                  <a:srgbClr val="FFFFFF"/>
                </a:highlight>
                <a:latin typeface="Aptos" panose="020B0004020202020204" pitchFamily="34" charset="0"/>
              </a:rPr>
              <a:t> in Ladok and </a:t>
            </a:r>
            <a:r>
              <a:rPr lang="sv-SE" sz="2000" b="0" i="0" dirty="0" err="1">
                <a:solidFill>
                  <a:srgbClr val="1D1C1D"/>
                </a:solidFill>
                <a:effectLst/>
                <a:highlight>
                  <a:srgbClr val="FFFFFF"/>
                </a:highlight>
                <a:latin typeface="Aptos" panose="020B0004020202020204" pitchFamily="34" charset="0"/>
              </a:rPr>
              <a:t>change</a:t>
            </a:r>
            <a:r>
              <a:rPr lang="sv-SE" sz="2000" b="0" i="0" dirty="0">
                <a:solidFill>
                  <a:srgbClr val="1D1C1D"/>
                </a:solidFill>
                <a:effectLst/>
                <a:highlight>
                  <a:srgbClr val="FFFFFF"/>
                </a:highlight>
                <a:latin typeface="Aptos" panose="020B0004020202020204" pitchFamily="34" charset="0"/>
              </a:rPr>
              <a:t> </a:t>
            </a:r>
            <a:r>
              <a:rPr lang="sv-SE" sz="2000" b="0" i="0" dirty="0" err="1">
                <a:solidFill>
                  <a:srgbClr val="1D1C1D"/>
                </a:solidFill>
                <a:effectLst/>
                <a:highlight>
                  <a:srgbClr val="FFFFFF"/>
                </a:highlight>
                <a:latin typeface="Aptos" panose="020B0004020202020204" pitchFamily="34" charset="0"/>
              </a:rPr>
              <a:t>your</a:t>
            </a:r>
            <a:r>
              <a:rPr lang="sv-SE" sz="2000" b="0" i="0" dirty="0">
                <a:solidFill>
                  <a:srgbClr val="1D1C1D"/>
                </a:solidFill>
                <a:effectLst/>
                <a:highlight>
                  <a:srgbClr val="FFFFFF"/>
                </a:highlight>
                <a:latin typeface="Aptos" panose="020B0004020202020204" pitchFamily="34" charset="0"/>
              </a:rPr>
              <a:t> </a:t>
            </a:r>
            <a:r>
              <a:rPr lang="sv-SE" sz="2000" b="0" i="0" dirty="0" err="1">
                <a:solidFill>
                  <a:srgbClr val="1D1C1D"/>
                </a:solidFill>
                <a:effectLst/>
                <a:highlight>
                  <a:srgbClr val="FFFFFF"/>
                </a:highlight>
                <a:latin typeface="Aptos" panose="020B0004020202020204" pitchFamily="34" charset="0"/>
              </a:rPr>
              <a:t>watch</a:t>
            </a:r>
            <a:r>
              <a:rPr lang="sv-SE" sz="2000" b="0" i="0" dirty="0">
                <a:solidFill>
                  <a:srgbClr val="1D1C1D"/>
                </a:solidFill>
                <a:effectLst/>
                <a:highlight>
                  <a:srgbClr val="FFFFFF"/>
                </a:highlight>
                <a:latin typeface="Aptos" panose="020B0004020202020204" pitchFamily="34" charset="0"/>
              </a:rPr>
              <a:t> options.</a:t>
            </a:r>
            <a:br>
              <a:rPr lang="sv-SE" sz="2000" b="0" i="0" dirty="0">
                <a:solidFill>
                  <a:srgbClr val="1D1C1D"/>
                </a:solidFill>
                <a:effectLst/>
                <a:highlight>
                  <a:srgbClr val="FFFFFF"/>
                </a:highlight>
                <a:latin typeface="Aptos" panose="020B0004020202020204" pitchFamily="34" charset="0"/>
              </a:rPr>
            </a:br>
            <a:br>
              <a:rPr lang="sv-SE" sz="2000" b="0" i="0" dirty="0">
                <a:solidFill>
                  <a:srgbClr val="1D1C1D"/>
                </a:solidFill>
                <a:effectLst/>
                <a:highlight>
                  <a:srgbClr val="FFFFFF"/>
                </a:highlight>
                <a:latin typeface="Aptos" panose="020B0004020202020204" pitchFamily="34" charset="0"/>
              </a:rPr>
            </a:br>
            <a:r>
              <a:rPr lang="sv-SE" sz="2000" b="0" i="0" dirty="0" err="1">
                <a:solidFill>
                  <a:srgbClr val="1D1C1D"/>
                </a:solidFill>
                <a:effectLst/>
                <a:highlight>
                  <a:srgbClr val="FFFFFF"/>
                </a:highlight>
                <a:latin typeface="Aptos" panose="020B0004020202020204" pitchFamily="34" charset="0"/>
              </a:rPr>
              <a:t>This</a:t>
            </a:r>
            <a:r>
              <a:rPr lang="sv-SE" sz="2000" b="0" i="0" dirty="0">
                <a:solidFill>
                  <a:srgbClr val="1D1C1D"/>
                </a:solidFill>
                <a:effectLst/>
                <a:highlight>
                  <a:srgbClr val="FFFFFF"/>
                </a:highlight>
                <a:latin typeface="Aptos" panose="020B0004020202020204" pitchFamily="34" charset="0"/>
              </a:rPr>
              <a:t> </a:t>
            </a:r>
            <a:r>
              <a:rPr lang="sv-SE" sz="2000" b="0" i="0" dirty="0" err="1">
                <a:solidFill>
                  <a:srgbClr val="1D1C1D"/>
                </a:solidFill>
                <a:effectLst/>
                <a:highlight>
                  <a:srgbClr val="FFFFFF"/>
                </a:highlight>
                <a:latin typeface="Aptos" panose="020B0004020202020204" pitchFamily="34" charset="0"/>
              </a:rPr>
              <a:t>message</a:t>
            </a:r>
            <a:r>
              <a:rPr lang="sv-SE" sz="2000" b="0" i="0" dirty="0">
                <a:solidFill>
                  <a:srgbClr val="1D1C1D"/>
                </a:solidFill>
                <a:effectLst/>
                <a:highlight>
                  <a:srgbClr val="FFFFFF"/>
                </a:highlight>
                <a:latin typeface="Aptos" panose="020B0004020202020204" pitchFamily="34" charset="0"/>
              </a:rPr>
              <a:t> is </a:t>
            </a:r>
            <a:r>
              <a:rPr lang="sv-SE" sz="2000" b="0" i="0" dirty="0" err="1">
                <a:solidFill>
                  <a:srgbClr val="1D1C1D"/>
                </a:solidFill>
                <a:effectLst/>
                <a:highlight>
                  <a:srgbClr val="FFFFFF"/>
                </a:highlight>
                <a:latin typeface="Aptos" panose="020B0004020202020204" pitchFamily="34" charset="0"/>
              </a:rPr>
              <a:t>automatically</a:t>
            </a:r>
            <a:r>
              <a:rPr lang="sv-SE" sz="2000" b="0" i="0" dirty="0">
                <a:solidFill>
                  <a:srgbClr val="1D1C1D"/>
                </a:solidFill>
                <a:effectLst/>
                <a:highlight>
                  <a:srgbClr val="FFFFFF"/>
                </a:highlight>
                <a:latin typeface="Aptos" panose="020B0004020202020204" pitchFamily="34" charset="0"/>
              </a:rPr>
              <a:t> </a:t>
            </a:r>
            <a:r>
              <a:rPr lang="sv-SE" sz="2000" b="0" i="0" dirty="0" err="1">
                <a:solidFill>
                  <a:srgbClr val="1D1C1D"/>
                </a:solidFill>
                <a:effectLst/>
                <a:highlight>
                  <a:srgbClr val="FFFFFF"/>
                </a:highlight>
                <a:latin typeface="Aptos" panose="020B0004020202020204" pitchFamily="34" charset="0"/>
              </a:rPr>
              <a:t>generated</a:t>
            </a:r>
            <a:r>
              <a:rPr lang="sv-SE" sz="2000" b="0" i="0" dirty="0">
                <a:solidFill>
                  <a:srgbClr val="1D1C1D"/>
                </a:solidFill>
                <a:effectLst/>
                <a:highlight>
                  <a:srgbClr val="FFFFFF"/>
                </a:highlight>
                <a:latin typeface="Aptos" panose="020B0004020202020204" pitchFamily="34" charset="0"/>
              </a:rPr>
              <a:t>, </a:t>
            </a:r>
            <a:r>
              <a:rPr lang="sv-SE" sz="2000" b="0" i="0" dirty="0" err="1">
                <a:solidFill>
                  <a:srgbClr val="1D1C1D"/>
                </a:solidFill>
                <a:effectLst/>
                <a:highlight>
                  <a:srgbClr val="FFFFFF"/>
                </a:highlight>
                <a:latin typeface="Aptos" panose="020B0004020202020204" pitchFamily="34" charset="0"/>
              </a:rPr>
              <a:t>please</a:t>
            </a:r>
            <a:r>
              <a:rPr lang="sv-SE" sz="2000" b="0" i="0" dirty="0">
                <a:solidFill>
                  <a:srgbClr val="1D1C1D"/>
                </a:solidFill>
                <a:effectLst/>
                <a:highlight>
                  <a:srgbClr val="FFFFFF"/>
                </a:highlight>
                <a:latin typeface="Aptos" panose="020B0004020202020204" pitchFamily="34" charset="0"/>
              </a:rPr>
              <a:t> do not </a:t>
            </a:r>
            <a:r>
              <a:rPr lang="sv-SE" sz="2000" b="0" i="0" dirty="0" err="1">
                <a:solidFill>
                  <a:srgbClr val="1D1C1D"/>
                </a:solidFill>
                <a:effectLst/>
                <a:highlight>
                  <a:srgbClr val="FFFFFF"/>
                </a:highlight>
                <a:latin typeface="Aptos" panose="020B0004020202020204" pitchFamily="34" charset="0"/>
              </a:rPr>
              <a:t>respond</a:t>
            </a:r>
            <a:r>
              <a:rPr lang="sv-SE" sz="2000" b="0" i="0" dirty="0">
                <a:solidFill>
                  <a:srgbClr val="1D1C1D"/>
                </a:solidFill>
                <a:effectLst/>
                <a:highlight>
                  <a:srgbClr val="FFFFFF"/>
                </a:highlight>
                <a:latin typeface="Aptos" panose="020B0004020202020204" pitchFamily="34" charset="0"/>
              </a:rPr>
              <a:t>.</a:t>
            </a:r>
            <a:endParaRPr lang="sv-SE" sz="2000" dirty="0">
              <a:latin typeface="Aptos" panose="020B0004020202020204" pitchFamily="34" charset="0"/>
            </a:endParaRPr>
          </a:p>
          <a:p>
            <a:pPr marL="0" indent="0">
              <a:buNone/>
            </a:pPr>
            <a:endParaRPr lang="sv-SE" sz="1600" dirty="0">
              <a:effectLst/>
              <a:latin typeface="Aptos" panose="020B0004020202020204" pitchFamily="34" charset="0"/>
              <a:ea typeface="Arial" panose="020B0604020202020204" pitchFamily="34" charset="0"/>
              <a:cs typeface="Aptos" panose="020B0004020202020204" pitchFamily="34" charset="0"/>
            </a:endParaRPr>
          </a:p>
          <a:p>
            <a:endParaRPr lang="sv-SE" dirty="0"/>
          </a:p>
        </p:txBody>
      </p:sp>
    </p:spTree>
    <p:extLst>
      <p:ext uri="{BB962C8B-B14F-4D97-AF65-F5344CB8AC3E}">
        <p14:creationId xmlns:p14="http://schemas.microsoft.com/office/powerpoint/2010/main" val="2035653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2AF203-74A8-5944-5120-58603D0BFDB2}"/>
              </a:ext>
            </a:extLst>
          </p:cNvPr>
          <p:cNvSpPr>
            <a:spLocks noGrp="1"/>
          </p:cNvSpPr>
          <p:nvPr>
            <p:ph type="title"/>
          </p:nvPr>
        </p:nvSpPr>
        <p:spPr/>
        <p:txBody>
          <a:bodyPr/>
          <a:lstStyle/>
          <a:p>
            <a:r>
              <a:rPr lang="sv-SE" dirty="0"/>
              <a:t>Automatiserad bevakning i Ladok för studenter</a:t>
            </a:r>
          </a:p>
        </p:txBody>
      </p:sp>
      <p:sp>
        <p:nvSpPr>
          <p:cNvPr id="3" name="Platshållare för innehåll 2">
            <a:extLst>
              <a:ext uri="{FF2B5EF4-FFF2-40B4-BE49-F238E27FC236}">
                <a16:creationId xmlns:a16="http://schemas.microsoft.com/office/drawing/2014/main" id="{05534DB8-3DC6-D824-7BCA-6E3418576D8C}"/>
              </a:ext>
            </a:extLst>
          </p:cNvPr>
          <p:cNvSpPr>
            <a:spLocks noGrp="1"/>
          </p:cNvSpPr>
          <p:nvPr>
            <p:ph idx="1"/>
          </p:nvPr>
        </p:nvSpPr>
        <p:spPr/>
        <p:txBody>
          <a:bodyPr/>
          <a:lstStyle/>
          <a:p>
            <a:r>
              <a:rPr lang="sv-SE" dirty="0"/>
              <a:t>Bevakning skapas när </a:t>
            </a:r>
            <a:r>
              <a:rPr lang="sv-SE" dirty="0" err="1"/>
              <a:t>ISP:n</a:t>
            </a:r>
            <a:r>
              <a:rPr lang="sv-SE" dirty="0"/>
              <a:t> skapas</a:t>
            </a:r>
            <a:endParaRPr lang="sv-SE" u="sng" dirty="0"/>
          </a:p>
          <a:p>
            <a:pPr marL="0" indent="0">
              <a:buNone/>
            </a:pPr>
            <a:endParaRPr lang="sv-SE" u="sng" dirty="0"/>
          </a:p>
          <a:p>
            <a:r>
              <a:rPr lang="sv-SE" dirty="0"/>
              <a:t>Avisering visas på startsida när följande stämmer:</a:t>
            </a:r>
          </a:p>
          <a:p>
            <a:pPr lvl="1"/>
            <a:r>
              <a:rPr lang="sv-SE" dirty="0"/>
              <a:t>Doktoranden visas på startsida för varje ny aktuell arbetsuppgift i arbetsflödet, ej via email.</a:t>
            </a:r>
          </a:p>
          <a:p>
            <a:endParaRPr lang="sv-SE" dirty="0"/>
          </a:p>
        </p:txBody>
      </p:sp>
    </p:spTree>
    <p:extLst>
      <p:ext uri="{BB962C8B-B14F-4D97-AF65-F5344CB8AC3E}">
        <p14:creationId xmlns:p14="http://schemas.microsoft.com/office/powerpoint/2010/main" val="4133614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6D8E8C-7247-B160-2905-5AC2610F23CF}"/>
              </a:ext>
            </a:extLst>
          </p:cNvPr>
          <p:cNvSpPr>
            <a:spLocks noGrp="1"/>
          </p:cNvSpPr>
          <p:nvPr>
            <p:ph type="title"/>
          </p:nvPr>
        </p:nvSpPr>
        <p:spPr/>
        <p:txBody>
          <a:bodyPr/>
          <a:lstStyle/>
          <a:p>
            <a:r>
              <a:rPr lang="sv-SE" dirty="0"/>
              <a:t>Kvar att leverera</a:t>
            </a:r>
          </a:p>
        </p:txBody>
      </p:sp>
      <p:sp>
        <p:nvSpPr>
          <p:cNvPr id="3" name="Platshållare för innehåll 2">
            <a:extLst>
              <a:ext uri="{FF2B5EF4-FFF2-40B4-BE49-F238E27FC236}">
                <a16:creationId xmlns:a16="http://schemas.microsoft.com/office/drawing/2014/main" id="{BF07313D-2268-CEB3-79AA-262558FA667C}"/>
              </a:ext>
            </a:extLst>
          </p:cNvPr>
          <p:cNvSpPr>
            <a:spLocks noGrp="1"/>
          </p:cNvSpPr>
          <p:nvPr>
            <p:ph idx="1"/>
          </p:nvPr>
        </p:nvSpPr>
        <p:spPr/>
        <p:txBody>
          <a:bodyPr/>
          <a:lstStyle/>
          <a:p>
            <a:r>
              <a:rPr lang="sv-SE" dirty="0"/>
              <a:t>Påminnelse skickas ut 2 månader innan fastställandedatum</a:t>
            </a:r>
          </a:p>
          <a:p>
            <a:r>
              <a:rPr lang="sv-SE" dirty="0"/>
              <a:t>Email skickas ut till doktorander vid avisering</a:t>
            </a:r>
          </a:p>
        </p:txBody>
      </p:sp>
    </p:spTree>
    <p:extLst>
      <p:ext uri="{BB962C8B-B14F-4D97-AF65-F5344CB8AC3E}">
        <p14:creationId xmlns:p14="http://schemas.microsoft.com/office/powerpoint/2010/main" val="4220145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0F3F9"/>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102BB8A0-9A4D-5924-4EBC-EB5A5C55B67A}"/>
              </a:ext>
            </a:extLst>
          </p:cNvPr>
          <p:cNvPicPr>
            <a:picLocks noChangeAspect="1"/>
          </p:cNvPicPr>
          <p:nvPr/>
        </p:nvPicPr>
        <p:blipFill>
          <a:blip r:embed="rId2"/>
          <a:stretch>
            <a:fillRect/>
          </a:stretch>
        </p:blipFill>
        <p:spPr>
          <a:xfrm>
            <a:off x="894305" y="0"/>
            <a:ext cx="10403390" cy="6858000"/>
          </a:xfrm>
          <a:prstGeom prst="rect">
            <a:avLst/>
          </a:prstGeom>
        </p:spPr>
      </p:pic>
    </p:spTree>
    <p:extLst>
      <p:ext uri="{BB962C8B-B14F-4D97-AF65-F5344CB8AC3E}">
        <p14:creationId xmlns:p14="http://schemas.microsoft.com/office/powerpoint/2010/main" val="2117253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C21177-FD46-746C-A874-7C75848D76F7}"/>
              </a:ext>
            </a:extLst>
          </p:cNvPr>
          <p:cNvSpPr>
            <a:spLocks noGrp="1"/>
          </p:cNvSpPr>
          <p:nvPr>
            <p:ph type="title"/>
          </p:nvPr>
        </p:nvSpPr>
        <p:spPr>
          <a:xfrm>
            <a:off x="838199" y="0"/>
            <a:ext cx="10515600" cy="712177"/>
          </a:xfrm>
        </p:spPr>
        <p:txBody>
          <a:bodyPr/>
          <a:lstStyle/>
          <a:p>
            <a:r>
              <a:rPr lang="sv-SE" dirty="0" err="1"/>
              <a:t>Ladoks</a:t>
            </a:r>
            <a:r>
              <a:rPr lang="sv-SE" dirty="0"/>
              <a:t> leveransordning uppdaterad</a:t>
            </a:r>
          </a:p>
        </p:txBody>
      </p:sp>
      <p:graphicFrame>
        <p:nvGraphicFramePr>
          <p:cNvPr id="5" name="Platshållare för innehåll 4">
            <a:extLst>
              <a:ext uri="{FF2B5EF4-FFF2-40B4-BE49-F238E27FC236}">
                <a16:creationId xmlns:a16="http://schemas.microsoft.com/office/drawing/2014/main" id="{1EAE5B1B-C0FD-12E5-4283-861C32D0E3C4}"/>
              </a:ext>
            </a:extLst>
          </p:cNvPr>
          <p:cNvGraphicFramePr>
            <a:graphicFrameLocks noGrp="1"/>
          </p:cNvGraphicFramePr>
          <p:nvPr>
            <p:ph idx="1"/>
            <p:extLst>
              <p:ext uri="{D42A27DB-BD31-4B8C-83A1-F6EECF244321}">
                <p14:modId xmlns:p14="http://schemas.microsoft.com/office/powerpoint/2010/main" val="2614674216"/>
              </p:ext>
            </p:extLst>
          </p:nvPr>
        </p:nvGraphicFramePr>
        <p:xfrm>
          <a:off x="838199" y="712177"/>
          <a:ext cx="10515599" cy="5461000"/>
        </p:xfrm>
        <a:graphic>
          <a:graphicData uri="http://schemas.openxmlformats.org/drawingml/2006/table">
            <a:tbl>
              <a:tblPr firstRow="1" bandRow="1">
                <a:tableStyleId>{5C22544A-7EE6-4342-B048-85BDC9FD1C3A}</a:tableStyleId>
              </a:tblPr>
              <a:tblGrid>
                <a:gridCol w="5719201">
                  <a:extLst>
                    <a:ext uri="{9D8B030D-6E8A-4147-A177-3AD203B41FA5}">
                      <a16:colId xmlns:a16="http://schemas.microsoft.com/office/drawing/2014/main" val="4291213007"/>
                    </a:ext>
                  </a:extLst>
                </a:gridCol>
                <a:gridCol w="4796398">
                  <a:extLst>
                    <a:ext uri="{9D8B030D-6E8A-4147-A177-3AD203B41FA5}">
                      <a16:colId xmlns:a16="http://schemas.microsoft.com/office/drawing/2014/main" val="185927084"/>
                    </a:ext>
                  </a:extLst>
                </a:gridCol>
              </a:tblGrid>
              <a:tr h="370840">
                <a:tc>
                  <a:txBody>
                    <a:bodyPr/>
                    <a:lstStyle/>
                    <a:p>
                      <a:r>
                        <a:rPr lang="sv-SE" dirty="0">
                          <a:solidFill>
                            <a:schemeClr val="tx1">
                              <a:lumMod val="85000"/>
                              <a:lumOff val="15000"/>
                            </a:schemeClr>
                          </a:solidFill>
                        </a:rPr>
                        <a:t>Område</a:t>
                      </a:r>
                    </a:p>
                  </a:txBody>
                  <a:tcPr/>
                </a:tc>
                <a:tc>
                  <a:txBody>
                    <a:bodyPr/>
                    <a:lstStyle/>
                    <a:p>
                      <a:pPr algn="ctr"/>
                      <a:r>
                        <a:rPr lang="sv-SE" dirty="0">
                          <a:solidFill>
                            <a:schemeClr val="tx1">
                              <a:lumMod val="85000"/>
                              <a:lumOff val="15000"/>
                            </a:schemeClr>
                          </a:solidFill>
                        </a:rPr>
                        <a:t>Leveransordning</a:t>
                      </a:r>
                    </a:p>
                  </a:txBody>
                  <a:tcPr/>
                </a:tc>
                <a:extLst>
                  <a:ext uri="{0D108BD9-81ED-4DB2-BD59-A6C34878D82A}">
                    <a16:rowId xmlns:a16="http://schemas.microsoft.com/office/drawing/2014/main" val="339528541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Innehåll i ISP (lokala mallar)</a:t>
                      </a:r>
                    </a:p>
                  </a:txBody>
                  <a:tcPr/>
                </a:tc>
                <a:tc>
                  <a:txBody>
                    <a:bodyPr/>
                    <a:lstStyle/>
                    <a:p>
                      <a:pPr algn="ctr"/>
                      <a:endParaRPr lang="sv-SE" dirty="0"/>
                    </a:p>
                  </a:txBody>
                  <a:tcPr/>
                </a:tc>
                <a:extLst>
                  <a:ext uri="{0D108BD9-81ED-4DB2-BD59-A6C34878D82A}">
                    <a16:rowId xmlns:a16="http://schemas.microsoft.com/office/drawing/2014/main" val="379465410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Institutionstjänstgöring,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dirty="0"/>
                        <a:t>Levererad</a:t>
                      </a:r>
                    </a:p>
                  </a:txBody>
                  <a:tcPr/>
                </a:tc>
                <a:extLst>
                  <a:ext uri="{0D108BD9-81ED-4DB2-BD59-A6C34878D82A}">
                    <a16:rowId xmlns:a16="http://schemas.microsoft.com/office/drawing/2014/main" val="326540602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Ladok startsida - Personkoppling</a:t>
                      </a:r>
                    </a:p>
                  </a:txBody>
                  <a:tcPr/>
                </a:tc>
                <a:tc>
                  <a:txBody>
                    <a:bodyPr/>
                    <a:lstStyle/>
                    <a:p>
                      <a:pPr algn="ctr"/>
                      <a:r>
                        <a:rPr lang="sv-SE" dirty="0"/>
                        <a:t>Levererad</a:t>
                      </a:r>
                    </a:p>
                  </a:txBody>
                  <a:tcPr/>
                </a:tc>
                <a:extLst>
                  <a:ext uri="{0D108BD9-81ED-4DB2-BD59-A6C34878D82A}">
                    <a16:rowId xmlns:a16="http://schemas.microsoft.com/office/drawing/2014/main" val="1894699509"/>
                  </a:ext>
                </a:extLst>
              </a:tr>
              <a:tr h="370840">
                <a:tc>
                  <a:txBody>
                    <a:bodyPr/>
                    <a:lstStyle/>
                    <a:p>
                      <a:r>
                        <a:rPr lang="sv-SE" dirty="0"/>
                        <a:t>Utsökning av verksamhetsroller</a:t>
                      </a:r>
                    </a:p>
                  </a:txBody>
                  <a:tcPr/>
                </a:tc>
                <a:tc>
                  <a:txBody>
                    <a:bodyPr/>
                    <a:lstStyle/>
                    <a:p>
                      <a:pPr algn="ctr"/>
                      <a:r>
                        <a:rPr lang="sv-SE" dirty="0"/>
                        <a:t>Levererad</a:t>
                      </a:r>
                    </a:p>
                  </a:txBody>
                  <a:tcPr/>
                </a:tc>
                <a:extLst>
                  <a:ext uri="{0D108BD9-81ED-4DB2-BD59-A6C34878D82A}">
                    <a16:rowId xmlns:a16="http://schemas.microsoft.com/office/drawing/2014/main" val="370302037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Utsökning av ISP</a:t>
                      </a:r>
                    </a:p>
                  </a:txBody>
                  <a:tcPr/>
                </a:tc>
                <a:tc>
                  <a:txBody>
                    <a:bodyPr/>
                    <a:lstStyle/>
                    <a:p>
                      <a:pPr algn="ctr"/>
                      <a:r>
                        <a:rPr lang="sv-SE" dirty="0"/>
                        <a:t>Levererad</a:t>
                      </a:r>
                    </a:p>
                  </a:txBody>
                  <a:tcPr/>
                </a:tc>
                <a:extLst>
                  <a:ext uri="{0D108BD9-81ED-4DB2-BD59-A6C34878D82A}">
                    <a16:rowId xmlns:a16="http://schemas.microsoft.com/office/drawing/2014/main" val="14473427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Ladok startsida – Bevakning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dirty="0"/>
                        <a:t>Levererad</a:t>
                      </a:r>
                    </a:p>
                  </a:txBody>
                  <a:tcPr/>
                </a:tc>
                <a:extLst>
                  <a:ext uri="{0D108BD9-81ED-4DB2-BD59-A6C34878D82A}">
                    <a16:rowId xmlns:a16="http://schemas.microsoft.com/office/drawing/2014/main" val="41312734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Förväntat fastställandedatum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a:t>Levererad</a:t>
                      </a:r>
                      <a:endParaRPr lang="sv-SE" dirty="0"/>
                    </a:p>
                  </a:txBody>
                  <a:tcPr/>
                </a:tc>
                <a:extLst>
                  <a:ext uri="{0D108BD9-81ED-4DB2-BD59-A6C34878D82A}">
                    <a16:rowId xmlns:a16="http://schemas.microsoft.com/office/drawing/2014/main" val="158651913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Uppdatering av Ladok för studenter</a:t>
                      </a:r>
                    </a:p>
                  </a:txBody>
                  <a:tcPr/>
                </a:tc>
                <a:tc>
                  <a:txBody>
                    <a:bodyPr/>
                    <a:lstStyle/>
                    <a:p>
                      <a:pPr algn="ctr"/>
                      <a:endParaRPr lang="sv-SE" dirty="0"/>
                    </a:p>
                  </a:txBody>
                  <a:tcPr/>
                </a:tc>
                <a:extLst>
                  <a:ext uri="{0D108BD9-81ED-4DB2-BD59-A6C34878D82A}">
                    <a16:rowId xmlns:a16="http://schemas.microsoft.com/office/drawing/2014/main" val="115770347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Utsökning innehåll i ISP</a:t>
                      </a:r>
                    </a:p>
                  </a:txBody>
                  <a:tcPr/>
                </a:tc>
                <a:tc>
                  <a:txBody>
                    <a:bodyPr/>
                    <a:lstStyle/>
                    <a:p>
                      <a:pPr algn="ctr"/>
                      <a:endParaRPr lang="sv-SE" dirty="0"/>
                    </a:p>
                  </a:txBody>
                  <a:tcPr/>
                </a:tc>
                <a:extLst>
                  <a:ext uri="{0D108BD9-81ED-4DB2-BD59-A6C34878D82A}">
                    <a16:rowId xmlns:a16="http://schemas.microsoft.com/office/drawing/2014/main" val="179036738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Ändringslogg</a:t>
                      </a:r>
                    </a:p>
                  </a:txBody>
                  <a:tcPr/>
                </a:tc>
                <a:tc>
                  <a:txBody>
                    <a:bodyPr/>
                    <a:lstStyle/>
                    <a:p>
                      <a:pPr algn="ctr"/>
                      <a:endParaRPr lang="sv-SE" dirty="0"/>
                    </a:p>
                  </a:txBody>
                  <a:tcPr/>
                </a:tc>
                <a:extLst>
                  <a:ext uri="{0D108BD9-81ED-4DB2-BD59-A6C34878D82A}">
                    <a16:rowId xmlns:a16="http://schemas.microsoft.com/office/drawing/2014/main" val="1209441662"/>
                  </a:ext>
                </a:extLst>
              </a:tr>
              <a:tr h="370840">
                <a:tc>
                  <a:txBody>
                    <a:bodyPr/>
                    <a:lstStyle/>
                    <a:p>
                      <a:r>
                        <a:rPr lang="sv-SE" dirty="0"/>
                        <a:t>Pågående revidering</a:t>
                      </a:r>
                    </a:p>
                  </a:txBody>
                  <a:tcPr/>
                </a:tc>
                <a:tc>
                  <a:txBody>
                    <a:bodyPr/>
                    <a:lstStyle/>
                    <a:p>
                      <a:pPr algn="ctr"/>
                      <a:endParaRPr lang="sv-SE" dirty="0"/>
                    </a:p>
                  </a:txBody>
                  <a:tcPr/>
                </a:tc>
                <a:extLst>
                  <a:ext uri="{0D108BD9-81ED-4DB2-BD59-A6C34878D82A}">
                    <a16:rowId xmlns:a16="http://schemas.microsoft.com/office/drawing/2014/main" val="3690478988"/>
                  </a:ext>
                </a:extLst>
              </a:tr>
              <a:tr h="370840">
                <a:tc>
                  <a:txBody>
                    <a:bodyPr/>
                    <a:lstStyle/>
                    <a:p>
                      <a:r>
                        <a:rPr lang="sv-SE" dirty="0" err="1"/>
                        <a:t>Sammanställningsvy</a:t>
                      </a:r>
                      <a:r>
                        <a:rPr lang="sv-SE" dirty="0"/>
                        <a:t> av ISP</a:t>
                      </a:r>
                    </a:p>
                  </a:txBody>
                  <a:tcPr/>
                </a:tc>
                <a:tc>
                  <a:txBody>
                    <a:bodyPr/>
                    <a:lstStyle/>
                    <a:p>
                      <a:pPr algn="ctr"/>
                      <a:endParaRPr lang="sv-SE" dirty="0"/>
                    </a:p>
                  </a:txBody>
                  <a:tcPr/>
                </a:tc>
                <a:extLst>
                  <a:ext uri="{0D108BD9-81ED-4DB2-BD59-A6C34878D82A}">
                    <a16:rowId xmlns:a16="http://schemas.microsoft.com/office/drawing/2014/main" val="11251780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Förlängningsgrundande aktiviteter</a:t>
                      </a:r>
                    </a:p>
                    <a:p>
                      <a:endParaRPr lang="sv-S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dirty="0"/>
                        <a:t>Nedprioriterad</a:t>
                      </a:r>
                    </a:p>
                    <a:p>
                      <a:pPr algn="ctr"/>
                      <a:endParaRPr lang="sv-SE" dirty="0"/>
                    </a:p>
                  </a:txBody>
                  <a:tcPr/>
                </a:tc>
                <a:extLst>
                  <a:ext uri="{0D108BD9-81ED-4DB2-BD59-A6C34878D82A}">
                    <a16:rowId xmlns:a16="http://schemas.microsoft.com/office/drawing/2014/main" val="2819875076"/>
                  </a:ext>
                </a:extLst>
              </a:tr>
            </a:tbl>
          </a:graphicData>
        </a:graphic>
      </p:graphicFrame>
    </p:spTree>
    <p:extLst>
      <p:ext uri="{BB962C8B-B14F-4D97-AF65-F5344CB8AC3E}">
        <p14:creationId xmlns:p14="http://schemas.microsoft.com/office/powerpoint/2010/main" val="3831542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C699188-89D7-7679-E57F-9A8635C63279}"/>
              </a:ext>
            </a:extLst>
          </p:cNvPr>
          <p:cNvSpPr>
            <a:spLocks noGrp="1"/>
          </p:cNvSpPr>
          <p:nvPr>
            <p:ph type="title"/>
          </p:nvPr>
        </p:nvSpPr>
        <p:spPr/>
        <p:txBody>
          <a:bodyPr/>
          <a:lstStyle/>
          <a:p>
            <a:r>
              <a:rPr lang="sv-SE" dirty="0"/>
              <a:t>”Jag vill inte ha email” eller ”Jag får inga email”</a:t>
            </a:r>
          </a:p>
        </p:txBody>
      </p:sp>
      <p:sp>
        <p:nvSpPr>
          <p:cNvPr id="5" name="Platshållare för innehåll 4">
            <a:extLst>
              <a:ext uri="{FF2B5EF4-FFF2-40B4-BE49-F238E27FC236}">
                <a16:creationId xmlns:a16="http://schemas.microsoft.com/office/drawing/2014/main" id="{73E816C4-4EF8-E8FB-01AF-18E78253843C}"/>
              </a:ext>
            </a:extLst>
          </p:cNvPr>
          <p:cNvSpPr>
            <a:spLocks noGrp="1"/>
          </p:cNvSpPr>
          <p:nvPr>
            <p:ph idx="1"/>
          </p:nvPr>
        </p:nvSpPr>
        <p:spPr/>
        <p:txBody>
          <a:bodyPr/>
          <a:lstStyle/>
          <a:p>
            <a:r>
              <a:rPr lang="sv-SE" dirty="0"/>
              <a:t>Användaren kan inaktivera sina bevakningar under ”Mina inställningar / Mina bevakningar ”, här krävs också systemaktiviteten ”Bevakning: Hantera egna bevakningar”</a:t>
            </a:r>
          </a:p>
          <a:p>
            <a:endParaRPr lang="sv-SE" dirty="0"/>
          </a:p>
          <a:p>
            <a:r>
              <a:rPr lang="sv-SE" dirty="0"/>
              <a:t>Administratör med systemaktivitet ”Bevakning: Hantera alla bevakningar” kan inaktivera användarens bevakningar eller ange att användaren bara ska se notisen på startsidan</a:t>
            </a:r>
          </a:p>
        </p:txBody>
      </p:sp>
    </p:spTree>
    <p:extLst>
      <p:ext uri="{BB962C8B-B14F-4D97-AF65-F5344CB8AC3E}">
        <p14:creationId xmlns:p14="http://schemas.microsoft.com/office/powerpoint/2010/main" val="2484593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E255D143-4DAF-865A-DFCB-C9BDF4A14A12}"/>
              </a:ext>
            </a:extLst>
          </p:cNvPr>
          <p:cNvPicPr>
            <a:picLocks noChangeAspect="1"/>
          </p:cNvPicPr>
          <p:nvPr/>
        </p:nvPicPr>
        <p:blipFill>
          <a:blip r:embed="rId2"/>
          <a:stretch>
            <a:fillRect/>
          </a:stretch>
        </p:blipFill>
        <p:spPr>
          <a:xfrm>
            <a:off x="0" y="0"/>
            <a:ext cx="12192000" cy="5687786"/>
          </a:xfrm>
          <a:prstGeom prst="rect">
            <a:avLst/>
          </a:prstGeom>
          <a:solidFill>
            <a:srgbClr val="F2F2F2"/>
          </a:solidFill>
        </p:spPr>
      </p:pic>
    </p:spTree>
    <p:extLst>
      <p:ext uri="{BB962C8B-B14F-4D97-AF65-F5344CB8AC3E}">
        <p14:creationId xmlns:p14="http://schemas.microsoft.com/office/powerpoint/2010/main" val="881918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99BAB6F-0A26-A90A-1033-3EF244D150CD}"/>
              </a:ext>
            </a:extLst>
          </p:cNvPr>
          <p:cNvPicPr>
            <a:picLocks noChangeAspect="1"/>
          </p:cNvPicPr>
          <p:nvPr/>
        </p:nvPicPr>
        <p:blipFill rotWithShape="1">
          <a:blip r:embed="rId2"/>
          <a:srcRect b="25833"/>
          <a:stretch/>
        </p:blipFill>
        <p:spPr>
          <a:xfrm>
            <a:off x="0" y="0"/>
            <a:ext cx="12192000" cy="6347948"/>
          </a:xfrm>
          <a:prstGeom prst="rect">
            <a:avLst/>
          </a:prstGeom>
        </p:spPr>
      </p:pic>
      <p:sp>
        <p:nvSpPr>
          <p:cNvPr id="4" name="textruta 3">
            <a:extLst>
              <a:ext uri="{FF2B5EF4-FFF2-40B4-BE49-F238E27FC236}">
                <a16:creationId xmlns:a16="http://schemas.microsoft.com/office/drawing/2014/main" id="{AFA8D988-2F31-AFAF-B0A8-AFF85D4B3A83}"/>
              </a:ext>
            </a:extLst>
          </p:cNvPr>
          <p:cNvSpPr txBox="1"/>
          <p:nvPr/>
        </p:nvSpPr>
        <p:spPr>
          <a:xfrm>
            <a:off x="7111684" y="4732841"/>
            <a:ext cx="3820295" cy="646331"/>
          </a:xfrm>
          <a:prstGeom prst="rect">
            <a:avLst/>
          </a:prstGeom>
          <a:solidFill>
            <a:schemeClr val="bg1"/>
          </a:solidFill>
          <a:ln>
            <a:solidFill>
              <a:srgbClr val="C00000"/>
            </a:solidFill>
          </a:ln>
        </p:spPr>
        <p:txBody>
          <a:bodyPr wrap="square">
            <a:spAutoFit/>
          </a:bodyPr>
          <a:lstStyle/>
          <a:p>
            <a:r>
              <a:rPr lang="sv-SE" dirty="0"/>
              <a:t>Bevakningslista = Mina doktorander</a:t>
            </a:r>
          </a:p>
          <a:p>
            <a:r>
              <a:rPr lang="sv-SE" dirty="0"/>
              <a:t>Avisera utanför Ladok = Mail</a:t>
            </a:r>
          </a:p>
        </p:txBody>
      </p:sp>
      <p:cxnSp>
        <p:nvCxnSpPr>
          <p:cNvPr id="5" name="Rak pilkoppling 4">
            <a:extLst>
              <a:ext uri="{FF2B5EF4-FFF2-40B4-BE49-F238E27FC236}">
                <a16:creationId xmlns:a16="http://schemas.microsoft.com/office/drawing/2014/main" id="{FA283E85-1E05-AEFC-0C66-BEBA485913B4}"/>
              </a:ext>
            </a:extLst>
          </p:cNvPr>
          <p:cNvCxnSpPr/>
          <p:nvPr/>
        </p:nvCxnSpPr>
        <p:spPr>
          <a:xfrm flipV="1">
            <a:off x="8710852" y="3980200"/>
            <a:ext cx="432486" cy="684670"/>
          </a:xfrm>
          <a:prstGeom prst="straightConnector1">
            <a:avLst/>
          </a:prstGeom>
          <a:ln>
            <a:solidFill>
              <a:srgbClr val="C00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99405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7AE68F-D257-02CE-523E-384CB99B31BB}"/>
              </a:ext>
            </a:extLst>
          </p:cNvPr>
          <p:cNvSpPr>
            <a:spLocks noGrp="1"/>
          </p:cNvSpPr>
          <p:nvPr>
            <p:ph type="ctrTitle"/>
          </p:nvPr>
        </p:nvSpPr>
        <p:spPr/>
        <p:txBody>
          <a:bodyPr/>
          <a:lstStyle/>
          <a:p>
            <a:r>
              <a:rPr lang="sv-SE" dirty="0"/>
              <a:t>Frågor</a:t>
            </a:r>
          </a:p>
        </p:txBody>
      </p:sp>
      <p:sp>
        <p:nvSpPr>
          <p:cNvPr id="3" name="Underrubrik 2">
            <a:extLst>
              <a:ext uri="{FF2B5EF4-FFF2-40B4-BE49-F238E27FC236}">
                <a16:creationId xmlns:a16="http://schemas.microsoft.com/office/drawing/2014/main" id="{317C61F4-111B-F572-B02A-5C184A40EC27}"/>
              </a:ext>
            </a:extLst>
          </p:cNvPr>
          <p:cNvSpPr>
            <a:spLocks noGrp="1"/>
          </p:cNvSpPr>
          <p:nvPr>
            <p:ph type="subTitle" idx="1"/>
          </p:nvPr>
        </p:nvSpPr>
        <p:spPr/>
        <p:txBody>
          <a:bodyPr/>
          <a:lstStyle/>
          <a:p>
            <a:endParaRPr lang="sv-SE"/>
          </a:p>
        </p:txBody>
      </p:sp>
      <p:sp>
        <p:nvSpPr>
          <p:cNvPr id="4" name="Platshållare för datum 3">
            <a:extLst>
              <a:ext uri="{FF2B5EF4-FFF2-40B4-BE49-F238E27FC236}">
                <a16:creationId xmlns:a16="http://schemas.microsoft.com/office/drawing/2014/main" id="{4BE5F711-331B-C1A8-D443-96A8EF84586D}"/>
              </a:ext>
            </a:extLst>
          </p:cNvPr>
          <p:cNvSpPr>
            <a:spLocks noGrp="1"/>
          </p:cNvSpPr>
          <p:nvPr>
            <p:ph type="dt" sz="half" idx="10"/>
          </p:nvPr>
        </p:nvSpPr>
        <p:spPr/>
        <p:txBody>
          <a:bodyPr/>
          <a:lstStyle/>
          <a:p>
            <a:fld id="{FB967051-D53A-0545-A9A5-5717265AFBBA}" type="datetime1">
              <a:rPr lang="sv-SE" smtClean="0"/>
              <a:t>2024-10-04</a:t>
            </a:fld>
            <a:endParaRPr lang="en-SE" dirty="0"/>
          </a:p>
        </p:txBody>
      </p:sp>
    </p:spTree>
    <p:extLst>
      <p:ext uri="{BB962C8B-B14F-4D97-AF65-F5344CB8AC3E}">
        <p14:creationId xmlns:p14="http://schemas.microsoft.com/office/powerpoint/2010/main" val="857954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A0C27F-D6A0-CC03-0BD8-C74EBE9EE593}"/>
              </a:ext>
            </a:extLst>
          </p:cNvPr>
          <p:cNvSpPr>
            <a:spLocks noGrp="1"/>
          </p:cNvSpPr>
          <p:nvPr>
            <p:ph type="ctrTitle"/>
          </p:nvPr>
        </p:nvSpPr>
        <p:spPr/>
        <p:txBody>
          <a:bodyPr/>
          <a:lstStyle/>
          <a:p>
            <a:r>
              <a:rPr lang="sv-SE" dirty="0"/>
              <a:t>Paus</a:t>
            </a:r>
          </a:p>
        </p:txBody>
      </p:sp>
      <p:sp>
        <p:nvSpPr>
          <p:cNvPr id="3" name="Underrubrik 2">
            <a:extLst>
              <a:ext uri="{FF2B5EF4-FFF2-40B4-BE49-F238E27FC236}">
                <a16:creationId xmlns:a16="http://schemas.microsoft.com/office/drawing/2014/main" id="{E1B15366-D2DE-8DE2-3CCC-999EABC1CA92}"/>
              </a:ext>
            </a:extLst>
          </p:cNvPr>
          <p:cNvSpPr>
            <a:spLocks noGrp="1"/>
          </p:cNvSpPr>
          <p:nvPr>
            <p:ph type="subTitle" idx="1"/>
          </p:nvPr>
        </p:nvSpPr>
        <p:spPr/>
        <p:txBody>
          <a:bodyPr/>
          <a:lstStyle/>
          <a:p>
            <a:endParaRPr lang="sv-SE" dirty="0"/>
          </a:p>
        </p:txBody>
      </p:sp>
      <p:sp>
        <p:nvSpPr>
          <p:cNvPr id="4" name="Platshållare för datum 3">
            <a:extLst>
              <a:ext uri="{FF2B5EF4-FFF2-40B4-BE49-F238E27FC236}">
                <a16:creationId xmlns:a16="http://schemas.microsoft.com/office/drawing/2014/main" id="{730C30B5-BCD2-FFF8-3FBE-E00BC2C7F559}"/>
              </a:ext>
            </a:extLst>
          </p:cNvPr>
          <p:cNvSpPr>
            <a:spLocks noGrp="1"/>
          </p:cNvSpPr>
          <p:nvPr>
            <p:ph type="dt" sz="half" idx="10"/>
          </p:nvPr>
        </p:nvSpPr>
        <p:spPr/>
        <p:txBody>
          <a:bodyPr/>
          <a:lstStyle/>
          <a:p>
            <a:fld id="{FB967051-D53A-0545-A9A5-5717265AFBBA}" type="datetime1">
              <a:rPr lang="sv-SE" smtClean="0"/>
              <a:t>2024-10-04</a:t>
            </a:fld>
            <a:endParaRPr lang="en-SE" dirty="0"/>
          </a:p>
        </p:txBody>
      </p:sp>
    </p:spTree>
    <p:extLst>
      <p:ext uri="{BB962C8B-B14F-4D97-AF65-F5344CB8AC3E}">
        <p14:creationId xmlns:p14="http://schemas.microsoft.com/office/powerpoint/2010/main" val="879165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AC33E3-FC9E-9155-7858-DA0D19D91563}"/>
              </a:ext>
            </a:extLst>
          </p:cNvPr>
          <p:cNvSpPr>
            <a:spLocks noGrp="1"/>
          </p:cNvSpPr>
          <p:nvPr>
            <p:ph type="ctrTitle"/>
          </p:nvPr>
        </p:nvSpPr>
        <p:spPr/>
        <p:txBody>
          <a:bodyPr/>
          <a:lstStyle/>
          <a:p>
            <a:r>
              <a:rPr lang="sv-SE" dirty="0"/>
              <a:t>Hantera flera</a:t>
            </a:r>
          </a:p>
        </p:txBody>
      </p:sp>
      <p:sp>
        <p:nvSpPr>
          <p:cNvPr id="3" name="Underrubrik 2">
            <a:extLst>
              <a:ext uri="{FF2B5EF4-FFF2-40B4-BE49-F238E27FC236}">
                <a16:creationId xmlns:a16="http://schemas.microsoft.com/office/drawing/2014/main" id="{EE4DEA9F-5C2A-2D6B-2D69-1DAB3D683FBF}"/>
              </a:ext>
            </a:extLst>
          </p:cNvPr>
          <p:cNvSpPr>
            <a:spLocks noGrp="1"/>
          </p:cNvSpPr>
          <p:nvPr>
            <p:ph type="subTitle" idx="1"/>
          </p:nvPr>
        </p:nvSpPr>
        <p:spPr/>
        <p:txBody>
          <a:bodyPr/>
          <a:lstStyle/>
          <a:p>
            <a:r>
              <a:rPr lang="sv-SE" dirty="0"/>
              <a:t>Startdatum och förväntat fastställande datum</a:t>
            </a:r>
          </a:p>
        </p:txBody>
      </p:sp>
      <p:sp>
        <p:nvSpPr>
          <p:cNvPr id="4" name="Platshållare för datum 3">
            <a:extLst>
              <a:ext uri="{FF2B5EF4-FFF2-40B4-BE49-F238E27FC236}">
                <a16:creationId xmlns:a16="http://schemas.microsoft.com/office/drawing/2014/main" id="{18DE3F8A-C08D-3A1D-5D7A-9670BB20356B}"/>
              </a:ext>
            </a:extLst>
          </p:cNvPr>
          <p:cNvSpPr>
            <a:spLocks noGrp="1"/>
          </p:cNvSpPr>
          <p:nvPr>
            <p:ph type="dt" sz="half" idx="10"/>
          </p:nvPr>
        </p:nvSpPr>
        <p:spPr/>
        <p:txBody>
          <a:bodyPr/>
          <a:lstStyle/>
          <a:p>
            <a:fld id="{FB967051-D53A-0545-A9A5-5717265AFBBA}" type="datetime1">
              <a:rPr lang="sv-SE" smtClean="0"/>
              <a:t>2024-10-04</a:t>
            </a:fld>
            <a:endParaRPr lang="en-SE" dirty="0"/>
          </a:p>
        </p:txBody>
      </p:sp>
    </p:spTree>
    <p:extLst>
      <p:ext uri="{BB962C8B-B14F-4D97-AF65-F5344CB8AC3E}">
        <p14:creationId xmlns:p14="http://schemas.microsoft.com/office/powerpoint/2010/main" val="1194334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7A9440D-A0A1-EDE5-07AA-CB165B93790B}"/>
              </a:ext>
            </a:extLst>
          </p:cNvPr>
          <p:cNvSpPr>
            <a:spLocks noGrp="1"/>
          </p:cNvSpPr>
          <p:nvPr>
            <p:ph type="title"/>
          </p:nvPr>
        </p:nvSpPr>
        <p:spPr/>
        <p:txBody>
          <a:bodyPr/>
          <a:lstStyle/>
          <a:p>
            <a:r>
              <a:rPr lang="sv-SE" dirty="0"/>
              <a:t>Förutsättningar och regler</a:t>
            </a:r>
          </a:p>
        </p:txBody>
      </p:sp>
      <p:sp>
        <p:nvSpPr>
          <p:cNvPr id="6" name="Platshållare för innehåll 5">
            <a:extLst>
              <a:ext uri="{FF2B5EF4-FFF2-40B4-BE49-F238E27FC236}">
                <a16:creationId xmlns:a16="http://schemas.microsoft.com/office/drawing/2014/main" id="{60E42AE9-B4CC-CFE6-F267-DC253D9E21DB}"/>
              </a:ext>
            </a:extLst>
          </p:cNvPr>
          <p:cNvSpPr>
            <a:spLocks noGrp="1"/>
          </p:cNvSpPr>
          <p:nvPr>
            <p:ph idx="1"/>
          </p:nvPr>
        </p:nvSpPr>
        <p:spPr/>
        <p:txBody>
          <a:bodyPr>
            <a:normAutofit lnSpcReduction="10000"/>
          </a:bodyPr>
          <a:lstStyle/>
          <a:p>
            <a:r>
              <a:rPr lang="sv-SE" b="0" i="0" dirty="0">
                <a:solidFill>
                  <a:srgbClr val="172B4D"/>
                </a:solidFill>
                <a:effectLst/>
                <a:highlight>
                  <a:srgbClr val="FFFFFF"/>
                </a:highlight>
                <a:latin typeface="-apple-system"/>
              </a:rPr>
              <a:t>Vy: Individuell</a:t>
            </a:r>
            <a:r>
              <a:rPr lang="sv-SE" dirty="0">
                <a:solidFill>
                  <a:srgbClr val="172B4D"/>
                </a:solidFill>
                <a:highlight>
                  <a:srgbClr val="FFFFFF"/>
                </a:highlight>
                <a:latin typeface="-apple-system"/>
              </a:rPr>
              <a:t>a</a:t>
            </a:r>
            <a:r>
              <a:rPr lang="sv-SE" b="0" i="0" dirty="0">
                <a:solidFill>
                  <a:srgbClr val="172B4D"/>
                </a:solidFill>
                <a:effectLst/>
                <a:highlight>
                  <a:srgbClr val="FFFFFF"/>
                </a:highlight>
                <a:latin typeface="-apple-system"/>
              </a:rPr>
              <a:t> studieplaner</a:t>
            </a:r>
          </a:p>
          <a:p>
            <a:r>
              <a:rPr lang="sv-SE" b="0" i="0" dirty="0">
                <a:solidFill>
                  <a:srgbClr val="172B4D"/>
                </a:solidFill>
                <a:effectLst/>
                <a:highlight>
                  <a:srgbClr val="FFFFFF"/>
                </a:highlight>
                <a:latin typeface="-apple-system"/>
              </a:rPr>
              <a:t>Systemaktivitet: ”Individuell studieplan:</a:t>
            </a:r>
            <a:r>
              <a:rPr lang="sv-SE" dirty="0">
                <a:solidFill>
                  <a:srgbClr val="172B4D"/>
                </a:solidFill>
                <a:highlight>
                  <a:srgbClr val="FFFFFF"/>
                </a:highlight>
                <a:latin typeface="-apple-system"/>
              </a:rPr>
              <a:t> H</a:t>
            </a:r>
            <a:r>
              <a:rPr lang="sv-SE" b="0" i="0" dirty="0">
                <a:solidFill>
                  <a:srgbClr val="172B4D"/>
                </a:solidFill>
                <a:effectLst/>
                <a:highlight>
                  <a:srgbClr val="FFFFFF"/>
                </a:highlight>
                <a:latin typeface="-apple-system"/>
              </a:rPr>
              <a:t>antera flera – Ändra datum”</a:t>
            </a:r>
          </a:p>
          <a:p>
            <a:r>
              <a:rPr lang="sv-SE" b="0" i="0" dirty="0">
                <a:solidFill>
                  <a:srgbClr val="172B4D"/>
                </a:solidFill>
                <a:effectLst/>
                <a:highlight>
                  <a:srgbClr val="FFFFFF"/>
                </a:highlight>
                <a:latin typeface="-apple-system"/>
              </a:rPr>
              <a:t>Går att filtrera på ”Pågående ISP”</a:t>
            </a:r>
          </a:p>
          <a:p>
            <a:r>
              <a:rPr lang="sv-SE" b="0" i="0" dirty="0">
                <a:solidFill>
                  <a:srgbClr val="172B4D"/>
                </a:solidFill>
                <a:effectLst/>
                <a:highlight>
                  <a:srgbClr val="FFFFFF"/>
                </a:highlight>
                <a:latin typeface="-apple-system"/>
              </a:rPr>
              <a:t>Regler</a:t>
            </a:r>
          </a:p>
          <a:p>
            <a:pPr lvl="1"/>
            <a:r>
              <a:rPr lang="sv-SE" b="0" i="0" dirty="0">
                <a:solidFill>
                  <a:srgbClr val="172B4D"/>
                </a:solidFill>
                <a:effectLst/>
                <a:highlight>
                  <a:srgbClr val="FFFFFF"/>
                </a:highlight>
                <a:latin typeface="-apple-system"/>
              </a:rPr>
              <a:t>Det går bara att ändra datum på pågående ISP-version</a:t>
            </a:r>
          </a:p>
          <a:p>
            <a:pPr lvl="1"/>
            <a:r>
              <a:rPr lang="sv-SE" b="0" i="0" dirty="0">
                <a:solidFill>
                  <a:srgbClr val="172B4D"/>
                </a:solidFill>
                <a:effectLst/>
                <a:highlight>
                  <a:srgbClr val="FFFFFF"/>
                </a:highlight>
                <a:latin typeface="-apple-system"/>
              </a:rPr>
              <a:t>Startdatum för pågående ISP-version </a:t>
            </a:r>
          </a:p>
          <a:p>
            <a:pPr lvl="2"/>
            <a:r>
              <a:rPr lang="sv-SE" b="0" i="0" dirty="0">
                <a:solidFill>
                  <a:srgbClr val="172B4D"/>
                </a:solidFill>
                <a:effectLst/>
                <a:highlight>
                  <a:srgbClr val="FFFFFF"/>
                </a:highlight>
                <a:latin typeface="-apple-system"/>
              </a:rPr>
              <a:t>kan inte vara tidigare än datumet för den senaste fastställda ISP-versionen</a:t>
            </a:r>
          </a:p>
          <a:p>
            <a:pPr lvl="2"/>
            <a:r>
              <a:rPr lang="sv-SE" b="0" i="0" dirty="0">
                <a:solidFill>
                  <a:srgbClr val="172B4D"/>
                </a:solidFill>
                <a:effectLst/>
                <a:highlight>
                  <a:srgbClr val="FFFFFF"/>
                </a:highlight>
                <a:latin typeface="-apple-system"/>
              </a:rPr>
              <a:t>kan inte vara senare än ISP-versionens förväntade fastställandedatum</a:t>
            </a:r>
            <a:endParaRPr lang="sv-SE" dirty="0">
              <a:solidFill>
                <a:srgbClr val="172B4D"/>
              </a:solidFill>
              <a:highlight>
                <a:srgbClr val="FFFFFF"/>
              </a:highlight>
              <a:latin typeface="-apple-system"/>
            </a:endParaRPr>
          </a:p>
          <a:p>
            <a:pPr lvl="2"/>
            <a:r>
              <a:rPr lang="sv-SE" b="0" i="0" dirty="0">
                <a:solidFill>
                  <a:srgbClr val="172B4D"/>
                </a:solidFill>
                <a:effectLst/>
                <a:highlight>
                  <a:srgbClr val="FFFFFF"/>
                </a:highlight>
                <a:latin typeface="-apple-system"/>
              </a:rPr>
              <a:t>kan inte vara tidigare än ämnestillfällets startdatum</a:t>
            </a:r>
          </a:p>
          <a:p>
            <a:pPr lvl="1"/>
            <a:r>
              <a:rPr lang="sv-SE" b="0" i="0" dirty="0">
                <a:solidFill>
                  <a:srgbClr val="172B4D"/>
                </a:solidFill>
                <a:effectLst/>
                <a:highlight>
                  <a:srgbClr val="FFFFFF"/>
                </a:highlight>
                <a:latin typeface="-apple-system"/>
              </a:rPr>
              <a:t>Det förväntade fastställandedatumet kan inte vara tidigare än ISP-versionens startdatum.</a:t>
            </a:r>
            <a:endParaRPr lang="sv-SE" dirty="0"/>
          </a:p>
        </p:txBody>
      </p:sp>
      <p:sp>
        <p:nvSpPr>
          <p:cNvPr id="4" name="Platshållare för datum 3">
            <a:extLst>
              <a:ext uri="{FF2B5EF4-FFF2-40B4-BE49-F238E27FC236}">
                <a16:creationId xmlns:a16="http://schemas.microsoft.com/office/drawing/2014/main" id="{86E0DEBD-3EF3-9DDA-1A6D-3F3B583811C3}"/>
              </a:ext>
            </a:extLst>
          </p:cNvPr>
          <p:cNvSpPr>
            <a:spLocks noGrp="1"/>
          </p:cNvSpPr>
          <p:nvPr>
            <p:ph type="dt" sz="half" idx="4294967295"/>
          </p:nvPr>
        </p:nvSpPr>
        <p:spPr>
          <a:xfrm>
            <a:off x="0" y="5822950"/>
            <a:ext cx="2743200" cy="365125"/>
          </a:xfrm>
        </p:spPr>
        <p:txBody>
          <a:bodyPr/>
          <a:lstStyle/>
          <a:p>
            <a:fld id="{FB967051-D53A-0545-A9A5-5717265AFBBA}" type="datetime1">
              <a:rPr lang="sv-SE" smtClean="0"/>
              <a:t>2024-10-04</a:t>
            </a:fld>
            <a:endParaRPr lang="en-SE" dirty="0"/>
          </a:p>
        </p:txBody>
      </p:sp>
    </p:spTree>
    <p:extLst>
      <p:ext uri="{BB962C8B-B14F-4D97-AF65-F5344CB8AC3E}">
        <p14:creationId xmlns:p14="http://schemas.microsoft.com/office/powerpoint/2010/main" val="741511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EED597-F338-9284-FB08-360B5A34DA7F}"/>
              </a:ext>
            </a:extLst>
          </p:cNvPr>
          <p:cNvSpPr>
            <a:spLocks noGrp="1"/>
          </p:cNvSpPr>
          <p:nvPr>
            <p:ph type="title"/>
          </p:nvPr>
        </p:nvSpPr>
        <p:spPr/>
        <p:txBody>
          <a:bodyPr/>
          <a:lstStyle/>
          <a:p>
            <a:r>
              <a:rPr lang="sv-SE" dirty="0"/>
              <a:t>Konsekvenser</a:t>
            </a:r>
          </a:p>
        </p:txBody>
      </p:sp>
      <p:sp>
        <p:nvSpPr>
          <p:cNvPr id="3" name="Platshållare för innehåll 2">
            <a:extLst>
              <a:ext uri="{FF2B5EF4-FFF2-40B4-BE49-F238E27FC236}">
                <a16:creationId xmlns:a16="http://schemas.microsoft.com/office/drawing/2014/main" id="{AC92723D-BA96-4BE6-1713-7B9F919DD3C6}"/>
              </a:ext>
            </a:extLst>
          </p:cNvPr>
          <p:cNvSpPr>
            <a:spLocks noGrp="1"/>
          </p:cNvSpPr>
          <p:nvPr>
            <p:ph idx="1"/>
          </p:nvPr>
        </p:nvSpPr>
        <p:spPr/>
        <p:txBody>
          <a:bodyPr/>
          <a:lstStyle/>
          <a:p>
            <a:r>
              <a:rPr lang="sv-SE" dirty="0"/>
              <a:t>Datumen visas i:</a:t>
            </a:r>
          </a:p>
          <a:p>
            <a:pPr lvl="1"/>
            <a:r>
              <a:rPr lang="sv-SE" dirty="0"/>
              <a:t>Ladok för personal</a:t>
            </a:r>
          </a:p>
          <a:p>
            <a:pPr lvl="1"/>
            <a:r>
              <a:rPr lang="sv-SE" dirty="0"/>
              <a:t>Ladok för studenter</a:t>
            </a:r>
          </a:p>
          <a:p>
            <a:pPr lvl="1"/>
            <a:r>
              <a:rPr lang="sv-SE" dirty="0"/>
              <a:t>PDF</a:t>
            </a:r>
          </a:p>
          <a:p>
            <a:pPr lvl="1"/>
            <a:endParaRPr lang="sv-SE" dirty="0"/>
          </a:p>
          <a:p>
            <a:r>
              <a:rPr lang="sv-SE" dirty="0"/>
              <a:t>Förändrad förväntat fastställandedatum kommer att ändra bevakningen för påminnelser</a:t>
            </a:r>
          </a:p>
          <a:p>
            <a:pPr marL="457200" lvl="1" indent="0">
              <a:buNone/>
            </a:pPr>
            <a:endParaRPr lang="sv-SE" dirty="0"/>
          </a:p>
        </p:txBody>
      </p:sp>
    </p:spTree>
    <p:extLst>
      <p:ext uri="{BB962C8B-B14F-4D97-AF65-F5344CB8AC3E}">
        <p14:creationId xmlns:p14="http://schemas.microsoft.com/office/powerpoint/2010/main" val="623626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955E2C9-66C7-53C9-6A4A-CDDDB3D1FC79}"/>
              </a:ext>
            </a:extLst>
          </p:cNvPr>
          <p:cNvPicPr>
            <a:picLocks noChangeAspect="1"/>
          </p:cNvPicPr>
          <p:nvPr/>
        </p:nvPicPr>
        <p:blipFill>
          <a:blip r:embed="rId2"/>
          <a:stretch>
            <a:fillRect/>
          </a:stretch>
        </p:blipFill>
        <p:spPr>
          <a:xfrm>
            <a:off x="0" y="0"/>
            <a:ext cx="12192000" cy="5344106"/>
          </a:xfrm>
          <a:prstGeom prst="rect">
            <a:avLst/>
          </a:prstGeom>
        </p:spPr>
      </p:pic>
    </p:spTree>
    <p:extLst>
      <p:ext uri="{BB962C8B-B14F-4D97-AF65-F5344CB8AC3E}">
        <p14:creationId xmlns:p14="http://schemas.microsoft.com/office/powerpoint/2010/main" val="4125141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AC33E3-FC9E-9155-7858-DA0D19D91563}"/>
              </a:ext>
            </a:extLst>
          </p:cNvPr>
          <p:cNvSpPr>
            <a:spLocks noGrp="1"/>
          </p:cNvSpPr>
          <p:nvPr>
            <p:ph type="ctrTitle"/>
          </p:nvPr>
        </p:nvSpPr>
        <p:spPr/>
        <p:txBody>
          <a:bodyPr/>
          <a:lstStyle/>
          <a:p>
            <a:r>
              <a:rPr lang="sv-SE" dirty="0"/>
              <a:t>Hantera flera</a:t>
            </a:r>
          </a:p>
        </p:txBody>
      </p:sp>
      <p:sp>
        <p:nvSpPr>
          <p:cNvPr id="3" name="Underrubrik 2">
            <a:extLst>
              <a:ext uri="{FF2B5EF4-FFF2-40B4-BE49-F238E27FC236}">
                <a16:creationId xmlns:a16="http://schemas.microsoft.com/office/drawing/2014/main" id="{EE4DEA9F-5C2A-2D6B-2D69-1DAB3D683FBF}"/>
              </a:ext>
            </a:extLst>
          </p:cNvPr>
          <p:cNvSpPr>
            <a:spLocks noGrp="1"/>
          </p:cNvSpPr>
          <p:nvPr>
            <p:ph type="subTitle" idx="1"/>
          </p:nvPr>
        </p:nvSpPr>
        <p:spPr/>
        <p:txBody>
          <a:bodyPr/>
          <a:lstStyle/>
          <a:p>
            <a:r>
              <a:rPr lang="sv-SE" dirty="0"/>
              <a:t>Personkoppling</a:t>
            </a:r>
          </a:p>
        </p:txBody>
      </p:sp>
      <p:sp>
        <p:nvSpPr>
          <p:cNvPr id="4" name="Platshållare för datum 3">
            <a:extLst>
              <a:ext uri="{FF2B5EF4-FFF2-40B4-BE49-F238E27FC236}">
                <a16:creationId xmlns:a16="http://schemas.microsoft.com/office/drawing/2014/main" id="{18DE3F8A-C08D-3A1D-5D7A-9670BB20356B}"/>
              </a:ext>
            </a:extLst>
          </p:cNvPr>
          <p:cNvSpPr>
            <a:spLocks noGrp="1"/>
          </p:cNvSpPr>
          <p:nvPr>
            <p:ph type="dt" sz="half" idx="10"/>
          </p:nvPr>
        </p:nvSpPr>
        <p:spPr/>
        <p:txBody>
          <a:bodyPr/>
          <a:lstStyle/>
          <a:p>
            <a:fld id="{FB967051-D53A-0545-A9A5-5717265AFBBA}" type="datetime1">
              <a:rPr lang="sv-SE" smtClean="0"/>
              <a:t>2024-10-04</a:t>
            </a:fld>
            <a:endParaRPr lang="en-SE" dirty="0"/>
          </a:p>
        </p:txBody>
      </p:sp>
    </p:spTree>
    <p:extLst>
      <p:ext uri="{BB962C8B-B14F-4D97-AF65-F5344CB8AC3E}">
        <p14:creationId xmlns:p14="http://schemas.microsoft.com/office/powerpoint/2010/main" val="2103938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975E601-1891-59A6-2B84-D2508440DEED}"/>
              </a:ext>
            </a:extLst>
          </p:cNvPr>
          <p:cNvSpPr>
            <a:spLocks noGrp="1"/>
          </p:cNvSpPr>
          <p:nvPr>
            <p:ph type="ctrTitle"/>
          </p:nvPr>
        </p:nvSpPr>
        <p:spPr/>
        <p:txBody>
          <a:bodyPr/>
          <a:lstStyle/>
          <a:p>
            <a:r>
              <a:rPr lang="sv-SE" dirty="0"/>
              <a:t>Sammanställning Enkät TT06</a:t>
            </a:r>
          </a:p>
        </p:txBody>
      </p:sp>
      <p:sp>
        <p:nvSpPr>
          <p:cNvPr id="5" name="Underrubrik 4">
            <a:extLst>
              <a:ext uri="{FF2B5EF4-FFF2-40B4-BE49-F238E27FC236}">
                <a16:creationId xmlns:a16="http://schemas.microsoft.com/office/drawing/2014/main" id="{082F69F0-33B6-1722-376C-69ED866D4492}"/>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100774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64A6136-3FD1-25DF-CE39-C75FD145D6B1}"/>
              </a:ext>
            </a:extLst>
          </p:cNvPr>
          <p:cNvSpPr>
            <a:spLocks noGrp="1"/>
          </p:cNvSpPr>
          <p:nvPr>
            <p:ph type="title"/>
          </p:nvPr>
        </p:nvSpPr>
        <p:spPr/>
        <p:txBody>
          <a:bodyPr/>
          <a:lstStyle/>
          <a:p>
            <a:r>
              <a:rPr lang="sv-SE" dirty="0"/>
              <a:t>Förutsättning och regler</a:t>
            </a:r>
          </a:p>
        </p:txBody>
      </p:sp>
      <p:sp>
        <p:nvSpPr>
          <p:cNvPr id="6" name="Platshållare för innehåll 5">
            <a:extLst>
              <a:ext uri="{FF2B5EF4-FFF2-40B4-BE49-F238E27FC236}">
                <a16:creationId xmlns:a16="http://schemas.microsoft.com/office/drawing/2014/main" id="{C8EEE6C9-71E2-89C3-940C-31D0F40205BB}"/>
              </a:ext>
            </a:extLst>
          </p:cNvPr>
          <p:cNvSpPr>
            <a:spLocks noGrp="1"/>
          </p:cNvSpPr>
          <p:nvPr>
            <p:ph idx="1"/>
          </p:nvPr>
        </p:nvSpPr>
        <p:spPr/>
        <p:txBody>
          <a:bodyPr/>
          <a:lstStyle/>
          <a:p>
            <a:r>
              <a:rPr lang="sv-SE" dirty="0"/>
              <a:t>Vy: Verksamhetsroller</a:t>
            </a:r>
          </a:p>
          <a:p>
            <a:r>
              <a:rPr lang="sv-SE" dirty="0"/>
              <a:t>Systemaktivitet: ”Individuell studieplan: Hantera flera – skapa personkoppling”</a:t>
            </a:r>
          </a:p>
          <a:p>
            <a:r>
              <a:rPr lang="sv-SE" dirty="0"/>
              <a:t>Motsvarar hur ”Medarbetarrättigheter” fungerar</a:t>
            </a:r>
          </a:p>
          <a:p>
            <a:pPr marL="457200" lvl="1" indent="0">
              <a:buNone/>
            </a:pPr>
            <a:endParaRPr lang="sv-SE" dirty="0"/>
          </a:p>
          <a:p>
            <a:endParaRPr lang="sv-SE" dirty="0"/>
          </a:p>
        </p:txBody>
      </p:sp>
      <p:sp>
        <p:nvSpPr>
          <p:cNvPr id="4" name="Platshållare för datum 3">
            <a:extLst>
              <a:ext uri="{FF2B5EF4-FFF2-40B4-BE49-F238E27FC236}">
                <a16:creationId xmlns:a16="http://schemas.microsoft.com/office/drawing/2014/main" id="{2056CC0E-2617-5877-BA06-4DC3049AF953}"/>
              </a:ext>
            </a:extLst>
          </p:cNvPr>
          <p:cNvSpPr>
            <a:spLocks noGrp="1"/>
          </p:cNvSpPr>
          <p:nvPr>
            <p:ph type="dt" sz="half" idx="4294967295"/>
          </p:nvPr>
        </p:nvSpPr>
        <p:spPr>
          <a:xfrm>
            <a:off x="0" y="5822950"/>
            <a:ext cx="2743200" cy="365125"/>
          </a:xfrm>
        </p:spPr>
        <p:txBody>
          <a:bodyPr/>
          <a:lstStyle/>
          <a:p>
            <a:fld id="{FB967051-D53A-0545-A9A5-5717265AFBBA}" type="datetime1">
              <a:rPr lang="sv-SE" smtClean="0"/>
              <a:t>2024-10-04</a:t>
            </a:fld>
            <a:endParaRPr lang="en-SE" dirty="0"/>
          </a:p>
        </p:txBody>
      </p:sp>
    </p:spTree>
    <p:extLst>
      <p:ext uri="{BB962C8B-B14F-4D97-AF65-F5344CB8AC3E}">
        <p14:creationId xmlns:p14="http://schemas.microsoft.com/office/powerpoint/2010/main" val="1147955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03844D5-705D-3766-63F7-FCE8818DF47D}"/>
              </a:ext>
            </a:extLst>
          </p:cNvPr>
          <p:cNvPicPr>
            <a:picLocks noChangeAspect="1"/>
          </p:cNvPicPr>
          <p:nvPr/>
        </p:nvPicPr>
        <p:blipFill>
          <a:blip r:embed="rId2"/>
          <a:stretch>
            <a:fillRect/>
          </a:stretch>
        </p:blipFill>
        <p:spPr>
          <a:xfrm>
            <a:off x="0" y="0"/>
            <a:ext cx="12192000" cy="6516829"/>
          </a:xfrm>
          <a:prstGeom prst="rect">
            <a:avLst/>
          </a:prstGeom>
        </p:spPr>
      </p:pic>
    </p:spTree>
    <p:extLst>
      <p:ext uri="{BB962C8B-B14F-4D97-AF65-F5344CB8AC3E}">
        <p14:creationId xmlns:p14="http://schemas.microsoft.com/office/powerpoint/2010/main" val="2741332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AC33E3-FC9E-9155-7858-DA0D19D91563}"/>
              </a:ext>
            </a:extLst>
          </p:cNvPr>
          <p:cNvSpPr>
            <a:spLocks noGrp="1"/>
          </p:cNvSpPr>
          <p:nvPr>
            <p:ph type="ctrTitle"/>
          </p:nvPr>
        </p:nvSpPr>
        <p:spPr/>
        <p:txBody>
          <a:bodyPr/>
          <a:lstStyle/>
          <a:p>
            <a:r>
              <a:rPr lang="sv-SE" dirty="0"/>
              <a:t>Ändringslogg</a:t>
            </a:r>
          </a:p>
        </p:txBody>
      </p:sp>
      <p:sp>
        <p:nvSpPr>
          <p:cNvPr id="3" name="Underrubrik 2">
            <a:extLst>
              <a:ext uri="{FF2B5EF4-FFF2-40B4-BE49-F238E27FC236}">
                <a16:creationId xmlns:a16="http://schemas.microsoft.com/office/drawing/2014/main" id="{EE4DEA9F-5C2A-2D6B-2D69-1DAB3D683FBF}"/>
              </a:ext>
            </a:extLst>
          </p:cNvPr>
          <p:cNvSpPr>
            <a:spLocks noGrp="1"/>
          </p:cNvSpPr>
          <p:nvPr>
            <p:ph type="subTitle" idx="1"/>
          </p:nvPr>
        </p:nvSpPr>
        <p:spPr/>
        <p:txBody>
          <a:bodyPr/>
          <a:lstStyle/>
          <a:p>
            <a:endParaRPr lang="sv-SE" dirty="0"/>
          </a:p>
        </p:txBody>
      </p:sp>
      <p:sp>
        <p:nvSpPr>
          <p:cNvPr id="4" name="Platshållare för datum 3">
            <a:extLst>
              <a:ext uri="{FF2B5EF4-FFF2-40B4-BE49-F238E27FC236}">
                <a16:creationId xmlns:a16="http://schemas.microsoft.com/office/drawing/2014/main" id="{18DE3F8A-C08D-3A1D-5D7A-9670BB20356B}"/>
              </a:ext>
            </a:extLst>
          </p:cNvPr>
          <p:cNvSpPr>
            <a:spLocks noGrp="1"/>
          </p:cNvSpPr>
          <p:nvPr>
            <p:ph type="dt" sz="half" idx="10"/>
          </p:nvPr>
        </p:nvSpPr>
        <p:spPr/>
        <p:txBody>
          <a:bodyPr/>
          <a:lstStyle/>
          <a:p>
            <a:fld id="{FB967051-D53A-0545-A9A5-5717265AFBBA}" type="datetime1">
              <a:rPr lang="sv-SE" smtClean="0"/>
              <a:t>2024-10-04</a:t>
            </a:fld>
            <a:endParaRPr lang="en-SE" dirty="0"/>
          </a:p>
        </p:txBody>
      </p:sp>
    </p:spTree>
    <p:extLst>
      <p:ext uri="{BB962C8B-B14F-4D97-AF65-F5344CB8AC3E}">
        <p14:creationId xmlns:p14="http://schemas.microsoft.com/office/powerpoint/2010/main" val="2857993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90B58AD-D165-E47F-7DEA-51523F336909}"/>
              </a:ext>
            </a:extLst>
          </p:cNvPr>
          <p:cNvSpPr>
            <a:spLocks noGrp="1"/>
          </p:cNvSpPr>
          <p:nvPr>
            <p:ph type="title"/>
          </p:nvPr>
        </p:nvSpPr>
        <p:spPr/>
        <p:txBody>
          <a:bodyPr/>
          <a:lstStyle/>
          <a:p>
            <a:r>
              <a:rPr lang="sv-SE" dirty="0"/>
              <a:t>Utredning kring Ändringslogg</a:t>
            </a:r>
          </a:p>
        </p:txBody>
      </p:sp>
      <p:sp>
        <p:nvSpPr>
          <p:cNvPr id="6" name="Platshållare för innehåll 5">
            <a:extLst>
              <a:ext uri="{FF2B5EF4-FFF2-40B4-BE49-F238E27FC236}">
                <a16:creationId xmlns:a16="http://schemas.microsoft.com/office/drawing/2014/main" id="{8EAB5B75-23F2-39E1-B127-E968C046D261}"/>
              </a:ext>
            </a:extLst>
          </p:cNvPr>
          <p:cNvSpPr>
            <a:spLocks noGrp="1"/>
          </p:cNvSpPr>
          <p:nvPr>
            <p:ph idx="1"/>
          </p:nvPr>
        </p:nvSpPr>
        <p:spPr/>
        <p:txBody>
          <a:bodyPr/>
          <a:lstStyle/>
          <a:p>
            <a:r>
              <a:rPr lang="sv-SE" dirty="0"/>
              <a:t>Håller på att ta fram ett generellt ramverk för ändringslogg som gäller hela Ladok</a:t>
            </a:r>
          </a:p>
          <a:p>
            <a:r>
              <a:rPr lang="sv-SE" dirty="0"/>
              <a:t>Intervjuat lärosäten samt inventera internt hur det ser ut</a:t>
            </a:r>
          </a:p>
          <a:p>
            <a:r>
              <a:rPr lang="sv-SE" dirty="0"/>
              <a:t>Kommer att ha ett mer detaljerat förslag i oktober/november</a:t>
            </a:r>
          </a:p>
          <a:p>
            <a:r>
              <a:rPr lang="sv-SE" dirty="0"/>
              <a:t>ISP:s ändringslogg kommer att vara först ut</a:t>
            </a:r>
          </a:p>
        </p:txBody>
      </p:sp>
      <p:sp>
        <p:nvSpPr>
          <p:cNvPr id="4" name="Platshållare för datum 3">
            <a:extLst>
              <a:ext uri="{FF2B5EF4-FFF2-40B4-BE49-F238E27FC236}">
                <a16:creationId xmlns:a16="http://schemas.microsoft.com/office/drawing/2014/main" id="{6B0E7483-4941-45A8-192E-4903885ADDFA}"/>
              </a:ext>
            </a:extLst>
          </p:cNvPr>
          <p:cNvSpPr>
            <a:spLocks noGrp="1"/>
          </p:cNvSpPr>
          <p:nvPr>
            <p:ph type="dt" sz="half" idx="4294967295"/>
          </p:nvPr>
        </p:nvSpPr>
        <p:spPr>
          <a:xfrm>
            <a:off x="0" y="5822950"/>
            <a:ext cx="2743200" cy="365125"/>
          </a:xfrm>
        </p:spPr>
        <p:txBody>
          <a:bodyPr/>
          <a:lstStyle/>
          <a:p>
            <a:fld id="{FB967051-D53A-0545-A9A5-5717265AFBBA}" type="datetime1">
              <a:rPr lang="sv-SE" smtClean="0"/>
              <a:t>2024-10-04</a:t>
            </a:fld>
            <a:endParaRPr lang="en-SE" dirty="0"/>
          </a:p>
        </p:txBody>
      </p:sp>
    </p:spTree>
    <p:extLst>
      <p:ext uri="{BB962C8B-B14F-4D97-AF65-F5344CB8AC3E}">
        <p14:creationId xmlns:p14="http://schemas.microsoft.com/office/powerpoint/2010/main" val="1141775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CDB234C-D9DE-36E5-18E0-C7379EA1DDFA}"/>
              </a:ext>
            </a:extLst>
          </p:cNvPr>
          <p:cNvSpPr>
            <a:spLocks noGrp="1"/>
          </p:cNvSpPr>
          <p:nvPr>
            <p:ph type="title"/>
          </p:nvPr>
        </p:nvSpPr>
        <p:spPr/>
        <p:txBody>
          <a:bodyPr/>
          <a:lstStyle/>
          <a:p>
            <a:r>
              <a:rPr lang="sv-SE" dirty="0"/>
              <a:t>Var hittar man ändringsloggarna för ISP?</a:t>
            </a:r>
          </a:p>
        </p:txBody>
      </p:sp>
      <p:sp>
        <p:nvSpPr>
          <p:cNvPr id="6" name="Platshållare för innehåll 5">
            <a:extLst>
              <a:ext uri="{FF2B5EF4-FFF2-40B4-BE49-F238E27FC236}">
                <a16:creationId xmlns:a16="http://schemas.microsoft.com/office/drawing/2014/main" id="{D6494BF0-FB5F-64C0-D2C8-74470EE40CC9}"/>
              </a:ext>
            </a:extLst>
          </p:cNvPr>
          <p:cNvSpPr>
            <a:spLocks noGrp="1"/>
          </p:cNvSpPr>
          <p:nvPr>
            <p:ph idx="1"/>
          </p:nvPr>
        </p:nvSpPr>
        <p:spPr/>
        <p:txBody>
          <a:bodyPr/>
          <a:lstStyle/>
          <a:p>
            <a:r>
              <a:rPr lang="sv-SE" dirty="0"/>
              <a:t>Student / Studentuppgifter / Ändringslogg ISP</a:t>
            </a:r>
          </a:p>
          <a:p>
            <a:pPr lvl="1"/>
            <a:r>
              <a:rPr lang="sv-SE" dirty="0"/>
              <a:t>Visar logg om skapandet av ISP, personkoppling, t ex händer om ISP</a:t>
            </a:r>
          </a:p>
          <a:p>
            <a:r>
              <a:rPr lang="sv-SE" dirty="0"/>
              <a:t>Student / ISP / Ändringslogg</a:t>
            </a:r>
          </a:p>
          <a:p>
            <a:pPr lvl="1"/>
            <a:r>
              <a:rPr lang="sv-SE" dirty="0"/>
              <a:t>Visar logg om innehållsförändringar i ISP </a:t>
            </a:r>
          </a:p>
          <a:p>
            <a:r>
              <a:rPr lang="sv-SE" dirty="0"/>
              <a:t>Ladok för studenter / ISP / Ändringslogg </a:t>
            </a:r>
          </a:p>
          <a:p>
            <a:pPr lvl="1"/>
            <a:r>
              <a:rPr lang="sv-SE" dirty="0"/>
              <a:t>Visar logg om innehållsförändringar i ISP </a:t>
            </a:r>
          </a:p>
          <a:p>
            <a:pPr lvl="1"/>
            <a:endParaRPr lang="sv-SE" dirty="0"/>
          </a:p>
        </p:txBody>
      </p:sp>
      <p:sp>
        <p:nvSpPr>
          <p:cNvPr id="4" name="Platshållare för datum 3">
            <a:extLst>
              <a:ext uri="{FF2B5EF4-FFF2-40B4-BE49-F238E27FC236}">
                <a16:creationId xmlns:a16="http://schemas.microsoft.com/office/drawing/2014/main" id="{4FF2FEF7-2FBB-F0BE-3476-058738C14F72}"/>
              </a:ext>
            </a:extLst>
          </p:cNvPr>
          <p:cNvSpPr>
            <a:spLocks noGrp="1"/>
          </p:cNvSpPr>
          <p:nvPr>
            <p:ph type="dt" sz="half" idx="4294967295"/>
          </p:nvPr>
        </p:nvSpPr>
        <p:spPr>
          <a:xfrm>
            <a:off x="0" y="5822950"/>
            <a:ext cx="2743200" cy="365125"/>
          </a:xfrm>
        </p:spPr>
        <p:txBody>
          <a:bodyPr/>
          <a:lstStyle/>
          <a:p>
            <a:fld id="{FB967051-D53A-0545-A9A5-5717265AFBBA}" type="datetime1">
              <a:rPr lang="sv-SE" smtClean="0"/>
              <a:t>2024-10-04</a:t>
            </a:fld>
            <a:endParaRPr lang="en-SE" dirty="0"/>
          </a:p>
        </p:txBody>
      </p:sp>
    </p:spTree>
    <p:extLst>
      <p:ext uri="{BB962C8B-B14F-4D97-AF65-F5344CB8AC3E}">
        <p14:creationId xmlns:p14="http://schemas.microsoft.com/office/powerpoint/2010/main" val="2124368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BF887FA1-2214-8A5C-8264-1ABC82D6C519}"/>
              </a:ext>
            </a:extLst>
          </p:cNvPr>
          <p:cNvPicPr>
            <a:picLocks noChangeAspect="1"/>
          </p:cNvPicPr>
          <p:nvPr/>
        </p:nvPicPr>
        <p:blipFill rotWithShape="1">
          <a:blip r:embed="rId2"/>
          <a:srcRect b="385"/>
          <a:stretch/>
        </p:blipFill>
        <p:spPr>
          <a:xfrm>
            <a:off x="700367" y="26376"/>
            <a:ext cx="10791265" cy="6831624"/>
          </a:xfrm>
          <a:prstGeom prst="rect">
            <a:avLst/>
          </a:prstGeom>
        </p:spPr>
      </p:pic>
      <p:sp>
        <p:nvSpPr>
          <p:cNvPr id="9" name="textruta 8">
            <a:extLst>
              <a:ext uri="{FF2B5EF4-FFF2-40B4-BE49-F238E27FC236}">
                <a16:creationId xmlns:a16="http://schemas.microsoft.com/office/drawing/2014/main" id="{3A0A3B51-5104-95D8-97A5-15F0EF1A9BAB}"/>
              </a:ext>
            </a:extLst>
          </p:cNvPr>
          <p:cNvSpPr txBox="1"/>
          <p:nvPr/>
        </p:nvSpPr>
        <p:spPr>
          <a:xfrm>
            <a:off x="0" y="0"/>
            <a:ext cx="12192000" cy="369332"/>
          </a:xfrm>
          <a:prstGeom prst="rect">
            <a:avLst/>
          </a:prstGeom>
          <a:solidFill>
            <a:srgbClr val="007633"/>
          </a:solidFill>
          <a:effectLst>
            <a:outerShdw blurRad="50800" dist="38100" dir="5400000" algn="t" rotWithShape="0">
              <a:prstClr val="black">
                <a:alpha val="40000"/>
              </a:prstClr>
            </a:outerShdw>
          </a:effectLst>
        </p:spPr>
        <p:txBody>
          <a:bodyPr wrap="square" rtlCol="0">
            <a:spAutoFit/>
          </a:bodyPr>
          <a:lstStyle/>
          <a:p>
            <a:pPr algn="ctr"/>
            <a:r>
              <a:rPr lang="sv-SE" dirty="0">
                <a:solidFill>
                  <a:schemeClr val="bg1"/>
                </a:solidFill>
              </a:rPr>
              <a:t>Ungefärlig skiss</a:t>
            </a:r>
          </a:p>
        </p:txBody>
      </p:sp>
    </p:spTree>
    <p:extLst>
      <p:ext uri="{BB962C8B-B14F-4D97-AF65-F5344CB8AC3E}">
        <p14:creationId xmlns:p14="http://schemas.microsoft.com/office/powerpoint/2010/main" val="2567311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AC33E3-FC9E-9155-7858-DA0D19D91563}"/>
              </a:ext>
            </a:extLst>
          </p:cNvPr>
          <p:cNvSpPr>
            <a:spLocks noGrp="1"/>
          </p:cNvSpPr>
          <p:nvPr>
            <p:ph type="ctrTitle"/>
          </p:nvPr>
        </p:nvSpPr>
        <p:spPr/>
        <p:txBody>
          <a:bodyPr/>
          <a:lstStyle/>
          <a:p>
            <a:r>
              <a:rPr lang="sv-SE" dirty="0" err="1"/>
              <a:t>Överblicksvy</a:t>
            </a:r>
            <a:endParaRPr lang="sv-SE" dirty="0"/>
          </a:p>
        </p:txBody>
      </p:sp>
      <p:sp>
        <p:nvSpPr>
          <p:cNvPr id="3" name="Underrubrik 2">
            <a:extLst>
              <a:ext uri="{FF2B5EF4-FFF2-40B4-BE49-F238E27FC236}">
                <a16:creationId xmlns:a16="http://schemas.microsoft.com/office/drawing/2014/main" id="{EE4DEA9F-5C2A-2D6B-2D69-1DAB3D683FBF}"/>
              </a:ext>
            </a:extLst>
          </p:cNvPr>
          <p:cNvSpPr>
            <a:spLocks noGrp="1"/>
          </p:cNvSpPr>
          <p:nvPr>
            <p:ph type="subTitle" idx="1"/>
          </p:nvPr>
        </p:nvSpPr>
        <p:spPr/>
        <p:txBody>
          <a:bodyPr/>
          <a:lstStyle/>
          <a:p>
            <a:endParaRPr lang="sv-SE" dirty="0"/>
          </a:p>
        </p:txBody>
      </p:sp>
      <p:sp>
        <p:nvSpPr>
          <p:cNvPr id="4" name="Platshållare för datum 3">
            <a:extLst>
              <a:ext uri="{FF2B5EF4-FFF2-40B4-BE49-F238E27FC236}">
                <a16:creationId xmlns:a16="http://schemas.microsoft.com/office/drawing/2014/main" id="{18DE3F8A-C08D-3A1D-5D7A-9670BB20356B}"/>
              </a:ext>
            </a:extLst>
          </p:cNvPr>
          <p:cNvSpPr>
            <a:spLocks noGrp="1"/>
          </p:cNvSpPr>
          <p:nvPr>
            <p:ph type="dt" sz="half" idx="10"/>
          </p:nvPr>
        </p:nvSpPr>
        <p:spPr/>
        <p:txBody>
          <a:bodyPr/>
          <a:lstStyle/>
          <a:p>
            <a:fld id="{FB967051-D53A-0545-A9A5-5717265AFBBA}" type="datetime1">
              <a:rPr lang="sv-SE" smtClean="0"/>
              <a:t>2024-10-04</a:t>
            </a:fld>
            <a:endParaRPr lang="en-SE" dirty="0"/>
          </a:p>
        </p:txBody>
      </p:sp>
    </p:spTree>
    <p:extLst>
      <p:ext uri="{BB962C8B-B14F-4D97-AF65-F5344CB8AC3E}">
        <p14:creationId xmlns:p14="http://schemas.microsoft.com/office/powerpoint/2010/main" val="3657325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7DE2D556-6051-E9C5-0E83-7E00EA760E7F}"/>
              </a:ext>
            </a:extLst>
          </p:cNvPr>
          <p:cNvSpPr>
            <a:spLocks noGrp="1"/>
          </p:cNvSpPr>
          <p:nvPr>
            <p:ph type="dt" sz="half" idx="4294967295"/>
          </p:nvPr>
        </p:nvSpPr>
        <p:spPr>
          <a:xfrm>
            <a:off x="0" y="5822950"/>
            <a:ext cx="2743200" cy="365125"/>
          </a:xfrm>
        </p:spPr>
        <p:txBody>
          <a:bodyPr/>
          <a:lstStyle/>
          <a:p>
            <a:fld id="{FB967051-D53A-0545-A9A5-5717265AFBBA}" type="datetime1">
              <a:rPr lang="sv-SE" smtClean="0"/>
              <a:t>2024-10-04</a:t>
            </a:fld>
            <a:endParaRPr lang="en-SE" dirty="0"/>
          </a:p>
        </p:txBody>
      </p:sp>
      <p:pic>
        <p:nvPicPr>
          <p:cNvPr id="5" name="Bildobjekt 4" descr="En bild som visar text, skärmbild, nummer, Teckensnitt&#10;&#10;Automatiskt genererad beskrivning">
            <a:extLst>
              <a:ext uri="{FF2B5EF4-FFF2-40B4-BE49-F238E27FC236}">
                <a16:creationId xmlns:a16="http://schemas.microsoft.com/office/drawing/2014/main" id="{7081B002-7672-9A80-08DA-66D3CBF84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867022"/>
          </a:xfrm>
          <a:prstGeom prst="rect">
            <a:avLst/>
          </a:prstGeom>
        </p:spPr>
      </p:pic>
      <p:sp>
        <p:nvSpPr>
          <p:cNvPr id="6" name="textruta 5">
            <a:extLst>
              <a:ext uri="{FF2B5EF4-FFF2-40B4-BE49-F238E27FC236}">
                <a16:creationId xmlns:a16="http://schemas.microsoft.com/office/drawing/2014/main" id="{4ECCBD71-5598-7D92-8B35-1CD8B04C9B10}"/>
              </a:ext>
            </a:extLst>
          </p:cNvPr>
          <p:cNvSpPr txBox="1"/>
          <p:nvPr/>
        </p:nvSpPr>
        <p:spPr>
          <a:xfrm>
            <a:off x="0" y="0"/>
            <a:ext cx="12192000" cy="369332"/>
          </a:xfrm>
          <a:prstGeom prst="rect">
            <a:avLst/>
          </a:prstGeom>
          <a:solidFill>
            <a:srgbClr val="007633"/>
          </a:solidFill>
          <a:effectLst>
            <a:outerShdw blurRad="50800" dist="38100" dir="5400000" algn="t" rotWithShape="0">
              <a:prstClr val="black">
                <a:alpha val="40000"/>
              </a:prstClr>
            </a:outerShdw>
          </a:effectLst>
        </p:spPr>
        <p:txBody>
          <a:bodyPr wrap="square" rtlCol="0">
            <a:spAutoFit/>
          </a:bodyPr>
          <a:lstStyle/>
          <a:p>
            <a:pPr algn="ctr"/>
            <a:r>
              <a:rPr lang="sv-SE" dirty="0">
                <a:solidFill>
                  <a:schemeClr val="bg1"/>
                </a:solidFill>
              </a:rPr>
              <a:t>Skiss från TT04</a:t>
            </a:r>
          </a:p>
        </p:txBody>
      </p:sp>
    </p:spTree>
    <p:extLst>
      <p:ext uri="{BB962C8B-B14F-4D97-AF65-F5344CB8AC3E}">
        <p14:creationId xmlns:p14="http://schemas.microsoft.com/office/powerpoint/2010/main" val="3814294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CEF270A-F688-6B99-165F-6B94364AE4A6}"/>
              </a:ext>
            </a:extLst>
          </p:cNvPr>
          <p:cNvSpPr>
            <a:spLocks noGrp="1"/>
          </p:cNvSpPr>
          <p:nvPr>
            <p:ph type="title"/>
          </p:nvPr>
        </p:nvSpPr>
        <p:spPr/>
        <p:txBody>
          <a:bodyPr/>
          <a:lstStyle/>
          <a:p>
            <a:r>
              <a:rPr lang="sv-SE" dirty="0"/>
              <a:t>Återkoppling om ”</a:t>
            </a:r>
            <a:r>
              <a:rPr lang="sv-SE" dirty="0" err="1"/>
              <a:t>Överblicksvy</a:t>
            </a:r>
            <a:r>
              <a:rPr lang="sv-SE" dirty="0"/>
              <a:t>” från TT04</a:t>
            </a:r>
          </a:p>
        </p:txBody>
      </p:sp>
      <p:sp>
        <p:nvSpPr>
          <p:cNvPr id="6" name="Platshållare för innehåll 5">
            <a:extLst>
              <a:ext uri="{FF2B5EF4-FFF2-40B4-BE49-F238E27FC236}">
                <a16:creationId xmlns:a16="http://schemas.microsoft.com/office/drawing/2014/main" id="{560346F3-3A64-8DC6-E310-A0EDE81871B2}"/>
              </a:ext>
            </a:extLst>
          </p:cNvPr>
          <p:cNvSpPr>
            <a:spLocks noGrp="1"/>
          </p:cNvSpPr>
          <p:nvPr>
            <p:ph sz="half" idx="1"/>
          </p:nvPr>
        </p:nvSpPr>
        <p:spPr/>
        <p:txBody>
          <a:bodyPr>
            <a:normAutofit/>
          </a:bodyPr>
          <a:lstStyle/>
          <a:p>
            <a:pPr marL="0" indent="0">
              <a:buNone/>
            </a:pPr>
            <a:r>
              <a:rPr lang="sv-SE" sz="2000" dirty="0"/>
              <a:t>Vi tycker att fliken "Överblick" ligger på rätt ställe i menyn</a:t>
            </a:r>
          </a:p>
        </p:txBody>
      </p:sp>
      <p:sp>
        <p:nvSpPr>
          <p:cNvPr id="7" name="Platshållare för innehåll 6">
            <a:extLst>
              <a:ext uri="{FF2B5EF4-FFF2-40B4-BE49-F238E27FC236}">
                <a16:creationId xmlns:a16="http://schemas.microsoft.com/office/drawing/2014/main" id="{AACDBCCC-8046-C434-6574-56B7E660B6EE}"/>
              </a:ext>
            </a:extLst>
          </p:cNvPr>
          <p:cNvSpPr>
            <a:spLocks noGrp="1"/>
          </p:cNvSpPr>
          <p:nvPr>
            <p:ph sz="half" idx="2"/>
          </p:nvPr>
        </p:nvSpPr>
        <p:spPr/>
        <p:txBody>
          <a:bodyPr/>
          <a:lstStyle/>
          <a:p>
            <a:pPr marL="0" indent="0">
              <a:buNone/>
            </a:pPr>
            <a:r>
              <a:rPr lang="sv-SE" sz="2000" dirty="0"/>
              <a:t>Vi tycker att delarna "Grunduppgifter" och "Kurser och </a:t>
            </a:r>
            <a:r>
              <a:rPr lang="sv-SE" sz="2000" dirty="0" err="1"/>
              <a:t>konfererenser</a:t>
            </a:r>
            <a:r>
              <a:rPr lang="sv-SE" sz="2000" dirty="0"/>
              <a:t>" motsvarar våra förväntningar</a:t>
            </a:r>
          </a:p>
          <a:p>
            <a:endParaRPr lang="sv-SE" dirty="0"/>
          </a:p>
        </p:txBody>
      </p:sp>
      <p:pic>
        <p:nvPicPr>
          <p:cNvPr id="9" name="Bildobjekt 8">
            <a:extLst>
              <a:ext uri="{FF2B5EF4-FFF2-40B4-BE49-F238E27FC236}">
                <a16:creationId xmlns:a16="http://schemas.microsoft.com/office/drawing/2014/main" id="{A9016E76-B597-0426-CB00-20E62CDCA5C9}"/>
              </a:ext>
            </a:extLst>
          </p:cNvPr>
          <p:cNvPicPr>
            <a:picLocks noChangeAspect="1"/>
          </p:cNvPicPr>
          <p:nvPr/>
        </p:nvPicPr>
        <p:blipFill>
          <a:blip r:embed="rId2"/>
          <a:stretch>
            <a:fillRect/>
          </a:stretch>
        </p:blipFill>
        <p:spPr>
          <a:xfrm>
            <a:off x="25156" y="3075991"/>
            <a:ext cx="5591955" cy="3162741"/>
          </a:xfrm>
          <a:prstGeom prst="rect">
            <a:avLst/>
          </a:prstGeom>
        </p:spPr>
      </p:pic>
      <p:pic>
        <p:nvPicPr>
          <p:cNvPr id="11" name="Bildobjekt 10">
            <a:extLst>
              <a:ext uri="{FF2B5EF4-FFF2-40B4-BE49-F238E27FC236}">
                <a16:creationId xmlns:a16="http://schemas.microsoft.com/office/drawing/2014/main" id="{2CCAD216-6468-4990-7194-D5554E46C954}"/>
              </a:ext>
            </a:extLst>
          </p:cNvPr>
          <p:cNvPicPr>
            <a:picLocks noChangeAspect="1"/>
          </p:cNvPicPr>
          <p:nvPr/>
        </p:nvPicPr>
        <p:blipFill>
          <a:blip r:embed="rId3"/>
          <a:stretch>
            <a:fillRect/>
          </a:stretch>
        </p:blipFill>
        <p:spPr>
          <a:xfrm>
            <a:off x="6482324" y="3028359"/>
            <a:ext cx="5572903" cy="3210373"/>
          </a:xfrm>
          <a:prstGeom prst="rect">
            <a:avLst/>
          </a:prstGeom>
        </p:spPr>
      </p:pic>
    </p:spTree>
    <p:extLst>
      <p:ext uri="{BB962C8B-B14F-4D97-AF65-F5344CB8AC3E}">
        <p14:creationId xmlns:p14="http://schemas.microsoft.com/office/powerpoint/2010/main" val="427630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DF137F1A-2BB1-63F7-A4AC-5459A787569B}"/>
              </a:ext>
            </a:extLst>
          </p:cNvPr>
          <p:cNvPicPr>
            <a:picLocks noChangeAspect="1"/>
          </p:cNvPicPr>
          <p:nvPr/>
        </p:nvPicPr>
        <p:blipFill>
          <a:blip r:embed="rId2"/>
          <a:stretch>
            <a:fillRect/>
          </a:stretch>
        </p:blipFill>
        <p:spPr>
          <a:xfrm>
            <a:off x="558318" y="369332"/>
            <a:ext cx="11075364" cy="6858000"/>
          </a:xfrm>
          <a:prstGeom prst="rect">
            <a:avLst/>
          </a:prstGeom>
        </p:spPr>
      </p:pic>
      <p:sp>
        <p:nvSpPr>
          <p:cNvPr id="2" name="textruta 1">
            <a:extLst>
              <a:ext uri="{FF2B5EF4-FFF2-40B4-BE49-F238E27FC236}">
                <a16:creationId xmlns:a16="http://schemas.microsoft.com/office/drawing/2014/main" id="{F36C541D-E267-678B-6FE0-A816F509DEAF}"/>
              </a:ext>
            </a:extLst>
          </p:cNvPr>
          <p:cNvSpPr txBox="1"/>
          <p:nvPr/>
        </p:nvSpPr>
        <p:spPr>
          <a:xfrm>
            <a:off x="0" y="0"/>
            <a:ext cx="12192000" cy="369332"/>
          </a:xfrm>
          <a:prstGeom prst="rect">
            <a:avLst/>
          </a:prstGeom>
          <a:solidFill>
            <a:srgbClr val="007633"/>
          </a:solidFill>
          <a:effectLst>
            <a:outerShdw blurRad="50800" dist="38100" dir="5400000" algn="t" rotWithShape="0">
              <a:prstClr val="black">
                <a:alpha val="40000"/>
              </a:prstClr>
            </a:outerShdw>
          </a:effectLst>
        </p:spPr>
        <p:txBody>
          <a:bodyPr wrap="square" rtlCol="0">
            <a:spAutoFit/>
          </a:bodyPr>
          <a:lstStyle/>
          <a:p>
            <a:pPr algn="ctr"/>
            <a:r>
              <a:rPr lang="sv-SE" dirty="0">
                <a:solidFill>
                  <a:schemeClr val="bg1"/>
                </a:solidFill>
              </a:rPr>
              <a:t>Ungefärlig skiss</a:t>
            </a:r>
          </a:p>
        </p:txBody>
      </p:sp>
    </p:spTree>
    <p:extLst>
      <p:ext uri="{BB962C8B-B14F-4D97-AF65-F5344CB8AC3E}">
        <p14:creationId xmlns:p14="http://schemas.microsoft.com/office/powerpoint/2010/main" val="3682497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FB29A80-835F-F78B-FB3E-956AA9EEB5A5}"/>
              </a:ext>
            </a:extLst>
          </p:cNvPr>
          <p:cNvSpPr>
            <a:spLocks noGrp="1"/>
          </p:cNvSpPr>
          <p:nvPr>
            <p:ph type="title"/>
          </p:nvPr>
        </p:nvSpPr>
        <p:spPr/>
        <p:txBody>
          <a:bodyPr>
            <a:noAutofit/>
          </a:bodyPr>
          <a:lstStyle/>
          <a:p>
            <a:r>
              <a:rPr lang="sv-SE" sz="3200" b="0" dirty="0"/>
              <a:t>Hur väl anser ni att den presenterade lösningen för skapande och publicering av lokala mallar för ISP möter ert lärosätes specifika behov?</a:t>
            </a:r>
          </a:p>
        </p:txBody>
      </p:sp>
      <p:sp>
        <p:nvSpPr>
          <p:cNvPr id="10" name="Platshållare för innehåll 9">
            <a:extLst>
              <a:ext uri="{FF2B5EF4-FFF2-40B4-BE49-F238E27FC236}">
                <a16:creationId xmlns:a16="http://schemas.microsoft.com/office/drawing/2014/main" id="{37BC0544-6AB6-CAD3-E958-E7A15C347BA2}"/>
              </a:ext>
            </a:extLst>
          </p:cNvPr>
          <p:cNvSpPr>
            <a:spLocks noGrp="1"/>
          </p:cNvSpPr>
          <p:nvPr>
            <p:ph sz="half" idx="2"/>
          </p:nvPr>
        </p:nvSpPr>
        <p:spPr/>
        <p:txBody>
          <a:bodyPr/>
          <a:lstStyle/>
          <a:p>
            <a:r>
              <a:rPr lang="sv-SE" dirty="0"/>
              <a:t>Enkelt och tydligt gränssnitt</a:t>
            </a:r>
          </a:p>
          <a:p>
            <a:r>
              <a:rPr lang="sv-SE" dirty="0"/>
              <a:t>Behov av mer anpassningsmöjligheter</a:t>
            </a:r>
          </a:p>
          <a:p>
            <a:r>
              <a:rPr lang="sv-SE" dirty="0"/>
              <a:t>Osäkerhet och behov av ytterligare utvärdering</a:t>
            </a:r>
          </a:p>
        </p:txBody>
      </p:sp>
      <p:sp>
        <p:nvSpPr>
          <p:cNvPr id="4" name="Platshållare för datum 3">
            <a:extLst>
              <a:ext uri="{FF2B5EF4-FFF2-40B4-BE49-F238E27FC236}">
                <a16:creationId xmlns:a16="http://schemas.microsoft.com/office/drawing/2014/main" id="{E0A9E7D6-7EFD-CEF7-AB2D-D86B6AB04E2C}"/>
              </a:ext>
            </a:extLst>
          </p:cNvPr>
          <p:cNvSpPr>
            <a:spLocks noGrp="1"/>
          </p:cNvSpPr>
          <p:nvPr>
            <p:ph type="dt" sz="half" idx="4294967295"/>
          </p:nvPr>
        </p:nvSpPr>
        <p:spPr>
          <a:xfrm>
            <a:off x="0" y="5822950"/>
            <a:ext cx="2743200" cy="365125"/>
          </a:xfrm>
        </p:spPr>
        <p:txBody>
          <a:bodyPr/>
          <a:lstStyle/>
          <a:p>
            <a:fld id="{FB967051-D53A-0545-A9A5-5717265AFBBA}" type="datetime1">
              <a:rPr lang="sv-SE" smtClean="0"/>
              <a:t>2024-10-04</a:t>
            </a:fld>
            <a:endParaRPr lang="en-SE" dirty="0"/>
          </a:p>
        </p:txBody>
      </p:sp>
      <p:pic>
        <p:nvPicPr>
          <p:cNvPr id="12" name="Bildobjekt 11">
            <a:extLst>
              <a:ext uri="{FF2B5EF4-FFF2-40B4-BE49-F238E27FC236}">
                <a16:creationId xmlns:a16="http://schemas.microsoft.com/office/drawing/2014/main" id="{E3FC7DCB-47B3-F044-DDE3-01CCFC670032}"/>
              </a:ext>
            </a:extLst>
          </p:cNvPr>
          <p:cNvPicPr>
            <a:picLocks noChangeAspect="1"/>
          </p:cNvPicPr>
          <p:nvPr/>
        </p:nvPicPr>
        <p:blipFill>
          <a:blip r:embed="rId3"/>
          <a:stretch>
            <a:fillRect/>
          </a:stretch>
        </p:blipFill>
        <p:spPr>
          <a:xfrm>
            <a:off x="323044" y="2403128"/>
            <a:ext cx="5772956" cy="3238952"/>
          </a:xfrm>
          <a:prstGeom prst="rect">
            <a:avLst/>
          </a:prstGeom>
        </p:spPr>
      </p:pic>
    </p:spTree>
    <p:extLst>
      <p:ext uri="{BB962C8B-B14F-4D97-AF65-F5344CB8AC3E}">
        <p14:creationId xmlns:p14="http://schemas.microsoft.com/office/powerpoint/2010/main" val="34134926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AC33E3-FC9E-9155-7858-DA0D19D91563}"/>
              </a:ext>
            </a:extLst>
          </p:cNvPr>
          <p:cNvSpPr>
            <a:spLocks noGrp="1"/>
          </p:cNvSpPr>
          <p:nvPr>
            <p:ph type="ctrTitle"/>
          </p:nvPr>
        </p:nvSpPr>
        <p:spPr/>
        <p:txBody>
          <a:bodyPr/>
          <a:lstStyle/>
          <a:p>
            <a:r>
              <a:rPr lang="sv-SE" dirty="0"/>
              <a:t>Övrigt</a:t>
            </a:r>
          </a:p>
        </p:txBody>
      </p:sp>
      <p:sp>
        <p:nvSpPr>
          <p:cNvPr id="3" name="Underrubrik 2">
            <a:extLst>
              <a:ext uri="{FF2B5EF4-FFF2-40B4-BE49-F238E27FC236}">
                <a16:creationId xmlns:a16="http://schemas.microsoft.com/office/drawing/2014/main" id="{EE4DEA9F-5C2A-2D6B-2D69-1DAB3D683FBF}"/>
              </a:ext>
            </a:extLst>
          </p:cNvPr>
          <p:cNvSpPr>
            <a:spLocks noGrp="1"/>
          </p:cNvSpPr>
          <p:nvPr>
            <p:ph type="subTitle" idx="1"/>
          </p:nvPr>
        </p:nvSpPr>
        <p:spPr/>
        <p:txBody>
          <a:bodyPr/>
          <a:lstStyle/>
          <a:p>
            <a:endParaRPr lang="sv-SE" dirty="0"/>
          </a:p>
        </p:txBody>
      </p:sp>
      <p:sp>
        <p:nvSpPr>
          <p:cNvPr id="4" name="Platshållare för datum 3">
            <a:extLst>
              <a:ext uri="{FF2B5EF4-FFF2-40B4-BE49-F238E27FC236}">
                <a16:creationId xmlns:a16="http://schemas.microsoft.com/office/drawing/2014/main" id="{18DE3F8A-C08D-3A1D-5D7A-9670BB20356B}"/>
              </a:ext>
            </a:extLst>
          </p:cNvPr>
          <p:cNvSpPr>
            <a:spLocks noGrp="1"/>
          </p:cNvSpPr>
          <p:nvPr>
            <p:ph type="dt" sz="half" idx="10"/>
          </p:nvPr>
        </p:nvSpPr>
        <p:spPr/>
        <p:txBody>
          <a:bodyPr/>
          <a:lstStyle/>
          <a:p>
            <a:fld id="{FB967051-D53A-0545-A9A5-5717265AFBBA}" type="datetime1">
              <a:rPr lang="sv-SE" smtClean="0"/>
              <a:t>2024-10-04</a:t>
            </a:fld>
            <a:endParaRPr lang="en-SE" dirty="0"/>
          </a:p>
        </p:txBody>
      </p:sp>
    </p:spTree>
    <p:extLst>
      <p:ext uri="{BB962C8B-B14F-4D97-AF65-F5344CB8AC3E}">
        <p14:creationId xmlns:p14="http://schemas.microsoft.com/office/powerpoint/2010/main" val="15197243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68DCAA2-63F0-0DAC-6190-D731707B3FCC}"/>
              </a:ext>
            </a:extLst>
          </p:cNvPr>
          <p:cNvSpPr>
            <a:spLocks noGrp="1"/>
          </p:cNvSpPr>
          <p:nvPr>
            <p:ph type="title"/>
          </p:nvPr>
        </p:nvSpPr>
        <p:spPr/>
        <p:txBody>
          <a:bodyPr/>
          <a:lstStyle/>
          <a:p>
            <a:r>
              <a:rPr lang="sv-SE" dirty="0"/>
              <a:t>Övriga uppdateringar</a:t>
            </a:r>
          </a:p>
        </p:txBody>
      </p:sp>
      <p:sp>
        <p:nvSpPr>
          <p:cNvPr id="6" name="Platshållare för innehåll 5">
            <a:extLst>
              <a:ext uri="{FF2B5EF4-FFF2-40B4-BE49-F238E27FC236}">
                <a16:creationId xmlns:a16="http://schemas.microsoft.com/office/drawing/2014/main" id="{7EB8A81A-B785-A006-C30B-9E173A1D347E}"/>
              </a:ext>
            </a:extLst>
          </p:cNvPr>
          <p:cNvSpPr>
            <a:spLocks noGrp="1"/>
          </p:cNvSpPr>
          <p:nvPr>
            <p:ph idx="1"/>
          </p:nvPr>
        </p:nvSpPr>
        <p:spPr/>
        <p:txBody>
          <a:bodyPr/>
          <a:lstStyle/>
          <a:p>
            <a:r>
              <a:rPr lang="sv-SE" dirty="0"/>
              <a:t>Lokal mall / innehåll i ISP</a:t>
            </a:r>
          </a:p>
          <a:p>
            <a:r>
              <a:rPr lang="sv-SE" dirty="0"/>
              <a:t>Ladok för studenter</a:t>
            </a:r>
          </a:p>
          <a:p>
            <a:r>
              <a:rPr lang="sv-SE" dirty="0"/>
              <a:t>Utsökningar</a:t>
            </a:r>
          </a:p>
          <a:p>
            <a:endParaRPr lang="sv-SE" dirty="0"/>
          </a:p>
        </p:txBody>
      </p:sp>
      <p:sp>
        <p:nvSpPr>
          <p:cNvPr id="4" name="Platshållare för datum 3">
            <a:extLst>
              <a:ext uri="{FF2B5EF4-FFF2-40B4-BE49-F238E27FC236}">
                <a16:creationId xmlns:a16="http://schemas.microsoft.com/office/drawing/2014/main" id="{BB1BA6D4-478D-4006-E167-6A188507D809}"/>
              </a:ext>
            </a:extLst>
          </p:cNvPr>
          <p:cNvSpPr>
            <a:spLocks noGrp="1"/>
          </p:cNvSpPr>
          <p:nvPr>
            <p:ph type="dt" sz="half" idx="4294967295"/>
          </p:nvPr>
        </p:nvSpPr>
        <p:spPr>
          <a:xfrm>
            <a:off x="0" y="5822950"/>
            <a:ext cx="2743200" cy="365125"/>
          </a:xfrm>
        </p:spPr>
        <p:txBody>
          <a:bodyPr/>
          <a:lstStyle/>
          <a:p>
            <a:fld id="{FB967051-D53A-0545-A9A5-5717265AFBBA}" type="datetime1">
              <a:rPr lang="sv-SE" smtClean="0"/>
              <a:t>2024-10-04</a:t>
            </a:fld>
            <a:endParaRPr lang="en-SE" dirty="0"/>
          </a:p>
        </p:txBody>
      </p:sp>
    </p:spTree>
    <p:extLst>
      <p:ext uri="{BB962C8B-B14F-4D97-AF65-F5344CB8AC3E}">
        <p14:creationId xmlns:p14="http://schemas.microsoft.com/office/powerpoint/2010/main" val="781945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016E8E-CB53-3002-2B88-A3FC4142BC33}"/>
              </a:ext>
            </a:extLst>
          </p:cNvPr>
          <p:cNvSpPr>
            <a:spLocks noGrp="1"/>
          </p:cNvSpPr>
          <p:nvPr>
            <p:ph type="title"/>
          </p:nvPr>
        </p:nvSpPr>
        <p:spPr/>
        <p:txBody>
          <a:bodyPr/>
          <a:lstStyle/>
          <a:p>
            <a:r>
              <a:rPr lang="sv-SE" dirty="0"/>
              <a:t>Lokal mall / Innehåll i ISP</a:t>
            </a:r>
          </a:p>
        </p:txBody>
      </p:sp>
      <p:sp>
        <p:nvSpPr>
          <p:cNvPr id="3" name="Platshållare för innehåll 2">
            <a:extLst>
              <a:ext uri="{FF2B5EF4-FFF2-40B4-BE49-F238E27FC236}">
                <a16:creationId xmlns:a16="http://schemas.microsoft.com/office/drawing/2014/main" id="{CB204AE5-D526-75FB-620E-4E39D9E2A851}"/>
              </a:ext>
            </a:extLst>
          </p:cNvPr>
          <p:cNvSpPr>
            <a:spLocks noGrp="1"/>
          </p:cNvSpPr>
          <p:nvPr>
            <p:ph idx="1"/>
          </p:nvPr>
        </p:nvSpPr>
        <p:spPr/>
        <p:txBody>
          <a:bodyPr/>
          <a:lstStyle/>
          <a:p>
            <a:r>
              <a:rPr lang="sv-SE" dirty="0"/>
              <a:t>Antal tecken i olika fält</a:t>
            </a:r>
          </a:p>
          <a:p>
            <a:r>
              <a:rPr lang="sv-SE" dirty="0"/>
              <a:t>Lokala lärandemål</a:t>
            </a:r>
          </a:p>
          <a:p>
            <a:r>
              <a:rPr lang="sv-SE" dirty="0"/>
              <a:t>Avhandlingspoäng / mäta progress i avhandlingsarbetet</a:t>
            </a:r>
          </a:p>
          <a:p>
            <a:endParaRPr lang="sv-SE" dirty="0"/>
          </a:p>
          <a:p>
            <a:r>
              <a:rPr lang="sv-SE" dirty="0"/>
              <a:t>För lokala lärandemål och avhandlingspoäng så kontaktar vi berörda lärosäten. Maila oss om ni vill vara med</a:t>
            </a:r>
          </a:p>
          <a:p>
            <a:endParaRPr lang="sv-SE" dirty="0"/>
          </a:p>
        </p:txBody>
      </p:sp>
    </p:spTree>
    <p:extLst>
      <p:ext uri="{BB962C8B-B14F-4D97-AF65-F5344CB8AC3E}">
        <p14:creationId xmlns:p14="http://schemas.microsoft.com/office/powerpoint/2010/main" val="23300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6EDD6E-FBC3-A30F-3FF8-1A2C841359FC}"/>
              </a:ext>
            </a:extLst>
          </p:cNvPr>
          <p:cNvSpPr>
            <a:spLocks noGrp="1"/>
          </p:cNvSpPr>
          <p:nvPr>
            <p:ph type="title"/>
          </p:nvPr>
        </p:nvSpPr>
        <p:spPr/>
        <p:txBody>
          <a:bodyPr/>
          <a:lstStyle/>
          <a:p>
            <a:r>
              <a:rPr lang="sv-SE" dirty="0"/>
              <a:t>Ladok för studenter</a:t>
            </a:r>
          </a:p>
        </p:txBody>
      </p:sp>
      <p:sp>
        <p:nvSpPr>
          <p:cNvPr id="3" name="Platshållare för innehåll 2">
            <a:extLst>
              <a:ext uri="{FF2B5EF4-FFF2-40B4-BE49-F238E27FC236}">
                <a16:creationId xmlns:a16="http://schemas.microsoft.com/office/drawing/2014/main" id="{170F2A3D-58F0-667C-4CE3-00D55B03E66C}"/>
              </a:ext>
            </a:extLst>
          </p:cNvPr>
          <p:cNvSpPr>
            <a:spLocks noGrp="1"/>
          </p:cNvSpPr>
          <p:nvPr>
            <p:ph idx="1"/>
          </p:nvPr>
        </p:nvSpPr>
        <p:spPr/>
        <p:txBody>
          <a:bodyPr/>
          <a:lstStyle/>
          <a:p>
            <a:r>
              <a:rPr lang="sv-SE" dirty="0"/>
              <a:t>Visa meddelanden tydligare i LFS</a:t>
            </a:r>
          </a:p>
          <a:p>
            <a:r>
              <a:rPr lang="sv-SE" dirty="0"/>
              <a:t>Förtydliga att det är en meny</a:t>
            </a:r>
          </a:p>
          <a:p>
            <a:r>
              <a:rPr lang="sv-SE" dirty="0"/>
              <a:t>Visa sidhjälp</a:t>
            </a:r>
          </a:p>
        </p:txBody>
      </p:sp>
    </p:spTree>
    <p:extLst>
      <p:ext uri="{BB962C8B-B14F-4D97-AF65-F5344CB8AC3E}">
        <p14:creationId xmlns:p14="http://schemas.microsoft.com/office/powerpoint/2010/main" val="12646516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768712-B10E-C232-FB93-AD95C09BD56A}"/>
              </a:ext>
            </a:extLst>
          </p:cNvPr>
          <p:cNvSpPr>
            <a:spLocks noGrp="1"/>
          </p:cNvSpPr>
          <p:nvPr>
            <p:ph type="title"/>
          </p:nvPr>
        </p:nvSpPr>
        <p:spPr/>
        <p:txBody>
          <a:bodyPr/>
          <a:lstStyle/>
          <a:p>
            <a:r>
              <a:rPr lang="sv-SE" dirty="0"/>
              <a:t>Utsökningar</a:t>
            </a:r>
          </a:p>
        </p:txBody>
      </p:sp>
      <p:sp>
        <p:nvSpPr>
          <p:cNvPr id="3" name="Platshållare för innehåll 2">
            <a:extLst>
              <a:ext uri="{FF2B5EF4-FFF2-40B4-BE49-F238E27FC236}">
                <a16:creationId xmlns:a16="http://schemas.microsoft.com/office/drawing/2014/main" id="{8B712A8F-C9F1-530C-1824-0D6E76FC9223}"/>
              </a:ext>
            </a:extLst>
          </p:cNvPr>
          <p:cNvSpPr>
            <a:spLocks noGrp="1"/>
          </p:cNvSpPr>
          <p:nvPr>
            <p:ph idx="1"/>
          </p:nvPr>
        </p:nvSpPr>
        <p:spPr/>
        <p:txBody>
          <a:bodyPr/>
          <a:lstStyle/>
          <a:p>
            <a:r>
              <a:rPr lang="sv-SE" dirty="0"/>
              <a:t>Söka ut var </a:t>
            </a:r>
            <a:r>
              <a:rPr lang="sv-SE" dirty="0" err="1"/>
              <a:t>ISP:ar</a:t>
            </a:r>
            <a:r>
              <a:rPr lang="sv-SE" dirty="0"/>
              <a:t> befinner sig i flödet</a:t>
            </a:r>
          </a:p>
          <a:p>
            <a:r>
              <a:rPr lang="sv-SE" dirty="0"/>
              <a:t>Söka innehåll i ISP (Gäller endast delmål)</a:t>
            </a:r>
          </a:p>
        </p:txBody>
      </p:sp>
    </p:spTree>
    <p:extLst>
      <p:ext uri="{BB962C8B-B14F-4D97-AF65-F5344CB8AC3E}">
        <p14:creationId xmlns:p14="http://schemas.microsoft.com/office/powerpoint/2010/main" val="28075574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57E6D8CB-C0A4-A4C7-B0D3-B2526F2EF12A}"/>
              </a:ext>
            </a:extLst>
          </p:cNvPr>
          <p:cNvPicPr>
            <a:picLocks noChangeAspect="1"/>
          </p:cNvPicPr>
          <p:nvPr/>
        </p:nvPicPr>
        <p:blipFill rotWithShape="1">
          <a:blip r:embed="rId2"/>
          <a:srcRect t="12250"/>
          <a:stretch/>
        </p:blipFill>
        <p:spPr>
          <a:xfrm>
            <a:off x="0" y="399011"/>
            <a:ext cx="12192000" cy="5657020"/>
          </a:xfrm>
          <a:prstGeom prst="rect">
            <a:avLst/>
          </a:prstGeom>
        </p:spPr>
      </p:pic>
      <p:sp>
        <p:nvSpPr>
          <p:cNvPr id="5" name="textruta 4">
            <a:extLst>
              <a:ext uri="{FF2B5EF4-FFF2-40B4-BE49-F238E27FC236}">
                <a16:creationId xmlns:a16="http://schemas.microsoft.com/office/drawing/2014/main" id="{07A19B03-E8E1-AD0B-9989-4274FC4C288C}"/>
              </a:ext>
            </a:extLst>
          </p:cNvPr>
          <p:cNvSpPr txBox="1"/>
          <p:nvPr/>
        </p:nvSpPr>
        <p:spPr>
          <a:xfrm>
            <a:off x="0" y="0"/>
            <a:ext cx="12192000" cy="369332"/>
          </a:xfrm>
          <a:prstGeom prst="rect">
            <a:avLst/>
          </a:prstGeom>
          <a:solidFill>
            <a:srgbClr val="007633"/>
          </a:solidFill>
          <a:effectLst>
            <a:outerShdw blurRad="50800" dist="38100" dir="5400000" algn="t" rotWithShape="0">
              <a:prstClr val="black">
                <a:alpha val="40000"/>
              </a:prstClr>
            </a:outerShdw>
          </a:effectLst>
        </p:spPr>
        <p:txBody>
          <a:bodyPr wrap="square" rtlCol="0">
            <a:spAutoFit/>
          </a:bodyPr>
          <a:lstStyle/>
          <a:p>
            <a:pPr algn="ctr"/>
            <a:r>
              <a:rPr lang="sv-SE" dirty="0">
                <a:solidFill>
                  <a:schemeClr val="bg1"/>
                </a:solidFill>
              </a:rPr>
              <a:t>Skiss från TT04</a:t>
            </a:r>
          </a:p>
        </p:txBody>
      </p:sp>
    </p:spTree>
    <p:extLst>
      <p:ext uri="{BB962C8B-B14F-4D97-AF65-F5344CB8AC3E}">
        <p14:creationId xmlns:p14="http://schemas.microsoft.com/office/powerpoint/2010/main" val="4424476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CEF270A-F688-6B99-165F-6B94364AE4A6}"/>
              </a:ext>
            </a:extLst>
          </p:cNvPr>
          <p:cNvSpPr>
            <a:spLocks noGrp="1"/>
          </p:cNvSpPr>
          <p:nvPr>
            <p:ph type="title"/>
          </p:nvPr>
        </p:nvSpPr>
        <p:spPr/>
        <p:txBody>
          <a:bodyPr>
            <a:normAutofit/>
          </a:bodyPr>
          <a:lstStyle/>
          <a:p>
            <a:r>
              <a:rPr lang="sv-SE" sz="3200" dirty="0"/>
              <a:t>Återkoppling om ”arbetsflödet för ej </a:t>
            </a:r>
            <a:r>
              <a:rPr lang="sv-SE" sz="3200"/>
              <a:t>fastställda versioner” </a:t>
            </a:r>
            <a:r>
              <a:rPr lang="sv-SE" sz="3200" dirty="0"/>
              <a:t>från TT04 (Oktober 2023)</a:t>
            </a:r>
          </a:p>
        </p:txBody>
      </p:sp>
      <p:sp>
        <p:nvSpPr>
          <p:cNvPr id="6" name="Platshållare för innehåll 5">
            <a:extLst>
              <a:ext uri="{FF2B5EF4-FFF2-40B4-BE49-F238E27FC236}">
                <a16:creationId xmlns:a16="http://schemas.microsoft.com/office/drawing/2014/main" id="{560346F3-3A64-8DC6-E310-A0EDE81871B2}"/>
              </a:ext>
            </a:extLst>
          </p:cNvPr>
          <p:cNvSpPr>
            <a:spLocks noGrp="1"/>
          </p:cNvSpPr>
          <p:nvPr>
            <p:ph sz="half" idx="1"/>
          </p:nvPr>
        </p:nvSpPr>
        <p:spPr/>
        <p:txBody>
          <a:bodyPr>
            <a:normAutofit/>
          </a:bodyPr>
          <a:lstStyle/>
          <a:p>
            <a:pPr marL="0" indent="0">
              <a:buNone/>
            </a:pPr>
            <a:r>
              <a:rPr lang="sv-SE" sz="2000" dirty="0"/>
              <a:t>Vi tycker att utsökningsmöjligheterna av </a:t>
            </a:r>
            <a:r>
              <a:rPr lang="sv-SE" sz="2000" dirty="0" err="1"/>
              <a:t>ISP:ar</a:t>
            </a:r>
            <a:r>
              <a:rPr lang="sv-SE" sz="2000" dirty="0"/>
              <a:t> som är under revidering motsvarar våra förväntningar</a:t>
            </a:r>
          </a:p>
        </p:txBody>
      </p:sp>
      <p:sp>
        <p:nvSpPr>
          <p:cNvPr id="7" name="Platshållare för innehåll 6">
            <a:extLst>
              <a:ext uri="{FF2B5EF4-FFF2-40B4-BE49-F238E27FC236}">
                <a16:creationId xmlns:a16="http://schemas.microsoft.com/office/drawing/2014/main" id="{AACDBCCC-8046-C434-6574-56B7E660B6EE}"/>
              </a:ext>
            </a:extLst>
          </p:cNvPr>
          <p:cNvSpPr>
            <a:spLocks noGrp="1"/>
          </p:cNvSpPr>
          <p:nvPr>
            <p:ph sz="half" idx="2"/>
          </p:nvPr>
        </p:nvSpPr>
        <p:spPr/>
        <p:txBody>
          <a:bodyPr/>
          <a:lstStyle/>
          <a:p>
            <a:pPr marL="0" indent="0">
              <a:buNone/>
            </a:pPr>
            <a:r>
              <a:rPr lang="sv-SE" dirty="0"/>
              <a:t>Önskemål om bättre överblick och statusindikatorer </a:t>
            </a:r>
          </a:p>
          <a:p>
            <a:pPr marL="0" indent="0">
              <a:buNone/>
            </a:pPr>
            <a:endParaRPr lang="sv-SE" dirty="0"/>
          </a:p>
        </p:txBody>
      </p:sp>
      <p:pic>
        <p:nvPicPr>
          <p:cNvPr id="3" name="Bildobjekt 2">
            <a:extLst>
              <a:ext uri="{FF2B5EF4-FFF2-40B4-BE49-F238E27FC236}">
                <a16:creationId xmlns:a16="http://schemas.microsoft.com/office/drawing/2014/main" id="{97F18FA7-73BC-CDAC-6DC5-F34FEDBACC2B}"/>
              </a:ext>
            </a:extLst>
          </p:cNvPr>
          <p:cNvPicPr>
            <a:picLocks noChangeAspect="1"/>
          </p:cNvPicPr>
          <p:nvPr/>
        </p:nvPicPr>
        <p:blipFill>
          <a:blip r:embed="rId3"/>
          <a:stretch>
            <a:fillRect/>
          </a:stretch>
        </p:blipFill>
        <p:spPr>
          <a:xfrm>
            <a:off x="363056" y="3159467"/>
            <a:ext cx="5725324" cy="3238952"/>
          </a:xfrm>
          <a:prstGeom prst="rect">
            <a:avLst/>
          </a:prstGeom>
        </p:spPr>
      </p:pic>
    </p:spTree>
    <p:extLst>
      <p:ext uri="{BB962C8B-B14F-4D97-AF65-F5344CB8AC3E}">
        <p14:creationId xmlns:p14="http://schemas.microsoft.com/office/powerpoint/2010/main" val="20040925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81C53BA7-B906-82F9-E49B-A3326D0CCF7F}"/>
              </a:ext>
            </a:extLst>
          </p:cNvPr>
          <p:cNvPicPr>
            <a:picLocks noChangeAspect="1"/>
          </p:cNvPicPr>
          <p:nvPr/>
        </p:nvPicPr>
        <p:blipFill rotWithShape="1">
          <a:blip r:embed="rId3"/>
          <a:srcRect b="37240"/>
          <a:stretch/>
        </p:blipFill>
        <p:spPr>
          <a:xfrm>
            <a:off x="0" y="369331"/>
            <a:ext cx="12208959" cy="6488669"/>
          </a:xfrm>
          <a:prstGeom prst="rect">
            <a:avLst/>
          </a:prstGeom>
        </p:spPr>
      </p:pic>
      <p:sp>
        <p:nvSpPr>
          <p:cNvPr id="7" name="textruta 6">
            <a:extLst>
              <a:ext uri="{FF2B5EF4-FFF2-40B4-BE49-F238E27FC236}">
                <a16:creationId xmlns:a16="http://schemas.microsoft.com/office/drawing/2014/main" id="{ED790969-8521-CD35-9659-141B8BD8E012}"/>
              </a:ext>
            </a:extLst>
          </p:cNvPr>
          <p:cNvSpPr txBox="1"/>
          <p:nvPr/>
        </p:nvSpPr>
        <p:spPr>
          <a:xfrm>
            <a:off x="0" y="0"/>
            <a:ext cx="12192000" cy="369332"/>
          </a:xfrm>
          <a:prstGeom prst="rect">
            <a:avLst/>
          </a:prstGeom>
          <a:solidFill>
            <a:srgbClr val="007633"/>
          </a:solidFill>
          <a:effectLst>
            <a:outerShdw blurRad="50800" dist="38100" dir="5400000" algn="t" rotWithShape="0">
              <a:prstClr val="black">
                <a:alpha val="40000"/>
              </a:prstClr>
            </a:outerShdw>
          </a:effectLst>
        </p:spPr>
        <p:txBody>
          <a:bodyPr wrap="square" rtlCol="0">
            <a:spAutoFit/>
          </a:bodyPr>
          <a:lstStyle/>
          <a:p>
            <a:pPr algn="ctr"/>
            <a:r>
              <a:rPr lang="sv-SE" dirty="0">
                <a:solidFill>
                  <a:schemeClr val="bg1"/>
                </a:solidFill>
              </a:rPr>
              <a:t>Ambition hösten 2024</a:t>
            </a:r>
          </a:p>
        </p:txBody>
      </p:sp>
    </p:spTree>
    <p:extLst>
      <p:ext uri="{BB962C8B-B14F-4D97-AF65-F5344CB8AC3E}">
        <p14:creationId xmlns:p14="http://schemas.microsoft.com/office/powerpoint/2010/main" val="15583228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A40717-ED27-C744-70C0-6E9B64973F69}"/>
              </a:ext>
            </a:extLst>
          </p:cNvPr>
          <p:cNvSpPr>
            <a:spLocks noGrp="1"/>
          </p:cNvSpPr>
          <p:nvPr>
            <p:ph type="ctrTitle"/>
          </p:nvPr>
        </p:nvSpPr>
        <p:spPr>
          <a:xfrm>
            <a:off x="838200" y="1122363"/>
            <a:ext cx="9144000" cy="1219055"/>
          </a:xfrm>
        </p:spPr>
        <p:txBody>
          <a:bodyPr/>
          <a:lstStyle/>
          <a:p>
            <a:r>
              <a:rPr lang="sv-SE" dirty="0"/>
              <a:t>Avslutning</a:t>
            </a:r>
          </a:p>
        </p:txBody>
      </p:sp>
      <p:sp>
        <p:nvSpPr>
          <p:cNvPr id="3" name="Underrubrik 2">
            <a:extLst>
              <a:ext uri="{FF2B5EF4-FFF2-40B4-BE49-F238E27FC236}">
                <a16:creationId xmlns:a16="http://schemas.microsoft.com/office/drawing/2014/main" id="{1BA4C171-DBB2-312D-C5A0-F5F6D62A186E}"/>
              </a:ext>
            </a:extLst>
          </p:cNvPr>
          <p:cNvSpPr>
            <a:spLocks noGrp="1"/>
          </p:cNvSpPr>
          <p:nvPr>
            <p:ph type="subTitle" idx="1"/>
          </p:nvPr>
        </p:nvSpPr>
        <p:spPr>
          <a:xfrm>
            <a:off x="838200" y="2777836"/>
            <a:ext cx="9144000" cy="2479964"/>
          </a:xfrm>
        </p:spPr>
        <p:txBody>
          <a:bodyPr>
            <a:normAutofit/>
          </a:bodyPr>
          <a:lstStyle/>
          <a:p>
            <a:r>
              <a:rPr lang="sv-SE" sz="2000" dirty="0">
                <a:latin typeface="Aptos" panose="020B0004020202020204" pitchFamily="34" charset="0"/>
              </a:rPr>
              <a:t>Detta var vår sista tematräff och vi går nu över till att bara ha supportstugor. </a:t>
            </a:r>
            <a:br>
              <a:rPr lang="sv-SE" sz="2000" dirty="0">
                <a:latin typeface="Aptos" panose="020B0004020202020204" pitchFamily="34" charset="0"/>
              </a:rPr>
            </a:br>
            <a:r>
              <a:rPr lang="sv-SE" sz="2000" dirty="0">
                <a:latin typeface="Aptos" panose="020B0004020202020204" pitchFamily="34" charset="0"/>
              </a:rPr>
              <a:t>Datum för dessa hittar ni på ladokkonsortiet.se</a:t>
            </a:r>
          </a:p>
          <a:p>
            <a:endParaRPr lang="sv-SE" sz="2000" dirty="0">
              <a:latin typeface="Aptos" panose="020B0004020202020204" pitchFamily="34" charset="0"/>
            </a:endParaRPr>
          </a:p>
          <a:p>
            <a:r>
              <a:rPr lang="sv-SE" sz="2000" dirty="0">
                <a:latin typeface="Aptos" panose="020B0004020202020204" pitchFamily="34" charset="0"/>
              </a:rPr>
              <a:t>Om ni har synpunkter på de förslag vi tagit upp på tematräffen så skicka kommentarer med hänvisning till </a:t>
            </a:r>
            <a:r>
              <a:rPr lang="sv-SE" sz="2000" dirty="0" err="1">
                <a:latin typeface="Aptos" panose="020B0004020202020204" pitchFamily="34" charset="0"/>
              </a:rPr>
              <a:t>powerpointen</a:t>
            </a:r>
            <a:r>
              <a:rPr lang="sv-SE" sz="2000" dirty="0">
                <a:latin typeface="Aptos" panose="020B0004020202020204" pitchFamily="34" charset="0"/>
              </a:rPr>
              <a:t> senast 31/10 till </a:t>
            </a:r>
            <a:r>
              <a:rPr lang="sv-SE" sz="2000" dirty="0">
                <a:latin typeface="Aptos" panose="020B0004020202020204" pitchFamily="34" charset="0"/>
                <a:hlinkClick r:id="rId2">
                  <a:extLst>
                    <a:ext uri="{A12FA001-AC4F-418D-AE19-62706E023703}">
                      <ahyp:hlinkClr xmlns:ahyp="http://schemas.microsoft.com/office/drawing/2018/hyperlinkcolor" val="tx"/>
                    </a:ext>
                  </a:extLst>
                </a:hlinkClick>
              </a:rPr>
              <a:t>christina.brandt@lnu.se</a:t>
            </a:r>
            <a:r>
              <a:rPr lang="sv-SE" sz="2000" dirty="0">
                <a:latin typeface="Aptos" panose="020B0004020202020204" pitchFamily="34" charset="0"/>
              </a:rPr>
              <a:t> </a:t>
            </a:r>
          </a:p>
          <a:p>
            <a:endParaRPr lang="sv-SE" dirty="0"/>
          </a:p>
        </p:txBody>
      </p:sp>
      <p:sp>
        <p:nvSpPr>
          <p:cNvPr id="4" name="Platshållare för datum 3">
            <a:extLst>
              <a:ext uri="{FF2B5EF4-FFF2-40B4-BE49-F238E27FC236}">
                <a16:creationId xmlns:a16="http://schemas.microsoft.com/office/drawing/2014/main" id="{C7061CAB-642B-1893-440E-62D5106352CE}"/>
              </a:ext>
            </a:extLst>
          </p:cNvPr>
          <p:cNvSpPr>
            <a:spLocks noGrp="1"/>
          </p:cNvSpPr>
          <p:nvPr>
            <p:ph type="dt" sz="half" idx="10"/>
          </p:nvPr>
        </p:nvSpPr>
        <p:spPr/>
        <p:txBody>
          <a:bodyPr/>
          <a:lstStyle/>
          <a:p>
            <a:fld id="{FB967051-D53A-0545-A9A5-5717265AFBBA}" type="datetime1">
              <a:rPr lang="sv-SE" smtClean="0"/>
              <a:t>2024-10-04</a:t>
            </a:fld>
            <a:endParaRPr lang="en-SE" dirty="0"/>
          </a:p>
        </p:txBody>
      </p:sp>
    </p:spTree>
    <p:extLst>
      <p:ext uri="{BB962C8B-B14F-4D97-AF65-F5344CB8AC3E}">
        <p14:creationId xmlns:p14="http://schemas.microsoft.com/office/powerpoint/2010/main" val="4107635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32D8AA-251A-09AC-C783-BBF29833F178}"/>
              </a:ext>
            </a:extLst>
          </p:cNvPr>
          <p:cNvSpPr>
            <a:spLocks noGrp="1"/>
          </p:cNvSpPr>
          <p:nvPr>
            <p:ph type="title"/>
          </p:nvPr>
        </p:nvSpPr>
        <p:spPr/>
        <p:txBody>
          <a:bodyPr>
            <a:normAutofit fontScale="90000"/>
          </a:bodyPr>
          <a:lstStyle/>
          <a:p>
            <a:r>
              <a:rPr lang="sv-SE" b="0" i="0" dirty="0">
                <a:solidFill>
                  <a:srgbClr val="333E48"/>
                </a:solidFill>
                <a:effectLst/>
                <a:latin typeface="National2"/>
              </a:rPr>
              <a:t>Baserat på den information och demonstration ni mottagit idag, vad är ert lärosätes bästa gissning i nuläget angående implementeringen av antalet lokala mallar för ISP?</a:t>
            </a:r>
            <a:br>
              <a:rPr lang="sv-SE" b="0" i="0" dirty="0">
                <a:solidFill>
                  <a:srgbClr val="333E48"/>
                </a:solidFill>
                <a:effectLst/>
                <a:latin typeface="National2"/>
              </a:rPr>
            </a:br>
            <a:endParaRPr lang="sv-SE" dirty="0"/>
          </a:p>
        </p:txBody>
      </p:sp>
      <p:sp>
        <p:nvSpPr>
          <p:cNvPr id="4" name="Platshållare för innehåll 3">
            <a:extLst>
              <a:ext uri="{FF2B5EF4-FFF2-40B4-BE49-F238E27FC236}">
                <a16:creationId xmlns:a16="http://schemas.microsoft.com/office/drawing/2014/main" id="{AC5CB4E4-1BE5-CAC2-D0E5-11AC330979D6}"/>
              </a:ext>
            </a:extLst>
          </p:cNvPr>
          <p:cNvSpPr>
            <a:spLocks noGrp="1"/>
          </p:cNvSpPr>
          <p:nvPr>
            <p:ph sz="half" idx="2"/>
          </p:nvPr>
        </p:nvSpPr>
        <p:spPr/>
        <p:txBody>
          <a:bodyPr/>
          <a:lstStyle/>
          <a:p>
            <a:r>
              <a:rPr lang="sv-SE" dirty="0"/>
              <a:t>Flera lokala mallar men på </a:t>
            </a:r>
            <a:r>
              <a:rPr lang="sv-SE" dirty="0" err="1"/>
              <a:t>motsv</a:t>
            </a:r>
            <a:r>
              <a:rPr lang="sv-SE" dirty="0"/>
              <a:t> fakultetsnivå dvs inte ett träd t ex:</a:t>
            </a:r>
            <a:br>
              <a:rPr lang="sv-SE" dirty="0"/>
            </a:br>
            <a:r>
              <a:rPr lang="sv-SE" dirty="0"/>
              <a:t>1. Lärosäte</a:t>
            </a:r>
          </a:p>
          <a:p>
            <a:pPr marL="0" indent="0">
              <a:buNone/>
            </a:pPr>
            <a:r>
              <a:rPr lang="sv-SE" dirty="0"/>
              <a:t>	2. Fakultet</a:t>
            </a:r>
          </a:p>
          <a:p>
            <a:pPr marL="0" indent="0">
              <a:buNone/>
            </a:pPr>
            <a:r>
              <a:rPr lang="sv-SE" dirty="0"/>
              <a:t>		3. Institution</a:t>
            </a:r>
          </a:p>
        </p:txBody>
      </p:sp>
      <p:pic>
        <p:nvPicPr>
          <p:cNvPr id="6" name="Bildobjekt 5">
            <a:extLst>
              <a:ext uri="{FF2B5EF4-FFF2-40B4-BE49-F238E27FC236}">
                <a16:creationId xmlns:a16="http://schemas.microsoft.com/office/drawing/2014/main" id="{F1E7802E-4F8B-2990-9B0B-EA4BB8A98F43}"/>
              </a:ext>
            </a:extLst>
          </p:cNvPr>
          <p:cNvPicPr>
            <a:picLocks noChangeAspect="1"/>
          </p:cNvPicPr>
          <p:nvPr/>
        </p:nvPicPr>
        <p:blipFill>
          <a:blip r:embed="rId3"/>
          <a:stretch>
            <a:fillRect/>
          </a:stretch>
        </p:blipFill>
        <p:spPr>
          <a:xfrm>
            <a:off x="111210" y="2269060"/>
            <a:ext cx="5801535" cy="3267531"/>
          </a:xfrm>
          <a:prstGeom prst="rect">
            <a:avLst/>
          </a:prstGeom>
        </p:spPr>
      </p:pic>
    </p:spTree>
    <p:extLst>
      <p:ext uri="{BB962C8B-B14F-4D97-AF65-F5344CB8AC3E}">
        <p14:creationId xmlns:p14="http://schemas.microsoft.com/office/powerpoint/2010/main" val="147126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9833CE-D5F8-ACB5-B03F-81E17C7A4151}"/>
              </a:ext>
            </a:extLst>
          </p:cNvPr>
          <p:cNvSpPr>
            <a:spLocks noGrp="1"/>
          </p:cNvSpPr>
          <p:nvPr>
            <p:ph type="title"/>
          </p:nvPr>
        </p:nvSpPr>
        <p:spPr/>
        <p:txBody>
          <a:bodyPr/>
          <a:lstStyle/>
          <a:p>
            <a:r>
              <a:rPr lang="sv-SE" dirty="0"/>
              <a:t>Hur ofta förutser ni att ert lärosäte kommer att behöva förändra de lokala mallarna för ISP?</a:t>
            </a:r>
          </a:p>
        </p:txBody>
      </p:sp>
      <p:sp>
        <p:nvSpPr>
          <p:cNvPr id="4" name="Platshållare för innehåll 3">
            <a:extLst>
              <a:ext uri="{FF2B5EF4-FFF2-40B4-BE49-F238E27FC236}">
                <a16:creationId xmlns:a16="http://schemas.microsoft.com/office/drawing/2014/main" id="{C4EA4749-4763-8451-2249-8D26A6C84FA1}"/>
              </a:ext>
            </a:extLst>
          </p:cNvPr>
          <p:cNvSpPr>
            <a:spLocks noGrp="1"/>
          </p:cNvSpPr>
          <p:nvPr>
            <p:ph sz="half" idx="2"/>
          </p:nvPr>
        </p:nvSpPr>
        <p:spPr/>
        <p:txBody>
          <a:bodyPr/>
          <a:lstStyle/>
          <a:p>
            <a:r>
              <a:rPr lang="sv-SE" dirty="0"/>
              <a:t>Frekventa anpassningar initialt</a:t>
            </a:r>
          </a:p>
          <a:p>
            <a:r>
              <a:rPr lang="sv-SE" dirty="0"/>
              <a:t>Minskade anpassningar över tid</a:t>
            </a:r>
            <a:endParaRPr lang="sv-SE" b="1" dirty="0"/>
          </a:p>
          <a:p>
            <a:r>
              <a:rPr lang="sv-SE" dirty="0"/>
              <a:t>Anpassningar beroende på externa förändringar</a:t>
            </a:r>
          </a:p>
        </p:txBody>
      </p:sp>
      <p:pic>
        <p:nvPicPr>
          <p:cNvPr id="6" name="Bildobjekt 5">
            <a:extLst>
              <a:ext uri="{FF2B5EF4-FFF2-40B4-BE49-F238E27FC236}">
                <a16:creationId xmlns:a16="http://schemas.microsoft.com/office/drawing/2014/main" id="{35F116ED-E087-CD64-BD34-FCF950F55740}"/>
              </a:ext>
            </a:extLst>
          </p:cNvPr>
          <p:cNvPicPr>
            <a:picLocks noChangeAspect="1"/>
          </p:cNvPicPr>
          <p:nvPr/>
        </p:nvPicPr>
        <p:blipFill>
          <a:blip r:embed="rId3"/>
          <a:stretch>
            <a:fillRect/>
          </a:stretch>
        </p:blipFill>
        <p:spPr>
          <a:xfrm>
            <a:off x="294465" y="2398422"/>
            <a:ext cx="5801535" cy="3324689"/>
          </a:xfrm>
          <a:prstGeom prst="rect">
            <a:avLst/>
          </a:prstGeom>
        </p:spPr>
      </p:pic>
    </p:spTree>
    <p:extLst>
      <p:ext uri="{BB962C8B-B14F-4D97-AF65-F5344CB8AC3E}">
        <p14:creationId xmlns:p14="http://schemas.microsoft.com/office/powerpoint/2010/main" val="297135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B2E908-E2B6-36BD-7E1C-2DF0BC19F82E}"/>
              </a:ext>
            </a:extLst>
          </p:cNvPr>
          <p:cNvSpPr>
            <a:spLocks noGrp="1"/>
          </p:cNvSpPr>
          <p:nvPr>
            <p:ph type="title"/>
          </p:nvPr>
        </p:nvSpPr>
        <p:spPr/>
        <p:txBody>
          <a:bodyPr>
            <a:normAutofit fontScale="90000"/>
          </a:bodyPr>
          <a:lstStyle/>
          <a:p>
            <a:r>
              <a:rPr lang="sv-SE" b="0" i="0" dirty="0">
                <a:solidFill>
                  <a:srgbClr val="333E48"/>
                </a:solidFill>
                <a:effectLst/>
                <a:latin typeface="National2"/>
              </a:rPr>
              <a:t>Gällande uppdateringar av den nationella ISP-mallen, hur skulle ni föredra att dessa hanteras från ert perspektiv? </a:t>
            </a:r>
            <a:endParaRPr lang="sv-SE" dirty="0"/>
          </a:p>
        </p:txBody>
      </p:sp>
      <p:sp>
        <p:nvSpPr>
          <p:cNvPr id="4" name="Platshållare för innehåll 3">
            <a:extLst>
              <a:ext uri="{FF2B5EF4-FFF2-40B4-BE49-F238E27FC236}">
                <a16:creationId xmlns:a16="http://schemas.microsoft.com/office/drawing/2014/main" id="{CB53581D-19A2-B8DF-D8BF-B06AEC35EC7E}"/>
              </a:ext>
            </a:extLst>
          </p:cNvPr>
          <p:cNvSpPr>
            <a:spLocks noGrp="1"/>
          </p:cNvSpPr>
          <p:nvPr>
            <p:ph sz="half" idx="2"/>
          </p:nvPr>
        </p:nvSpPr>
        <p:spPr/>
        <p:txBody>
          <a:bodyPr/>
          <a:lstStyle/>
          <a:p>
            <a:r>
              <a:rPr lang="sv-SE" dirty="0"/>
              <a:t>Önskan om kontroll över uppdateringar</a:t>
            </a:r>
          </a:p>
          <a:p>
            <a:r>
              <a:rPr lang="sv-SE" dirty="0"/>
              <a:t>Planerade och samlade uppdateringar</a:t>
            </a:r>
          </a:p>
          <a:p>
            <a:r>
              <a:rPr lang="sv-SE" dirty="0"/>
              <a:t>Flexibilitet och snabb tillgång till förbättringar</a:t>
            </a:r>
          </a:p>
        </p:txBody>
      </p:sp>
      <p:pic>
        <p:nvPicPr>
          <p:cNvPr id="6" name="Bildobjekt 5">
            <a:extLst>
              <a:ext uri="{FF2B5EF4-FFF2-40B4-BE49-F238E27FC236}">
                <a16:creationId xmlns:a16="http://schemas.microsoft.com/office/drawing/2014/main" id="{5C0BEA36-F5B1-A2AB-E58F-53979D23EC85}"/>
              </a:ext>
            </a:extLst>
          </p:cNvPr>
          <p:cNvPicPr>
            <a:picLocks noChangeAspect="1"/>
          </p:cNvPicPr>
          <p:nvPr/>
        </p:nvPicPr>
        <p:blipFill>
          <a:blip r:embed="rId3"/>
          <a:stretch>
            <a:fillRect/>
          </a:stretch>
        </p:blipFill>
        <p:spPr>
          <a:xfrm>
            <a:off x="361150" y="2047081"/>
            <a:ext cx="5734850" cy="2343477"/>
          </a:xfrm>
          <a:prstGeom prst="rect">
            <a:avLst/>
          </a:prstGeom>
        </p:spPr>
      </p:pic>
    </p:spTree>
    <p:extLst>
      <p:ext uri="{BB962C8B-B14F-4D97-AF65-F5344CB8AC3E}">
        <p14:creationId xmlns:p14="http://schemas.microsoft.com/office/powerpoint/2010/main" val="2633288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71BAAF-9FEF-C54C-C840-A83D1C089972}"/>
              </a:ext>
            </a:extLst>
          </p:cNvPr>
          <p:cNvSpPr>
            <a:spLocks noGrp="1"/>
          </p:cNvSpPr>
          <p:nvPr>
            <p:ph type="title"/>
          </p:nvPr>
        </p:nvSpPr>
        <p:spPr/>
        <p:txBody>
          <a:bodyPr>
            <a:normAutofit/>
          </a:bodyPr>
          <a:lstStyle/>
          <a:p>
            <a:r>
              <a:rPr lang="sv-SE" b="0" i="0" dirty="0">
                <a:solidFill>
                  <a:srgbClr val="333E48"/>
                </a:solidFill>
                <a:effectLst/>
                <a:latin typeface="National2"/>
              </a:rPr>
              <a:t>Håller ni med om vårt förslag att dela upp startsidan i två sidor istället för en?</a:t>
            </a:r>
            <a:endParaRPr lang="sv-SE" dirty="0"/>
          </a:p>
        </p:txBody>
      </p:sp>
      <p:sp>
        <p:nvSpPr>
          <p:cNvPr id="4" name="Platshållare för innehåll 3">
            <a:extLst>
              <a:ext uri="{FF2B5EF4-FFF2-40B4-BE49-F238E27FC236}">
                <a16:creationId xmlns:a16="http://schemas.microsoft.com/office/drawing/2014/main" id="{D6614F1F-1DD3-F921-CA66-06DD26DE3853}"/>
              </a:ext>
            </a:extLst>
          </p:cNvPr>
          <p:cNvSpPr>
            <a:spLocks noGrp="1"/>
          </p:cNvSpPr>
          <p:nvPr>
            <p:ph sz="half" idx="2"/>
          </p:nvPr>
        </p:nvSpPr>
        <p:spPr/>
        <p:txBody>
          <a:bodyPr/>
          <a:lstStyle/>
          <a:p>
            <a:r>
              <a:rPr lang="sv-SE" dirty="0"/>
              <a:t>Positiv feedback på tydligare layout</a:t>
            </a:r>
          </a:p>
          <a:p>
            <a:r>
              <a:rPr lang="sv-SE" dirty="0"/>
              <a:t>Bra överblick av doktorander och uppgifter</a:t>
            </a:r>
          </a:p>
          <a:p>
            <a:r>
              <a:rPr lang="sv-SE" dirty="0"/>
              <a:t>Önskan om ytterligare förbättringar</a:t>
            </a:r>
          </a:p>
        </p:txBody>
      </p:sp>
      <p:pic>
        <p:nvPicPr>
          <p:cNvPr id="6" name="Bildobjekt 5">
            <a:extLst>
              <a:ext uri="{FF2B5EF4-FFF2-40B4-BE49-F238E27FC236}">
                <a16:creationId xmlns:a16="http://schemas.microsoft.com/office/drawing/2014/main" id="{3A8DB289-CEA7-409A-3447-6315571F72AF}"/>
              </a:ext>
            </a:extLst>
          </p:cNvPr>
          <p:cNvPicPr>
            <a:picLocks noChangeAspect="1"/>
          </p:cNvPicPr>
          <p:nvPr/>
        </p:nvPicPr>
        <p:blipFill>
          <a:blip r:embed="rId3"/>
          <a:stretch>
            <a:fillRect/>
          </a:stretch>
        </p:blipFill>
        <p:spPr>
          <a:xfrm>
            <a:off x="526454" y="1690688"/>
            <a:ext cx="5220429" cy="2657846"/>
          </a:xfrm>
          <a:prstGeom prst="rect">
            <a:avLst/>
          </a:prstGeom>
        </p:spPr>
      </p:pic>
    </p:spTree>
    <p:extLst>
      <p:ext uri="{BB962C8B-B14F-4D97-AF65-F5344CB8AC3E}">
        <p14:creationId xmlns:p14="http://schemas.microsoft.com/office/powerpoint/2010/main" val="2811806020"/>
      </p:ext>
    </p:extLst>
  </p:cSld>
  <p:clrMapOvr>
    <a:masterClrMapping/>
  </p:clrMapOvr>
</p:sld>
</file>

<file path=ppt/theme/theme1.xml><?xml version="1.0" encoding="utf-8"?>
<a:theme xmlns:a="http://schemas.openxmlformats.org/drawingml/2006/main" name="Office Theme">
  <a:themeElements>
    <a:clrScheme name="ldk-colors">
      <a:dk1>
        <a:srgbClr val="000000"/>
      </a:dk1>
      <a:lt1>
        <a:srgbClr val="FFFFFF"/>
      </a:lt1>
      <a:dk2>
        <a:srgbClr val="1A2219"/>
      </a:dk2>
      <a:lt2>
        <a:srgbClr val="ECF0F3"/>
      </a:lt2>
      <a:accent1>
        <a:srgbClr val="E0EAD7"/>
      </a:accent1>
      <a:accent2>
        <a:srgbClr val="E0EAD7"/>
      </a:accent2>
      <a:accent3>
        <a:srgbClr val="9FDDAC"/>
      </a:accent3>
      <a:accent4>
        <a:srgbClr val="00B066"/>
      </a:accent4>
      <a:accent5>
        <a:srgbClr val="0F7237"/>
      </a:accent5>
      <a:accent6>
        <a:srgbClr val="38583F"/>
      </a:accent6>
      <a:hlink>
        <a:srgbClr val="2469E6"/>
      </a:hlink>
      <a:folHlink>
        <a:srgbClr val="132F98"/>
      </a:folHlink>
    </a:clrScheme>
    <a:fontScheme name="Figtree">
      <a:majorFont>
        <a:latin typeface="Figtree"/>
        <a:ea typeface=""/>
        <a:cs typeface=""/>
      </a:majorFont>
      <a:minorFont>
        <a:latin typeface="Figtr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13b610e-d3b5-490f-b165-988100e8232a}" enabled="1" method="Standard" siteId="{5a4ba6f9-f531-4f32-9467-398f19e69de4}" removed="0"/>
</clbl:labelList>
</file>

<file path=docProps/app.xml><?xml version="1.0" encoding="utf-8"?>
<Properties xmlns="http://schemas.openxmlformats.org/officeDocument/2006/extended-properties" xmlns:vt="http://schemas.openxmlformats.org/officeDocument/2006/docPropsVTypes">
  <Template/>
  <TotalTime>4311</TotalTime>
  <Words>3544</Words>
  <Application>Microsoft Office PowerPoint</Application>
  <PresentationFormat>Bredbild</PresentationFormat>
  <Paragraphs>275</Paragraphs>
  <Slides>58</Slides>
  <Notes>17</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58</vt:i4>
      </vt:variant>
    </vt:vector>
  </HeadingPairs>
  <TitlesOfParts>
    <vt:vector size="67" baseType="lpstr">
      <vt:lpstr>Figtree</vt:lpstr>
      <vt:lpstr>National2</vt:lpstr>
      <vt:lpstr>Arial</vt:lpstr>
      <vt:lpstr>-apple-system</vt:lpstr>
      <vt:lpstr>Calibri</vt:lpstr>
      <vt:lpstr>Aptos</vt:lpstr>
      <vt:lpstr>Figtree Medium</vt:lpstr>
      <vt:lpstr>Figtree SemiBold</vt:lpstr>
      <vt:lpstr>Office Theme</vt:lpstr>
      <vt:lpstr>Ladok ISP</vt:lpstr>
      <vt:lpstr>Agenda</vt:lpstr>
      <vt:lpstr>Ladoks leveransordning uppdaterad</vt:lpstr>
      <vt:lpstr>Sammanställning Enkät TT06</vt:lpstr>
      <vt:lpstr>Hur väl anser ni att den presenterade lösningen för skapande och publicering av lokala mallar för ISP möter ert lärosätes specifika behov?</vt:lpstr>
      <vt:lpstr>Baserat på den information och demonstration ni mottagit idag, vad är ert lärosätes bästa gissning i nuläget angående implementeringen av antalet lokala mallar för ISP? </vt:lpstr>
      <vt:lpstr>Hur ofta förutser ni att ert lärosäte kommer att behöva förändra de lokala mallarna för ISP?</vt:lpstr>
      <vt:lpstr>Gällande uppdateringar av den nationella ISP-mallen, hur skulle ni föredra att dessa hanteras från ert perspektiv? </vt:lpstr>
      <vt:lpstr>Håller ni med om vårt förslag att dela upp startsidan i två sidor istället för en?</vt:lpstr>
      <vt:lpstr>PowerPoint-presentation</vt:lpstr>
      <vt:lpstr>Hur skulle ni föredra att inställningar för bevakningar hanteras?</vt:lpstr>
      <vt:lpstr>Hur väl motsvarar vyn "Utsökning av verksamhetsroller" ert behov av att överblicka och hantera huvudhandledare och handledare samt deras kopplingar till doktorander inom er organisation? </vt:lpstr>
      <vt:lpstr>PowerPoint-presentation</vt:lpstr>
      <vt:lpstr>Kommer ni att vilja begränsa en specifik verksamhetsroll som Granskare, dvs. ange så att en medarbetare får bara granska ett antal doktorander men inte alla?</vt:lpstr>
      <vt:lpstr>I vilken utsträckning täcker vyn för "Utsökning av doktorander", med och utan skapad ISP, de vanligaste scenarierna som ni ofta stöter på i ert dagliga arbete?</vt:lpstr>
      <vt:lpstr>PowerPoint-presentation</vt:lpstr>
      <vt:lpstr>Hur upplever ni "Utsökning av innehåll" jämfört med den tidigare versionen från tematräff 4?</vt:lpstr>
      <vt:lpstr>PowerPoint-presentation</vt:lpstr>
      <vt:lpstr>Stämmer vårt förslag (se bilden) för hur informationen ska visas i vyerna Ändringslogg/Historik med er uppfattning?</vt:lpstr>
      <vt:lpstr>PowerPoint-presentation</vt:lpstr>
      <vt:lpstr>Stämmer vårt förslag hur ni tycker att händelser ska sparas i vyerna Ändringslogg/Historik?</vt:lpstr>
      <vt:lpstr>Bevakningar</vt:lpstr>
      <vt:lpstr>Automatiserad bevakning i Ladok för personal</vt:lpstr>
      <vt:lpstr>PowerPoint-presentation</vt:lpstr>
      <vt:lpstr>PowerPoint-presentation</vt:lpstr>
      <vt:lpstr>Aviseringsmail</vt:lpstr>
      <vt:lpstr>Automatiserad bevakning i Ladok för studenter</vt:lpstr>
      <vt:lpstr>Kvar att leverera</vt:lpstr>
      <vt:lpstr>PowerPoint-presentation</vt:lpstr>
      <vt:lpstr>”Jag vill inte ha email” eller ”Jag får inga email”</vt:lpstr>
      <vt:lpstr>PowerPoint-presentation</vt:lpstr>
      <vt:lpstr>PowerPoint-presentation</vt:lpstr>
      <vt:lpstr>Frågor</vt:lpstr>
      <vt:lpstr>Paus</vt:lpstr>
      <vt:lpstr>Hantera flera</vt:lpstr>
      <vt:lpstr>Förutsättningar och regler</vt:lpstr>
      <vt:lpstr>Konsekvenser</vt:lpstr>
      <vt:lpstr>PowerPoint-presentation</vt:lpstr>
      <vt:lpstr>Hantera flera</vt:lpstr>
      <vt:lpstr>Förutsättning och regler</vt:lpstr>
      <vt:lpstr>PowerPoint-presentation</vt:lpstr>
      <vt:lpstr>Ändringslogg</vt:lpstr>
      <vt:lpstr>Utredning kring Ändringslogg</vt:lpstr>
      <vt:lpstr>Var hittar man ändringsloggarna för ISP?</vt:lpstr>
      <vt:lpstr>PowerPoint-presentation</vt:lpstr>
      <vt:lpstr>Överblicksvy</vt:lpstr>
      <vt:lpstr>PowerPoint-presentation</vt:lpstr>
      <vt:lpstr>Återkoppling om ”Överblicksvy” från TT04</vt:lpstr>
      <vt:lpstr>PowerPoint-presentation</vt:lpstr>
      <vt:lpstr>Övrigt</vt:lpstr>
      <vt:lpstr>Övriga uppdateringar</vt:lpstr>
      <vt:lpstr>Lokal mall / Innehåll i ISP</vt:lpstr>
      <vt:lpstr>Ladok för studenter</vt:lpstr>
      <vt:lpstr>Utsökningar</vt:lpstr>
      <vt:lpstr>PowerPoint-presentation</vt:lpstr>
      <vt:lpstr>Återkoppling om ”arbetsflödet för ej fastställda versioner” från TT04 (Oktober 2023)</vt:lpstr>
      <vt:lpstr>PowerPoint-presentation</vt:lpstr>
      <vt:lpstr>Avslutning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Inför Q2-24</dc:title>
  <dc:creator>Erik Långström</dc:creator>
  <cp:lastModifiedBy>Christina Brandt</cp:lastModifiedBy>
  <cp:revision>41</cp:revision>
  <dcterms:created xsi:type="dcterms:W3CDTF">2024-03-26T12:09:15Z</dcterms:created>
  <dcterms:modified xsi:type="dcterms:W3CDTF">2024-10-04T10:48:48Z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Theme:6</vt:lpwstr>
  </property>
  <property fmtid="{D5CDD505-2E9C-101B-9397-08002B2CF9AE}" pid="3" name="ClassificationContentMarkingHeaderText">
    <vt:lpwstr>Begränsad delning</vt:lpwstr>
  </property>
</Properties>
</file>