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9" r:id="rId4"/>
    <p:sldId id="294" r:id="rId5"/>
    <p:sldId id="293" r:id="rId6"/>
    <p:sldId id="295" r:id="rId7"/>
    <p:sldId id="292" r:id="rId8"/>
    <p:sldId id="296" r:id="rId9"/>
    <p:sldId id="286" r:id="rId10"/>
    <p:sldId id="297" r:id="rId11"/>
    <p:sldId id="277" r:id="rId12"/>
  </p:sldIdLst>
  <p:sldSz cx="12192000" cy="6858000"/>
  <p:notesSz cx="6858000" cy="9144000"/>
  <p:embeddedFontLst>
    <p:embeddedFont>
      <p:font typeface="Figtree" pitchFamily="2" charset="0"/>
      <p:regular r:id="rId14"/>
      <p:bold r:id="rId15"/>
      <p:italic r:id="rId16"/>
      <p:boldItalic r:id="rId17"/>
    </p:embeddedFont>
    <p:embeddedFont>
      <p:font typeface="Figtree Medium" pitchFamily="2" charset="0"/>
      <p:regular r:id="rId18"/>
      <p:italic r:id="rId19"/>
    </p:embeddedFont>
    <p:embeddedFont>
      <p:font typeface="Figtree SemiBold" pitchFamily="2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1F2020"/>
    <a:srgbClr val="595959"/>
    <a:srgbClr val="007633"/>
    <a:srgbClr val="FFFFFF"/>
    <a:srgbClr val="E4E4E4"/>
    <a:srgbClr val="FBDE05"/>
    <a:srgbClr val="EA9E16"/>
    <a:srgbClr val="107238"/>
    <a:srgbClr val="ED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/>
    <p:restoredTop sz="96247" autoAdjust="0"/>
  </p:normalViewPr>
  <p:slideViewPr>
    <p:cSldViewPr snapToGrid="0">
      <p:cViewPr varScale="1">
        <p:scale>
          <a:sx n="99" d="100"/>
          <a:sy n="99" d="100"/>
        </p:scale>
        <p:origin x="12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11/04/2024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2024-11-04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2024-11-04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2024-11-04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2024-11-04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2024-11-04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2024-11-04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2024-11-04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6" r:id="rId26"/>
    <p:sldLayoutId id="2147483677" r:id="rId27"/>
    <p:sldLayoutId id="2147483678" r:id="rId28"/>
    <p:sldLayoutId id="2147483652" r:id="rId29"/>
    <p:sldLayoutId id="2147483669" r:id="rId30"/>
    <p:sldLayoutId id="2147483653" r:id="rId31"/>
    <p:sldLayoutId id="2147483655" r:id="rId32"/>
    <p:sldLayoutId id="2147483657" r:id="rId33"/>
    <p:sldLayoutId id="2147483668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2.56</a:t>
            </a:r>
          </a:p>
          <a:p>
            <a:pPr marL="0" indent="0">
              <a:buNone/>
            </a:pP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F2029EA-5C41-21FB-A34D-308DA6B9D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Fel i Ladok för studenter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E8059338-4005-20A0-1459-9E8E3DAB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657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Det går inte att komma åt Ladok för studenter om man har en äldre </a:t>
            </a:r>
            <a:r>
              <a:rPr lang="sv-SE" dirty="0" err="1"/>
              <a:t>iOS</a:t>
            </a:r>
            <a:r>
              <a:rPr lang="sv-SE" dirty="0"/>
              <a:t>-version i sin iPhone eller </a:t>
            </a:r>
            <a:r>
              <a:rPr lang="sv-SE" dirty="0" err="1"/>
              <a:t>mac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 err="1"/>
              <a:t>Work-around</a:t>
            </a:r>
            <a:r>
              <a:rPr lang="sv-SE" dirty="0"/>
              <a:t>: Uppgradera till en senare version av operativsystemet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B923383-FED6-E716-A52C-92EE213AF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677" y="415925"/>
            <a:ext cx="288630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6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1E156C-7FBD-3C14-B042-44BD8E1D6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/>
              <a:t>Tack för idag!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4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2.56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 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  <a:p>
            <a:endParaRPr lang="en-SE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4 november 2024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Studieavgifter </a:t>
            </a:r>
          </a:p>
          <a:p>
            <a:pPr marL="0" indent="0">
              <a:buNone/>
            </a:pPr>
            <a:r>
              <a:rPr lang="sv-SE" sz="2400" dirty="0"/>
              <a:t>Studiedeltagande</a:t>
            </a:r>
          </a:p>
          <a:p>
            <a:pPr marL="0" indent="0">
              <a:buNone/>
            </a:pPr>
            <a:r>
              <a:rPr lang="sv-SE" sz="2400" dirty="0"/>
              <a:t>Bevis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40ADEE1-E47A-098E-9E90-F2CD4836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Logotyp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E3C97A0-28A2-03E9-09ED-5EFBF59B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3454" cy="4351338"/>
          </a:xfrm>
        </p:spPr>
        <p:txBody>
          <a:bodyPr/>
          <a:lstStyle/>
          <a:p>
            <a:r>
              <a:rPr lang="sv-SE" dirty="0"/>
              <a:t>Ikonen som visas i webbläsarfliken har nu olika färger beroende på vilken miljö användaren är inne i:</a:t>
            </a:r>
          </a:p>
          <a:p>
            <a:pPr lvl="1"/>
            <a:r>
              <a:rPr lang="sv-SE" dirty="0"/>
              <a:t>= Produktionsmiljön</a:t>
            </a:r>
          </a:p>
          <a:p>
            <a:pPr lvl="1"/>
            <a:r>
              <a:rPr lang="sv-SE" dirty="0"/>
              <a:t>= Testmiljön</a:t>
            </a:r>
          </a:p>
          <a:p>
            <a:pPr lvl="1"/>
            <a:r>
              <a:rPr lang="sv-SE" dirty="0"/>
              <a:t>= Utbildningsmiljön</a:t>
            </a:r>
          </a:p>
          <a:p>
            <a:pPr lvl="1"/>
            <a:r>
              <a:rPr lang="sv-SE" dirty="0"/>
              <a:t>= Integrationstestmiljön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2EABBD-BB95-6393-B3DE-5248D21E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56" b="6056"/>
          <a:stretch/>
        </p:blipFill>
        <p:spPr>
          <a:xfrm>
            <a:off x="256360" y="4372150"/>
            <a:ext cx="11679280" cy="171473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37999D84-5794-BB6A-84D2-291EA39FA932}"/>
              </a:ext>
            </a:extLst>
          </p:cNvPr>
          <p:cNvSpPr txBox="1"/>
          <p:nvPr/>
        </p:nvSpPr>
        <p:spPr>
          <a:xfrm>
            <a:off x="3339346" y="4456305"/>
            <a:ext cx="997389" cy="261610"/>
          </a:xfrm>
          <a:prstGeom prst="rect">
            <a:avLst/>
          </a:prstGeom>
          <a:solidFill>
            <a:srgbClr val="1F2020"/>
          </a:solidFill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75000"/>
                  </a:schemeClr>
                </a:solidFill>
              </a:rPr>
              <a:t>Startsida      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D5FAF11-676B-66F8-13D8-7DC2112DA241}"/>
              </a:ext>
            </a:extLst>
          </p:cNvPr>
          <p:cNvSpPr txBox="1"/>
          <p:nvPr/>
        </p:nvSpPr>
        <p:spPr>
          <a:xfrm>
            <a:off x="5789318" y="4456305"/>
            <a:ext cx="997389" cy="261610"/>
          </a:xfrm>
          <a:prstGeom prst="rect">
            <a:avLst/>
          </a:prstGeom>
          <a:solidFill>
            <a:srgbClr val="1F2020"/>
          </a:solidFill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75000"/>
                  </a:schemeClr>
                </a:solidFill>
              </a:rPr>
              <a:t>Startsida       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93A9EAB-2EC9-20E2-BA5F-379E94C889EE}"/>
              </a:ext>
            </a:extLst>
          </p:cNvPr>
          <p:cNvSpPr txBox="1"/>
          <p:nvPr/>
        </p:nvSpPr>
        <p:spPr>
          <a:xfrm>
            <a:off x="8151281" y="4456305"/>
            <a:ext cx="997389" cy="261610"/>
          </a:xfrm>
          <a:prstGeom prst="rect">
            <a:avLst/>
          </a:prstGeom>
          <a:solidFill>
            <a:srgbClr val="1F2020"/>
          </a:solidFill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75000"/>
                  </a:schemeClr>
                </a:solidFill>
              </a:rPr>
              <a:t>Startsida      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058A93-6C59-5777-983F-292E7E12D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13" y="4486248"/>
            <a:ext cx="176162" cy="17147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4004840-50D0-4D28-0C9E-A61763CA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065" y="4486446"/>
            <a:ext cx="175225" cy="17335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8BADBE7-078E-3E8C-C4F3-0978A02B8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623" y="4484894"/>
            <a:ext cx="175225" cy="174288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71CB737-7E4C-F99B-3D0D-F073E5127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056" y="4484992"/>
            <a:ext cx="175225" cy="17522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B1D0282F-A62C-8251-458E-D19D5F197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90" y="2496527"/>
            <a:ext cx="233710" cy="22749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7A45B08-A56A-68C5-94E2-A97A42F07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333" y="2801437"/>
            <a:ext cx="232467" cy="22998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7244B8F8-0A04-8FB9-40B9-1D83A37B1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090" y="3107129"/>
            <a:ext cx="232467" cy="231224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13237D2A-E978-50EC-9F78-F53887834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089" y="3411547"/>
            <a:ext cx="232467" cy="2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9DDFB58-2E66-AD30-1E17-8A7834C1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C2B73F8-1658-227B-FB75-046863C3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ge studenter behörighet att kringgå omfattningsbegränsningen vid registrering. </a:t>
            </a:r>
          </a:p>
          <a:p>
            <a:pPr lvl="1"/>
            <a:r>
              <a:rPr lang="sv-SE" dirty="0"/>
              <a:t>Ny systemaktivitet: "Student-Studiedeltagande: Registrera trots studieavgiftsperiodens omfattning (kompletterande)”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324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94FF26-A3C7-58F2-ADE9-590DC38E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Studiedeltagande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A81F56-35D0-8C11-9C77-B3BA762E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går nu att ändra ett dokumenterat uppehåll.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I studentöversikten visas inte längre någon behörighetsvarning när tabellrader expanderas, eftersom den var överflödig.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060DBD9-1959-487F-80CE-69438C18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664" b="8318"/>
          <a:stretch/>
        </p:blipFill>
        <p:spPr>
          <a:xfrm>
            <a:off x="1176191" y="3691593"/>
            <a:ext cx="4124325" cy="306512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B935149-82CC-0940-46C2-23FAECCE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67" t="34431" r="5571"/>
          <a:stretch/>
        </p:blipFill>
        <p:spPr>
          <a:xfrm>
            <a:off x="6186341" y="3805777"/>
            <a:ext cx="3843779" cy="2371186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A1B988DA-AA74-7617-4E0A-ECFC16CE634A}"/>
              </a:ext>
            </a:extLst>
          </p:cNvPr>
          <p:cNvSpPr/>
          <p:nvPr/>
        </p:nvSpPr>
        <p:spPr>
          <a:xfrm rot="10800000">
            <a:off x="9038172" y="5076220"/>
            <a:ext cx="1142776" cy="379625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03F4305-3BB0-1B4B-5CD8-FD2FD623F5AF}"/>
              </a:ext>
            </a:extLst>
          </p:cNvPr>
          <p:cNvSpPr txBox="1"/>
          <p:nvPr/>
        </p:nvSpPr>
        <p:spPr>
          <a:xfrm>
            <a:off x="1176191" y="3363063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Utan behörighet att läsa utbildningsinformation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806FAC3-854E-73A4-8801-34DE3585290A}"/>
              </a:ext>
            </a:extLst>
          </p:cNvPr>
          <p:cNvSpPr txBox="1"/>
          <p:nvPr/>
        </p:nvSpPr>
        <p:spPr>
          <a:xfrm>
            <a:off x="6186341" y="3363063"/>
            <a:ext cx="4079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Med behörighet att läsa utbildningsinformation</a:t>
            </a:r>
          </a:p>
        </p:txBody>
      </p:sp>
    </p:spTree>
    <p:extLst>
      <p:ext uri="{BB962C8B-B14F-4D97-AF65-F5344CB8AC3E}">
        <p14:creationId xmlns:p14="http://schemas.microsoft.com/office/powerpoint/2010/main" val="41765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75770C-C426-03F1-08EE-2D68DC26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DD3A59-377B-6A0C-A95D-F4363927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Nu går det att rätta/ändra resultat som ingår i ett utfärdat bevis</a:t>
            </a:r>
            <a:br>
              <a:rPr lang="sv-SE" dirty="0"/>
            </a:br>
            <a:r>
              <a:rPr lang="sv-SE" dirty="0"/>
              <a:t>  Kräver nya systemaktiviteter:</a:t>
            </a:r>
          </a:p>
          <a:p>
            <a:pPr lvl="1"/>
            <a:r>
              <a:rPr lang="sv-SE" dirty="0"/>
              <a:t>"Resultat: Förbered ändring av attesterat resultat som ingår i utfärdat bevis”</a:t>
            </a:r>
          </a:p>
          <a:p>
            <a:pPr lvl="1"/>
            <a:r>
              <a:rPr lang="sv-SE" dirty="0"/>
              <a:t>"Resultat: Attestera förberedda ändringar av attesterat resultat som ingår i utfärdat bevis”</a:t>
            </a:r>
          </a:p>
          <a:p>
            <a:pPr lvl="1"/>
            <a:r>
              <a:rPr lang="sv-SE" dirty="0"/>
              <a:t>"Resultat: Ta bort resultat som ingår i utfärdat bevis"</a:t>
            </a:r>
          </a:p>
          <a:p>
            <a:r>
              <a:rPr lang="sv-SE" dirty="0"/>
              <a:t>Nu går det att rätta/ändra datum för avslutade studier i ett utfärdat bevis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v-SE" dirty="0"/>
              <a:t>Vissa rubriker i bilagan till examensbevis för yrkeslärarexamen har ändrats i och med förändringar i föreskriften</a:t>
            </a:r>
          </a:p>
          <a:p>
            <a:pPr lvl="1"/>
            <a:r>
              <a:rPr lang="sv-SE" dirty="0"/>
              <a:t>Infördes 1 november</a:t>
            </a:r>
          </a:p>
          <a:p>
            <a:pPr lvl="1"/>
            <a:r>
              <a:rPr lang="sv-SE" dirty="0"/>
              <a:t>Lärosätena behöver uppdatera löptexten i enlighet med förändringarna (under: Systemadministration - Bevis - Bevisinformation - Lokala bevistexter)</a:t>
            </a:r>
          </a:p>
          <a:p>
            <a:pPr lvl="1"/>
            <a:r>
              <a:rPr lang="sv-SE" dirty="0"/>
              <a:t>Mer information i utskick till lokala kontaktpersoner 2 oktober</a:t>
            </a:r>
          </a:p>
        </p:txBody>
      </p:sp>
    </p:spTree>
    <p:extLst>
      <p:ext uri="{BB962C8B-B14F-4D97-AF65-F5344CB8AC3E}">
        <p14:creationId xmlns:p14="http://schemas.microsoft.com/office/powerpoint/2010/main" val="17645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4580B1-4B47-1B61-E9F4-E71F50EA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29EB11D-43A0-BAD7-0F0A-8E3B0DE9F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Menyvalen "Avancerad sökning" och "Pågående arbete" har flyttats så de nu hittas under "Hantera flera". Syftet är att användare ska kunna se alla menyval utan att behöva skrolla i sidled vid 1440 pixlars skärmbredd och 100% zoom.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9BEF23-8359-D609-FFA1-8B4BF36C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8"/>
          <a:stretch/>
        </p:blipFill>
        <p:spPr>
          <a:xfrm>
            <a:off x="1128019" y="3181350"/>
            <a:ext cx="9935962" cy="28829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33F625DA-8FA3-2B61-2426-288B13A4DBFC}"/>
              </a:ext>
            </a:extLst>
          </p:cNvPr>
          <p:cNvSpPr/>
          <p:nvPr/>
        </p:nvSpPr>
        <p:spPr>
          <a:xfrm rot="9000000">
            <a:off x="10452210" y="4409310"/>
            <a:ext cx="969163" cy="476250"/>
          </a:xfrm>
          <a:prstGeom prst="right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E81B3A-2DB5-7420-2BE6-FBFBE7D6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Lokala texter i e-postaviseringar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5A789E-DE65-AB54-E7BC-4859A0893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lokala texter för e-postaviseringar flyttats in under samma flik under "Lokala texter”.</a:t>
            </a:r>
          </a:p>
          <a:p>
            <a:r>
              <a:rPr lang="sv-SE" dirty="0"/>
              <a:t>Det går nu att lägga in lokala texter i e-postaviseringen av pedagogiskt stöd</a:t>
            </a:r>
          </a:p>
          <a:p>
            <a:pPr lvl="1"/>
            <a:r>
              <a:rPr lang="sv-SE" dirty="0"/>
              <a:t>Aviseringen går inte ut ännu!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600B267-582B-2904-5280-AB8DCFE57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9431066" cy="329458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46101A1-D2B8-1977-C8CB-BE9EEFFAF041}"/>
              </a:ext>
            </a:extLst>
          </p:cNvPr>
          <p:cNvSpPr/>
          <p:nvPr/>
        </p:nvSpPr>
        <p:spPr>
          <a:xfrm>
            <a:off x="1828800" y="2838280"/>
            <a:ext cx="4267200" cy="46191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006EB02D-0994-514F-8000-F0FDE6366B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50" b="15569"/>
          <a:stretch/>
        </p:blipFill>
        <p:spPr>
          <a:xfrm>
            <a:off x="838200" y="1825625"/>
            <a:ext cx="943106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3584</TotalTime>
  <Words>410</Words>
  <Application>Microsoft Office PowerPoint</Application>
  <PresentationFormat>Bredbild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Figtree Medium</vt:lpstr>
      <vt:lpstr>Figtree SemiBold</vt:lpstr>
      <vt:lpstr>Wingdings 3</vt:lpstr>
      <vt:lpstr>Figtree</vt:lpstr>
      <vt:lpstr>Arial</vt:lpstr>
      <vt:lpstr>Aptos</vt:lpstr>
      <vt:lpstr>Office Theme</vt:lpstr>
      <vt:lpstr>PowerPoint-presentation</vt:lpstr>
      <vt:lpstr>Demo av version 2.56</vt:lpstr>
      <vt:lpstr>Detta kommer demonstreras</vt:lpstr>
      <vt:lpstr>Logotyp</vt:lpstr>
      <vt:lpstr>Studieavgifter</vt:lpstr>
      <vt:lpstr>Studiedeltagande</vt:lpstr>
      <vt:lpstr>Bevis</vt:lpstr>
      <vt:lpstr>Utbildningsinformation</vt:lpstr>
      <vt:lpstr>Lokala texter i e-postaviseringar</vt:lpstr>
      <vt:lpstr>Fel i Ladok för studenter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260</cp:revision>
  <dcterms:created xsi:type="dcterms:W3CDTF">2024-03-26T12:09:15Z</dcterms:created>
  <dcterms:modified xsi:type="dcterms:W3CDTF">2024-11-04T09:39:50Z</dcterms:modified>
</cp:coreProperties>
</file>