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257" r:id="rId2"/>
    <p:sldId id="256" r:id="rId3"/>
    <p:sldId id="259" r:id="rId4"/>
    <p:sldId id="288" r:id="rId5"/>
    <p:sldId id="282" r:id="rId6"/>
    <p:sldId id="278" r:id="rId7"/>
    <p:sldId id="279" r:id="rId8"/>
    <p:sldId id="286" r:id="rId9"/>
    <p:sldId id="283" r:id="rId10"/>
    <p:sldId id="285" r:id="rId11"/>
    <p:sldId id="289" r:id="rId12"/>
    <p:sldId id="284" r:id="rId13"/>
    <p:sldId id="280" r:id="rId14"/>
    <p:sldId id="281" r:id="rId15"/>
    <p:sldId id="287" r:id="rId16"/>
    <p:sldId id="277" r:id="rId17"/>
  </p:sldIdLst>
  <p:sldSz cx="12192000" cy="6858000"/>
  <p:notesSz cx="6858000" cy="9144000"/>
  <p:embeddedFontLst>
    <p:embeddedFont>
      <p:font typeface="Figtree" pitchFamily="2" charset="0"/>
      <p:regular r:id="rId19"/>
      <p:bold r:id="rId20"/>
      <p:italic r:id="rId21"/>
      <p:boldItalic r:id="rId22"/>
    </p:embeddedFont>
    <p:embeddedFont>
      <p:font typeface="Figtree Medium" pitchFamily="2" charset="0"/>
      <p:regular r:id="rId23"/>
      <p:italic r:id="rId24"/>
    </p:embeddedFont>
    <p:embeddedFont>
      <p:font typeface="Figtree SemiBold" pitchFamily="2" charset="0"/>
      <p:regular r:id="rId25"/>
      <p:bold r:id="rId26"/>
      <p:italic r:id="rId27"/>
      <p:boldItalic r:id="rId28"/>
    </p:embeddedFont>
    <p:embeddedFont>
      <p:font typeface="Wingdings 3" panose="05040102010807070707" pitchFamily="18" charset="2"/>
      <p:regular r:id="rId29"/>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4B067"/>
    <a:srgbClr val="F2F4FC"/>
    <a:srgbClr val="1F2020"/>
    <a:srgbClr val="595959"/>
    <a:srgbClr val="007633"/>
    <a:srgbClr val="FFFFFF"/>
    <a:srgbClr val="E4E4E4"/>
    <a:srgbClr val="FBDE05"/>
    <a:srgbClr val="EA9E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6"/>
    <p:restoredTop sz="96247" autoAdjust="0"/>
  </p:normalViewPr>
  <p:slideViewPr>
    <p:cSldViewPr snapToGrid="0">
      <p:cViewPr varScale="1">
        <p:scale>
          <a:sx n="99" d="100"/>
          <a:sy n="99" d="100"/>
        </p:scale>
        <p:origin x="126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E644-9AD9-1B47-BB31-DDA0E5DC1CDE}" type="datetimeFigureOut">
              <a:rPr lang="en-SE" smtClean="0"/>
              <a:t>11/18/2024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61D6-423E-A349-AA98-83ABF4E6F90D}" type="slidenum">
              <a:rPr lang="en-SE" smtClean="0"/>
              <a:t>‹#›</a:t>
            </a:fld>
            <a:endParaRPr lang="en-SE"/>
          </a:p>
        </p:txBody>
      </p:sp>
    </p:spTree>
    <p:extLst>
      <p:ext uri="{BB962C8B-B14F-4D97-AF65-F5344CB8AC3E}">
        <p14:creationId xmlns:p14="http://schemas.microsoft.com/office/powerpoint/2010/main" val="100403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2024-11-18</a:t>
            </a:fld>
            <a:endParaRPr lang="en-SE"/>
          </a:p>
        </p:txBody>
      </p:sp>
      <p:pic>
        <p:nvPicPr>
          <p:cNvPr id="9" name="Graphic 8">
            <a:extLst>
              <a:ext uri="{FF2B5EF4-FFF2-40B4-BE49-F238E27FC236}">
                <a16:creationId xmlns:a16="http://schemas.microsoft.com/office/drawing/2014/main" id="{E66BBB8C-BB60-1947-468F-4BBF3B1EB7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182" y="574654"/>
            <a:ext cx="1498235" cy="439273"/>
          </a:xfrm>
          <a:prstGeom prst="rect">
            <a:avLst/>
          </a:prstGeom>
        </p:spPr>
      </p:pic>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3557" y="5873750"/>
            <a:ext cx="482600" cy="482600"/>
          </a:xfrm>
          <a:prstGeom prst="rect">
            <a:avLst/>
          </a:prstGeom>
        </p:spPr>
      </p:pic>
    </p:spTree>
    <p:extLst>
      <p:ext uri="{BB962C8B-B14F-4D97-AF65-F5344CB8AC3E}">
        <p14:creationId xmlns:p14="http://schemas.microsoft.com/office/powerpoint/2010/main" val="16174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DED2CE4E-AC76-C81C-ABB7-824E23D16BB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870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046E4C24-AEF2-7249-9AA0-1CAC3A320F51}"/>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59149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pic>
        <p:nvPicPr>
          <p:cNvPr id="3" name="Picture 2">
            <a:extLst>
              <a:ext uri="{FF2B5EF4-FFF2-40B4-BE49-F238E27FC236}">
                <a16:creationId xmlns:a16="http://schemas.microsoft.com/office/drawing/2014/main" id="{6F59D4D0-806D-EE44-D99C-0A1D6CA18ED0}"/>
              </a:ext>
            </a:extLst>
          </p:cNvPr>
          <p:cNvPicPr>
            <a:picLocks noChangeAspect="1"/>
          </p:cNvPicPr>
          <p:nvPr userDrawn="1"/>
        </p:nvPicPr>
        <p:blipFill>
          <a:blip r:embed="rId2"/>
          <a:stretch>
            <a:fillRect/>
          </a:stretch>
        </p:blipFill>
        <p:spPr>
          <a:xfrm>
            <a:off x="9790012" y="3342860"/>
            <a:ext cx="4064885" cy="5773316"/>
          </a:xfrm>
          <a:prstGeom prst="rect">
            <a:avLst/>
          </a:prstGeom>
        </p:spPr>
      </p:pic>
      <p:sp>
        <p:nvSpPr>
          <p:cNvPr id="2" name="Content Placeholder 2">
            <a:extLst>
              <a:ext uri="{FF2B5EF4-FFF2-40B4-BE49-F238E27FC236}">
                <a16:creationId xmlns:a16="http://schemas.microsoft.com/office/drawing/2014/main" id="{057442C5-5137-0062-09E9-5DFF18786B06}"/>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2139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3FFE41FF-7FD8-9D00-8599-5FC39B69180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6579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6" name="Graphic 5">
            <a:extLst>
              <a:ext uri="{FF2B5EF4-FFF2-40B4-BE49-F238E27FC236}">
                <a16:creationId xmlns:a16="http://schemas.microsoft.com/office/drawing/2014/main" id="{BF8254F5-2E54-2929-1B50-47A66009FA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6513" y="2702030"/>
            <a:ext cx="4958971" cy="1453939"/>
          </a:xfrm>
          <a:prstGeom prst="rect">
            <a:avLst/>
          </a:prstGeom>
        </p:spPr>
      </p:pic>
    </p:spTree>
    <p:extLst>
      <p:ext uri="{BB962C8B-B14F-4D97-AF65-F5344CB8AC3E}">
        <p14:creationId xmlns:p14="http://schemas.microsoft.com/office/powerpoint/2010/main" val="111822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2" name="Graphic 1">
            <a:extLst>
              <a:ext uri="{FF2B5EF4-FFF2-40B4-BE49-F238E27FC236}">
                <a16:creationId xmlns:a16="http://schemas.microsoft.com/office/drawing/2014/main" id="{BC45834E-24AB-6E9B-FCF7-14C44E43EA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2154" y="2719890"/>
            <a:ext cx="3287692" cy="1418220"/>
          </a:xfrm>
          <a:prstGeom prst="rect">
            <a:avLst/>
          </a:prstGeom>
        </p:spPr>
      </p:pic>
    </p:spTree>
    <p:extLst>
      <p:ext uri="{BB962C8B-B14F-4D97-AF65-F5344CB8AC3E}">
        <p14:creationId xmlns:p14="http://schemas.microsoft.com/office/powerpoint/2010/main" val="143339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2024-11-18</a:t>
            </a:fld>
            <a:endParaRPr lang="en-SE" dirty="0"/>
          </a:p>
        </p:txBody>
      </p:sp>
      <p:pic>
        <p:nvPicPr>
          <p:cNvPr id="10" name="Graphic 9">
            <a:extLst>
              <a:ext uri="{FF2B5EF4-FFF2-40B4-BE49-F238E27FC236}">
                <a16:creationId xmlns:a16="http://schemas.microsoft.com/office/drawing/2014/main" id="{7BCBE20B-8B28-E5CA-4285-ADD0803ED2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230678328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5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2024-11-18</a:t>
            </a:fld>
            <a:endParaRPr lang="en-SE" dirty="0"/>
          </a:p>
        </p:txBody>
      </p:sp>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10" name="Graphic 9">
            <a:extLst>
              <a:ext uri="{FF2B5EF4-FFF2-40B4-BE49-F238E27FC236}">
                <a16:creationId xmlns:a16="http://schemas.microsoft.com/office/drawing/2014/main" id="{45FDF1DF-3C1E-CB5D-8F80-82B4AFDA9A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41347"/>
            <a:ext cx="4092018" cy="513447"/>
          </a:xfrm>
          <a:prstGeom prst="rect">
            <a:avLst/>
          </a:prstGeom>
        </p:spPr>
      </p:pic>
    </p:spTree>
    <p:extLst>
      <p:ext uri="{BB962C8B-B14F-4D97-AF65-F5344CB8AC3E}">
        <p14:creationId xmlns:p14="http://schemas.microsoft.com/office/powerpoint/2010/main" val="35146630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9352344" y="0"/>
            <a:ext cx="2839656" cy="6878278"/>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1F2EA030-428D-BEBB-B319-92680E2060C3}"/>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364183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11628814" y="326528"/>
            <a:ext cx="563186" cy="136416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69EAB526-E829-9FA6-CF67-28AE852FE992}"/>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57357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2024-11-18</a:t>
            </a:fld>
            <a:endParaRPr lang="en-SE"/>
          </a:p>
        </p:txBody>
      </p:sp>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3557" y="5873750"/>
            <a:ext cx="482600" cy="482600"/>
          </a:xfrm>
          <a:prstGeom prst="rect">
            <a:avLst/>
          </a:prstGeom>
        </p:spPr>
      </p:pic>
      <p:pic>
        <p:nvPicPr>
          <p:cNvPr id="9" name="Graphic 8">
            <a:extLst>
              <a:ext uri="{FF2B5EF4-FFF2-40B4-BE49-F238E27FC236}">
                <a16:creationId xmlns:a16="http://schemas.microsoft.com/office/drawing/2014/main" id="{38CAF758-5B8D-914A-57C4-A29D178133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209700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6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FFF2-459C-96C8-6A90-602E2C124616}"/>
              </a:ext>
            </a:extLst>
          </p:cNvPr>
          <p:cNvPicPr>
            <a:picLocks noChangeAspect="1"/>
          </p:cNvPicPr>
          <p:nvPr userDrawn="1"/>
        </p:nvPicPr>
        <p:blipFill>
          <a:blip r:embed="rId2"/>
          <a:stretch>
            <a:fillRect/>
          </a:stretch>
        </p:blipFill>
        <p:spPr>
          <a:xfrm>
            <a:off x="8102367" y="0"/>
            <a:ext cx="4089633" cy="685800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BEE276D9-B1D7-512E-9E31-307589EAFB6B}"/>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787761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2" name="Content Placeholder 2">
            <a:extLst>
              <a:ext uri="{FF2B5EF4-FFF2-40B4-BE49-F238E27FC236}">
                <a16:creationId xmlns:a16="http://schemas.microsoft.com/office/drawing/2014/main" id="{5F9D2C18-4ADF-1CDE-6E0D-62FC46F7F3EA}"/>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16401496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2977038"/>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5" name="Graphic 4">
            <a:extLst>
              <a:ext uri="{FF2B5EF4-FFF2-40B4-BE49-F238E27FC236}">
                <a16:creationId xmlns:a16="http://schemas.microsoft.com/office/drawing/2014/main" id="{EEEC4692-26F6-5E3C-7ADC-092571DAE8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2138" y="6036815"/>
            <a:ext cx="1587724" cy="465511"/>
          </a:xfrm>
          <a:prstGeom prst="rect">
            <a:avLst/>
          </a:prstGeom>
        </p:spPr>
      </p:pic>
    </p:spTree>
    <p:extLst>
      <p:ext uri="{BB962C8B-B14F-4D97-AF65-F5344CB8AC3E}">
        <p14:creationId xmlns:p14="http://schemas.microsoft.com/office/powerpoint/2010/main" val="39293461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312B14E5-2648-4329-AFFD-B10A575CFD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11908215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4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2024-11-18</a:t>
            </a:fld>
            <a:endParaRPr lang="en-SE" dirty="0"/>
          </a:p>
        </p:txBody>
      </p:sp>
      <p:pic>
        <p:nvPicPr>
          <p:cNvPr id="8" name="Graphic 7">
            <a:extLst>
              <a:ext uri="{FF2B5EF4-FFF2-40B4-BE49-F238E27FC236}">
                <a16:creationId xmlns:a16="http://schemas.microsoft.com/office/drawing/2014/main" id="{86B07326-30B0-DEF1-E871-62752D93D7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399760862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8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2024-11-18</a:t>
            </a:fld>
            <a:endParaRPr lang="en-SE" dirty="0"/>
          </a:p>
        </p:txBody>
      </p:sp>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6" name="Graphic 5">
            <a:extLst>
              <a:ext uri="{FF2B5EF4-FFF2-40B4-BE49-F238E27FC236}">
                <a16:creationId xmlns:a16="http://schemas.microsoft.com/office/drawing/2014/main" id="{0BE6E8F6-C384-1E29-A9EC-4D22C46805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50678"/>
            <a:ext cx="4092018" cy="513447"/>
          </a:xfrm>
          <a:prstGeom prst="rect">
            <a:avLst/>
          </a:prstGeom>
        </p:spPr>
      </p:pic>
    </p:spTree>
    <p:extLst>
      <p:ext uri="{BB962C8B-B14F-4D97-AF65-F5344CB8AC3E}">
        <p14:creationId xmlns:p14="http://schemas.microsoft.com/office/powerpoint/2010/main" val="257140243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993AB-4E17-B9A2-D11A-438C67C691EC}"/>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F6C9C839-6834-A094-B1BF-887D63EC7710}"/>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426344548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pic>
        <p:nvPicPr>
          <p:cNvPr id="2" name="Picture 1">
            <a:extLst>
              <a:ext uri="{FF2B5EF4-FFF2-40B4-BE49-F238E27FC236}">
                <a16:creationId xmlns:a16="http://schemas.microsoft.com/office/drawing/2014/main" id="{7D5F2F90-7F02-5858-E37B-3DACBEDC726F}"/>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3" name="Content Placeholder 2">
            <a:extLst>
              <a:ext uri="{FF2B5EF4-FFF2-40B4-BE49-F238E27FC236}">
                <a16:creationId xmlns:a16="http://schemas.microsoft.com/office/drawing/2014/main" id="{F25662B6-E63C-6D4A-56B7-1260C5AA4C6C}"/>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06388874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AA94381-2C45-C341-AE82-F9E7DD5094C7}"/>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63946968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D10D52E0-5D28-E763-7378-2C9B3446CA04}"/>
              </a:ext>
            </a:extLst>
          </p:cNvPr>
          <p:cNvSpPr/>
          <p:nvPr userDrawn="1"/>
        </p:nvSpPr>
        <p:spPr>
          <a:xfrm>
            <a:off x="0" y="1690688"/>
            <a:ext cx="6096000" cy="5167312"/>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86290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00C1C9D6-962A-9EDB-1387-C352C1B32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74654"/>
            <a:ext cx="1498235" cy="439273"/>
          </a:xfrm>
          <a:prstGeom prst="rect">
            <a:avLst/>
          </a:prstGeom>
        </p:spPr>
      </p:pic>
      <p:sp>
        <p:nvSpPr>
          <p:cNvPr id="4" name="Content Placeholder 2">
            <a:extLst>
              <a:ext uri="{FF2B5EF4-FFF2-40B4-BE49-F238E27FC236}">
                <a16:creationId xmlns:a16="http://schemas.microsoft.com/office/drawing/2014/main" id="{E035106B-D516-2187-B352-7C2BE62ED8E9}"/>
              </a:ext>
            </a:extLst>
          </p:cNvPr>
          <p:cNvSpPr>
            <a:spLocks noGrp="1"/>
          </p:cNvSpPr>
          <p:nvPr>
            <p:ph idx="1"/>
          </p:nvPr>
        </p:nvSpPr>
        <p:spPr>
          <a:xfrm>
            <a:off x="838200" y="2633026"/>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6363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6000" y="0"/>
            <a:ext cx="6096000" cy="6858000"/>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normAutofit/>
          </a:bodyPr>
          <a:lstStyle>
            <a:lvl1pPr>
              <a:defRPr sz="1800">
                <a:latin typeface="Figtree" pitchFamily="2" charset="0"/>
              </a:defRPr>
            </a:lvl1pPr>
            <a:lvl2pPr>
              <a:defRPr sz="1600">
                <a:latin typeface="Figtree" pitchFamily="2" charset="0"/>
              </a:defRPr>
            </a:lvl2pPr>
            <a:lvl3pPr>
              <a:defRPr sz="1600">
                <a:latin typeface="Figtree" pitchFamily="2" charset="0"/>
              </a:defRPr>
            </a:lvl3pPr>
            <a:lvl4pPr>
              <a:defRPr sz="1600">
                <a:latin typeface="Figtree" pitchFamily="2" charset="0"/>
              </a:defRPr>
            </a:lvl4pPr>
            <a:lvl5pPr>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5609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347C-455C-0BAF-5376-6527549232FB}"/>
              </a:ext>
            </a:extLst>
          </p:cNvPr>
          <p:cNvSpPr>
            <a:spLocks noGrp="1"/>
          </p:cNvSpPr>
          <p:nvPr>
            <p:ph type="title"/>
          </p:nvPr>
        </p:nvSpPr>
        <p:spPr>
          <a:xfrm>
            <a:off x="839788" y="365125"/>
            <a:ext cx="10515600" cy="1325563"/>
          </a:xfrm>
        </p:spPr>
        <p:txBody>
          <a:bodyPr/>
          <a:lstStyle/>
          <a:p>
            <a:r>
              <a:rPr lang="en-GB" dirty="0"/>
              <a:t>Click to edit Master title style</a:t>
            </a:r>
            <a:endParaRPr lang="en-SE" dirty="0"/>
          </a:p>
        </p:txBody>
      </p:sp>
      <p:sp>
        <p:nvSpPr>
          <p:cNvPr id="4" name="Content Placeholder 3">
            <a:extLst>
              <a:ext uri="{FF2B5EF4-FFF2-40B4-BE49-F238E27FC236}">
                <a16:creationId xmlns:a16="http://schemas.microsoft.com/office/drawing/2014/main" id="{B481B567-9C19-A63B-BF88-ECB34A7C3489}"/>
              </a:ext>
            </a:extLst>
          </p:cNvPr>
          <p:cNvSpPr>
            <a:spLocks noGrp="1"/>
          </p:cNvSpPr>
          <p:nvPr>
            <p:ph sz="half" idx="2"/>
          </p:nvPr>
        </p:nvSpPr>
        <p:spPr>
          <a:xfrm>
            <a:off x="839788" y="1866900"/>
            <a:ext cx="5157787" cy="4322763"/>
          </a:xfrm>
        </p:spPr>
        <p:txBody>
          <a:bodyPr>
            <a:normAutofit/>
          </a:bodyPr>
          <a:lstStyle>
            <a:lvl1pPr>
              <a:defRPr sz="18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6" name="Content Placeholder 5">
            <a:extLst>
              <a:ext uri="{FF2B5EF4-FFF2-40B4-BE49-F238E27FC236}">
                <a16:creationId xmlns:a16="http://schemas.microsoft.com/office/drawing/2014/main" id="{3D1B324E-3E90-E468-EEEC-37B1EC51AFEA}"/>
              </a:ext>
            </a:extLst>
          </p:cNvPr>
          <p:cNvSpPr>
            <a:spLocks noGrp="1"/>
          </p:cNvSpPr>
          <p:nvPr>
            <p:ph sz="quarter" idx="4"/>
          </p:nvPr>
        </p:nvSpPr>
        <p:spPr>
          <a:xfrm>
            <a:off x="6172200" y="1866900"/>
            <a:ext cx="5183188" cy="4322763"/>
          </a:xfrm>
        </p:spPr>
        <p:txBody>
          <a:bodyPr>
            <a:normAutofit/>
          </a:bodyPr>
          <a:lstStyle>
            <a:lvl1pPr>
              <a:defRPr sz="18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732120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8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AA211-5EA4-3AEC-5935-DB51C205FA4D}"/>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987424"/>
            <a:ext cx="4448492" cy="1268096"/>
          </a:xfrm>
        </p:spPr>
        <p:txBody>
          <a:bodyPr anchor="t">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5669280" y="987425"/>
            <a:ext cx="56861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453640"/>
            <a:ext cx="4448492" cy="341534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87391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EFB08-47C3-3F4C-F28E-6157CB80BA98}"/>
              </a:ext>
            </a:extLst>
          </p:cNvPr>
          <p:cNvPicPr>
            <a:picLocks noChangeAspect="1"/>
          </p:cNvPicPr>
          <p:nvPr userDrawn="1"/>
        </p:nvPicPr>
        <p:blipFill>
          <a:blip r:embed="rId2"/>
          <a:stretch>
            <a:fillRect/>
          </a:stretch>
        </p:blipFill>
        <p:spPr>
          <a:xfrm>
            <a:off x="6995160" y="0"/>
            <a:ext cx="5196840" cy="685800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457200"/>
            <a:ext cx="6155372" cy="1249680"/>
          </a:xfrm>
        </p:spPr>
        <p:txBody>
          <a:bodyPr anchor="b">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7419976" y="0"/>
            <a:ext cx="47720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057400"/>
            <a:ext cx="6155372"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7790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F7855B1E-D74F-C54E-CE61-83490999A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44" y="541292"/>
            <a:ext cx="4272022" cy="534003"/>
          </a:xfrm>
          <a:prstGeom prst="rect">
            <a:avLst/>
          </a:prstGeom>
        </p:spPr>
      </p:pic>
      <p:sp>
        <p:nvSpPr>
          <p:cNvPr id="3" name="Content Placeholder 2">
            <a:extLst>
              <a:ext uri="{FF2B5EF4-FFF2-40B4-BE49-F238E27FC236}">
                <a16:creationId xmlns:a16="http://schemas.microsoft.com/office/drawing/2014/main" id="{B0778373-6821-27A5-958A-7B85ECC9AF4A}"/>
              </a:ext>
            </a:extLst>
          </p:cNvPr>
          <p:cNvSpPr>
            <a:spLocks noGrp="1"/>
          </p:cNvSpPr>
          <p:nvPr>
            <p:ph idx="1"/>
          </p:nvPr>
        </p:nvSpPr>
        <p:spPr>
          <a:xfrm>
            <a:off x="838200" y="2633026"/>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946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B4130E41-A691-BDBC-87BE-64335B450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845186"/>
            <a:ext cx="1498235" cy="439273"/>
          </a:xfrm>
          <a:prstGeom prst="rect">
            <a:avLst/>
          </a:prstGeom>
        </p:spPr>
      </p:pic>
      <p:sp>
        <p:nvSpPr>
          <p:cNvPr id="4" name="Content Placeholder 2">
            <a:extLst>
              <a:ext uri="{FF2B5EF4-FFF2-40B4-BE49-F238E27FC236}">
                <a16:creationId xmlns:a16="http://schemas.microsoft.com/office/drawing/2014/main" id="{166FF7B2-0F90-0298-DB7F-3555F3C399CA}"/>
              </a:ext>
            </a:extLst>
          </p:cNvPr>
          <p:cNvSpPr>
            <a:spLocks noGrp="1"/>
          </p:cNvSpPr>
          <p:nvPr>
            <p:ph idx="1"/>
          </p:nvPr>
        </p:nvSpPr>
        <p:spPr>
          <a:xfrm>
            <a:off x="838200" y="2085975"/>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202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pic>
        <p:nvPicPr>
          <p:cNvPr id="2" name="Graphic 1">
            <a:extLst>
              <a:ext uri="{FF2B5EF4-FFF2-40B4-BE49-F238E27FC236}">
                <a16:creationId xmlns:a16="http://schemas.microsoft.com/office/drawing/2014/main" id="{D70278C9-6026-42BB-776E-1DDE9814F9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551" y="5801857"/>
            <a:ext cx="4272022" cy="534003"/>
          </a:xfrm>
          <a:prstGeom prst="rect">
            <a:avLst/>
          </a:prstGeom>
        </p:spPr>
      </p:pic>
      <p:sp>
        <p:nvSpPr>
          <p:cNvPr id="3" name="Content Placeholder 2">
            <a:extLst>
              <a:ext uri="{FF2B5EF4-FFF2-40B4-BE49-F238E27FC236}">
                <a16:creationId xmlns:a16="http://schemas.microsoft.com/office/drawing/2014/main" id="{D8EAC793-6678-D009-476D-A6BD526DAD3B}"/>
              </a:ext>
            </a:extLst>
          </p:cNvPr>
          <p:cNvSpPr>
            <a:spLocks noGrp="1"/>
          </p:cNvSpPr>
          <p:nvPr>
            <p:ph idx="1"/>
          </p:nvPr>
        </p:nvSpPr>
        <p:spPr>
          <a:xfrm>
            <a:off x="838200" y="2085975"/>
            <a:ext cx="10515600" cy="3457575"/>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69117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Vanli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303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Dem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buClr>
                <a:srgbClr val="04B067"/>
              </a:buClr>
              <a:buFont typeface="Wingdings 3" panose="05040102010807070707" pitchFamily="18" charset="2"/>
              <a:buChar char="u"/>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98967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7F89-5D8E-AFD6-042E-5A6533FE939C}"/>
              </a:ext>
            </a:extLst>
          </p:cNvPr>
          <p:cNvPicPr>
            <a:picLocks noChangeAspect="1"/>
          </p:cNvPicPr>
          <p:nvPr userDrawn="1"/>
        </p:nvPicPr>
        <p:blipFill>
          <a:blip r:embed="rId2"/>
          <a:stretch>
            <a:fillRect/>
          </a:stretch>
        </p:blipFill>
        <p:spPr>
          <a:xfrm>
            <a:off x="8120657" y="693915"/>
            <a:ext cx="4084222" cy="61769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143917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5BBC-75C8-A5B9-C000-757D8F01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1D65FB9-B18E-D96A-9239-226000CCA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F97F281-F576-B19F-199C-3852683DD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A0968-ABAC-5F43-9115-8C66E652C644}" type="datetime1">
              <a:rPr lang="sv-SE" smtClean="0"/>
              <a:t>2024-11-18</a:t>
            </a:fld>
            <a:endParaRPr lang="en-SE"/>
          </a:p>
        </p:txBody>
      </p:sp>
    </p:spTree>
    <p:extLst>
      <p:ext uri="{BB962C8B-B14F-4D97-AF65-F5344CB8AC3E}">
        <p14:creationId xmlns:p14="http://schemas.microsoft.com/office/powerpoint/2010/main" val="78408841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83" r:id="rId4"/>
    <p:sldLayoutId id="2147483681" r:id="rId5"/>
    <p:sldLayoutId id="2147483684" r:id="rId6"/>
    <p:sldLayoutId id="2147483672" r:id="rId7"/>
    <p:sldLayoutId id="2147483690" r:id="rId8"/>
    <p:sldLayoutId id="2147483674" r:id="rId9"/>
    <p:sldLayoutId id="2147483661" r:id="rId10"/>
    <p:sldLayoutId id="2147483663" r:id="rId11"/>
    <p:sldLayoutId id="2147483667" r:id="rId12"/>
    <p:sldLayoutId id="2147483666" r:id="rId13"/>
    <p:sldLayoutId id="2147483671" r:id="rId14"/>
    <p:sldLayoutId id="2147483685" r:id="rId15"/>
    <p:sldLayoutId id="2147483660" r:id="rId16"/>
    <p:sldLayoutId id="2147483686" r:id="rId17"/>
    <p:sldLayoutId id="2147483662" r:id="rId18"/>
    <p:sldLayoutId id="2147483673" r:id="rId19"/>
    <p:sldLayoutId id="2147483664" r:id="rId20"/>
    <p:sldLayoutId id="2147483665" r:id="rId21"/>
    <p:sldLayoutId id="2147483670" r:id="rId22"/>
    <p:sldLayoutId id="2147483687" r:id="rId23"/>
    <p:sldLayoutId id="2147483675" r:id="rId24"/>
    <p:sldLayoutId id="2147483689" r:id="rId25"/>
    <p:sldLayoutId id="2147483676" r:id="rId26"/>
    <p:sldLayoutId id="2147483677" r:id="rId27"/>
    <p:sldLayoutId id="2147483678" r:id="rId28"/>
    <p:sldLayoutId id="2147483652" r:id="rId29"/>
    <p:sldLayoutId id="2147483669" r:id="rId30"/>
    <p:sldLayoutId id="2147483653" r:id="rId31"/>
    <p:sldLayoutId id="2147483655" r:id="rId32"/>
    <p:sldLayoutId id="2147483657" r:id="rId33"/>
    <p:sldLayoutId id="2147483668" r:id="rId34"/>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Figtree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459BB0D1-9BAE-EF4A-BC28-155FDA93913A}"/>
              </a:ext>
            </a:extLst>
          </p:cNvPr>
          <p:cNvSpPr>
            <a:spLocks noGrp="1"/>
          </p:cNvSpPr>
          <p:nvPr>
            <p:ph idx="4294967295"/>
          </p:nvPr>
        </p:nvSpPr>
        <p:spPr>
          <a:xfrm>
            <a:off x="838200" y="1825625"/>
            <a:ext cx="10515600" cy="4351338"/>
          </a:xfrm>
        </p:spPr>
        <p:txBody>
          <a:bodyPr anchor="b">
            <a:normAutofit/>
          </a:bodyPr>
          <a:lstStyle/>
          <a:p>
            <a:pPr marL="0" indent="0">
              <a:buNone/>
            </a:pPr>
            <a:r>
              <a:rPr lang="sv-SE" sz="2000" dirty="0">
                <a:latin typeface="+mn-lt"/>
              </a:rPr>
              <a:t>Snart börjar… </a:t>
            </a:r>
          </a:p>
          <a:p>
            <a:pPr marL="0" indent="0">
              <a:buNone/>
            </a:pPr>
            <a:r>
              <a:rPr lang="sv-SE" sz="3600" dirty="0">
                <a:latin typeface="Figtree SemiBold" pitchFamily="2" charset="0"/>
              </a:rPr>
              <a:t>Demo av version 2.57</a:t>
            </a:r>
          </a:p>
          <a:p>
            <a:pPr marL="0" indent="0">
              <a:buNone/>
            </a:pPr>
            <a:br>
              <a:rPr lang="sv-SE" sz="2000" dirty="0"/>
            </a:br>
            <a:r>
              <a:rPr lang="sv-SE" sz="2000" dirty="0">
                <a:latin typeface="+mn-lt"/>
              </a:rPr>
              <a:t>Mötet spelas in. Inspelningen och chatten kommer läggas upp på ladokkonsortiet.se. </a:t>
            </a:r>
          </a:p>
          <a:p>
            <a:pPr marL="0" indent="0">
              <a:buNone/>
            </a:pPr>
            <a:endParaRPr lang="sv-SE" sz="2000" dirty="0">
              <a:latin typeface="+mn-lt"/>
            </a:endParaRPr>
          </a:p>
          <a:p>
            <a:pPr marL="0" indent="0">
              <a:buNone/>
            </a:pPr>
            <a:r>
              <a:rPr lang="sv-SE" sz="2000" b="1" dirty="0">
                <a:latin typeface="+mn-lt"/>
              </a:rPr>
              <a:t>Vill du inte vara med? </a:t>
            </a:r>
          </a:p>
          <a:p>
            <a:pPr marL="0" indent="0">
              <a:buNone/>
            </a:pPr>
            <a:r>
              <a:rPr lang="sv-SE" sz="2000" dirty="0">
                <a:latin typeface="+mn-lt"/>
              </a:rPr>
              <a:t>Stäng av kamera och mikrofon. Skicka direktmeddelanden i chatten till Moa Eriksson.</a:t>
            </a:r>
            <a:endParaRPr lang="sv-SE" dirty="0">
              <a:latin typeface="+mn-lt"/>
            </a:endParaRPr>
          </a:p>
          <a:p>
            <a:endParaRPr lang="sv-SE" dirty="0">
              <a:latin typeface="+mn-lt"/>
            </a:endParaRPr>
          </a:p>
          <a:p>
            <a:endParaRPr lang="sv-SE" dirty="0"/>
          </a:p>
        </p:txBody>
      </p:sp>
      <p:pic>
        <p:nvPicPr>
          <p:cNvPr id="7" name="Bildobjekt 6">
            <a:extLst>
              <a:ext uri="{FF2B5EF4-FFF2-40B4-BE49-F238E27FC236}">
                <a16:creationId xmlns:a16="http://schemas.microsoft.com/office/drawing/2014/main" id="{0EA8E285-EDEF-C94D-1181-69B97F027E3E}"/>
              </a:ext>
            </a:extLst>
          </p:cNvPr>
          <p:cNvPicPr>
            <a:picLocks noChangeAspect="1"/>
          </p:cNvPicPr>
          <p:nvPr/>
        </p:nvPicPr>
        <p:blipFill>
          <a:blip r:embed="rId2"/>
          <a:stretch>
            <a:fillRect/>
          </a:stretch>
        </p:blipFill>
        <p:spPr>
          <a:xfrm>
            <a:off x="5188228" y="5337777"/>
            <a:ext cx="3334215" cy="1114581"/>
          </a:xfrm>
          <a:prstGeom prst="rect">
            <a:avLst/>
          </a:prstGeom>
        </p:spPr>
      </p:pic>
      <p:grpSp>
        <p:nvGrpSpPr>
          <p:cNvPr id="9" name="Grupp 8">
            <a:extLst>
              <a:ext uri="{FF2B5EF4-FFF2-40B4-BE49-F238E27FC236}">
                <a16:creationId xmlns:a16="http://schemas.microsoft.com/office/drawing/2014/main" id="{F0CC1D79-4219-856A-24CC-171EE1E74D11}"/>
              </a:ext>
            </a:extLst>
          </p:cNvPr>
          <p:cNvGrpSpPr/>
          <p:nvPr/>
        </p:nvGrpSpPr>
        <p:grpSpPr>
          <a:xfrm>
            <a:off x="897468" y="5337778"/>
            <a:ext cx="4008361" cy="1114581"/>
            <a:chOff x="897468" y="5337778"/>
            <a:chExt cx="4008361" cy="1114581"/>
          </a:xfrm>
        </p:grpSpPr>
        <p:sp>
          <p:nvSpPr>
            <p:cNvPr id="8" name="Rektangel 7">
              <a:extLst>
                <a:ext uri="{FF2B5EF4-FFF2-40B4-BE49-F238E27FC236}">
                  <a16:creationId xmlns:a16="http://schemas.microsoft.com/office/drawing/2014/main" id="{9ABF3BD0-4BB3-F896-2BD4-6C06AD6E6F70}"/>
                </a:ext>
              </a:extLst>
            </p:cNvPr>
            <p:cNvSpPr/>
            <p:nvPr/>
          </p:nvSpPr>
          <p:spPr>
            <a:xfrm>
              <a:off x="897468" y="5337778"/>
              <a:ext cx="4008361" cy="1114581"/>
            </a:xfrm>
            <a:prstGeom prst="rect">
              <a:avLst/>
            </a:prstGeom>
            <a:solidFill>
              <a:srgbClr val="1A1A1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5E83B391-A068-7CEE-8B3E-FD85FB24D836}"/>
                </a:ext>
              </a:extLst>
            </p:cNvPr>
            <p:cNvPicPr>
              <a:picLocks noChangeAspect="1"/>
            </p:cNvPicPr>
            <p:nvPr/>
          </p:nvPicPr>
          <p:blipFill rotWithShape="1">
            <a:blip r:embed="rId3"/>
            <a:srcRect t="-6999" r="67123" b="1"/>
            <a:stretch/>
          </p:blipFill>
          <p:spPr>
            <a:xfrm>
              <a:off x="897468" y="5876693"/>
              <a:ext cx="4008361" cy="575666"/>
            </a:xfrm>
            <a:prstGeom prst="rect">
              <a:avLst/>
            </a:prstGeom>
          </p:spPr>
        </p:pic>
      </p:grpSp>
      <p:sp>
        <p:nvSpPr>
          <p:cNvPr id="11" name="Rektangel: rundade hörn 10">
            <a:extLst>
              <a:ext uri="{FF2B5EF4-FFF2-40B4-BE49-F238E27FC236}">
                <a16:creationId xmlns:a16="http://schemas.microsoft.com/office/drawing/2014/main" id="{3FBDED3F-E26A-22E3-8D3E-7B961E7C7939}"/>
              </a:ext>
            </a:extLst>
          </p:cNvPr>
          <p:cNvSpPr/>
          <p:nvPr/>
        </p:nvSpPr>
        <p:spPr>
          <a:xfrm>
            <a:off x="930921" y="5798633"/>
            <a:ext cx="1745371" cy="6760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C2DFA834-450D-1B7D-E3A1-C9AC6FB7ACFC}"/>
              </a:ext>
            </a:extLst>
          </p:cNvPr>
          <p:cNvSpPr/>
          <p:nvPr/>
        </p:nvSpPr>
        <p:spPr>
          <a:xfrm>
            <a:off x="5225148" y="5383132"/>
            <a:ext cx="1244808" cy="416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372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D1BB14-6D7A-B3DF-8378-7DCD97045038}"/>
              </a:ext>
            </a:extLst>
          </p:cNvPr>
          <p:cNvSpPr>
            <a:spLocks noGrp="1"/>
          </p:cNvSpPr>
          <p:nvPr>
            <p:ph type="title"/>
          </p:nvPr>
        </p:nvSpPr>
        <p:spPr/>
        <p:txBody>
          <a:bodyPr/>
          <a:lstStyle/>
          <a:p>
            <a:r>
              <a:rPr lang="sv-SE" dirty="0"/>
              <a:t>Resultat</a:t>
            </a:r>
          </a:p>
        </p:txBody>
      </p:sp>
      <p:sp>
        <p:nvSpPr>
          <p:cNvPr id="3" name="Platshållare för innehåll 2">
            <a:extLst>
              <a:ext uri="{FF2B5EF4-FFF2-40B4-BE49-F238E27FC236}">
                <a16:creationId xmlns:a16="http://schemas.microsoft.com/office/drawing/2014/main" id="{1E58E9B4-3A25-5FA1-A6E9-E69A6ECFCF0F}"/>
              </a:ext>
            </a:extLst>
          </p:cNvPr>
          <p:cNvSpPr>
            <a:spLocks noGrp="1"/>
          </p:cNvSpPr>
          <p:nvPr>
            <p:ph idx="1"/>
          </p:nvPr>
        </p:nvSpPr>
        <p:spPr/>
        <p:txBody>
          <a:bodyPr/>
          <a:lstStyle/>
          <a:p>
            <a:r>
              <a:rPr lang="sv-SE" dirty="0"/>
              <a:t>Inrapporterad titel visas nu i "Utdata: Resultat" och i </a:t>
            </a:r>
            <a:r>
              <a:rPr lang="sv-SE" dirty="0" err="1"/>
              <a:t>csv</a:t>
            </a:r>
            <a:r>
              <a:rPr lang="sv-SE" dirty="0"/>
              <a:t>-filen som kan hämtas i flikarna "Rapportera" eller "Attestera” för en kurs.</a:t>
            </a:r>
          </a:p>
          <a:p>
            <a:endParaRPr lang="sv-SE" dirty="0"/>
          </a:p>
          <a:p>
            <a:endParaRPr lang="sv-SE" dirty="0"/>
          </a:p>
        </p:txBody>
      </p:sp>
      <p:pic>
        <p:nvPicPr>
          <p:cNvPr id="8" name="Bildobjekt 7">
            <a:extLst>
              <a:ext uri="{FF2B5EF4-FFF2-40B4-BE49-F238E27FC236}">
                <a16:creationId xmlns:a16="http://schemas.microsoft.com/office/drawing/2014/main" id="{86476D96-619A-2B8E-E850-3230E35FFD32}"/>
              </a:ext>
            </a:extLst>
          </p:cNvPr>
          <p:cNvPicPr>
            <a:picLocks noChangeAspect="1"/>
          </p:cNvPicPr>
          <p:nvPr/>
        </p:nvPicPr>
        <p:blipFill>
          <a:blip r:embed="rId2"/>
          <a:srcRect b="37078"/>
          <a:stretch/>
        </p:blipFill>
        <p:spPr>
          <a:xfrm>
            <a:off x="775545" y="3593921"/>
            <a:ext cx="10640910" cy="2331728"/>
          </a:xfrm>
          <a:prstGeom prst="rect">
            <a:avLst/>
          </a:prstGeom>
        </p:spPr>
      </p:pic>
      <p:sp>
        <p:nvSpPr>
          <p:cNvPr id="6" name="Pil: höger 5">
            <a:extLst>
              <a:ext uri="{FF2B5EF4-FFF2-40B4-BE49-F238E27FC236}">
                <a16:creationId xmlns:a16="http://schemas.microsoft.com/office/drawing/2014/main" id="{79165CF0-3E88-6175-F699-F989113C6D46}"/>
              </a:ext>
            </a:extLst>
          </p:cNvPr>
          <p:cNvSpPr/>
          <p:nvPr/>
        </p:nvSpPr>
        <p:spPr>
          <a:xfrm rot="3600000">
            <a:off x="728848" y="3059593"/>
            <a:ext cx="895149" cy="408971"/>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16608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4CFC82C6-5B04-11FF-B525-81C13A7E5E02}"/>
              </a:ext>
            </a:extLst>
          </p:cNvPr>
          <p:cNvGrpSpPr/>
          <p:nvPr/>
        </p:nvGrpSpPr>
        <p:grpSpPr>
          <a:xfrm>
            <a:off x="0" y="3075728"/>
            <a:ext cx="12192000" cy="1851348"/>
            <a:chOff x="0" y="3504353"/>
            <a:chExt cx="12192000" cy="1851348"/>
          </a:xfrm>
        </p:grpSpPr>
        <p:pic>
          <p:nvPicPr>
            <p:cNvPr id="5" name="Bildobjekt 4">
              <a:extLst>
                <a:ext uri="{FF2B5EF4-FFF2-40B4-BE49-F238E27FC236}">
                  <a16:creationId xmlns:a16="http://schemas.microsoft.com/office/drawing/2014/main" id="{4A39DC56-C08E-2846-BD4B-F3C91EC17627}"/>
                </a:ext>
              </a:extLst>
            </p:cNvPr>
            <p:cNvPicPr>
              <a:picLocks noChangeAspect="1"/>
            </p:cNvPicPr>
            <p:nvPr/>
          </p:nvPicPr>
          <p:blipFill>
            <a:blip r:embed="rId2"/>
            <a:stretch>
              <a:fillRect/>
            </a:stretch>
          </p:blipFill>
          <p:spPr>
            <a:xfrm>
              <a:off x="0" y="3504353"/>
              <a:ext cx="12192000" cy="1851348"/>
            </a:xfrm>
            <a:prstGeom prst="rect">
              <a:avLst/>
            </a:prstGeom>
          </p:spPr>
        </p:pic>
        <p:sp>
          <p:nvSpPr>
            <p:cNvPr id="7" name="Rektangel 6">
              <a:extLst>
                <a:ext uri="{FF2B5EF4-FFF2-40B4-BE49-F238E27FC236}">
                  <a16:creationId xmlns:a16="http://schemas.microsoft.com/office/drawing/2014/main" id="{1814DEFE-86BD-8785-B79B-B34CE0AF77B5}"/>
                </a:ext>
              </a:extLst>
            </p:cNvPr>
            <p:cNvSpPr/>
            <p:nvPr/>
          </p:nvSpPr>
          <p:spPr>
            <a:xfrm>
              <a:off x="8058150" y="3535635"/>
              <a:ext cx="2481513" cy="387010"/>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Rubrik 1">
            <a:extLst>
              <a:ext uri="{FF2B5EF4-FFF2-40B4-BE49-F238E27FC236}">
                <a16:creationId xmlns:a16="http://schemas.microsoft.com/office/drawing/2014/main" id="{D64B5F54-28B5-B38D-E26B-6C15F2CA1B33}"/>
              </a:ext>
            </a:extLst>
          </p:cNvPr>
          <p:cNvSpPr>
            <a:spLocks noGrp="1"/>
          </p:cNvSpPr>
          <p:nvPr>
            <p:ph type="title"/>
          </p:nvPr>
        </p:nvSpPr>
        <p:spPr/>
        <p:txBody>
          <a:bodyPr/>
          <a:lstStyle/>
          <a:p>
            <a:r>
              <a:rPr lang="sv-SE" dirty="0"/>
              <a:t>Tillgodoräknande</a:t>
            </a:r>
          </a:p>
        </p:txBody>
      </p:sp>
      <p:sp>
        <p:nvSpPr>
          <p:cNvPr id="3" name="Platshållare för innehåll 2">
            <a:extLst>
              <a:ext uri="{FF2B5EF4-FFF2-40B4-BE49-F238E27FC236}">
                <a16:creationId xmlns:a16="http://schemas.microsoft.com/office/drawing/2014/main" id="{F55DBED2-59F4-D7A8-84E9-A27DAEFE1F64}"/>
              </a:ext>
            </a:extLst>
          </p:cNvPr>
          <p:cNvSpPr>
            <a:spLocks noGrp="1"/>
          </p:cNvSpPr>
          <p:nvPr>
            <p:ph idx="1"/>
          </p:nvPr>
        </p:nvSpPr>
        <p:spPr/>
        <p:txBody>
          <a:bodyPr/>
          <a:lstStyle/>
          <a:p>
            <a:r>
              <a:rPr lang="sv-SE" dirty="0"/>
              <a:t>Nu fungerar återigen aviseringen till användare vid avslut av tillgodoräknande. </a:t>
            </a:r>
          </a:p>
          <a:p>
            <a:pPr lvl="1"/>
            <a:r>
              <a:rPr lang="sv-SE" dirty="0"/>
              <a:t>Aviseringar som inte kunde skickas tidigare kommer att skickas ut i efterhand.</a:t>
            </a:r>
          </a:p>
        </p:txBody>
      </p:sp>
      <p:sp>
        <p:nvSpPr>
          <p:cNvPr id="6" name="Pil: höger 5">
            <a:extLst>
              <a:ext uri="{FF2B5EF4-FFF2-40B4-BE49-F238E27FC236}">
                <a16:creationId xmlns:a16="http://schemas.microsoft.com/office/drawing/2014/main" id="{E932E336-47C5-AE03-E311-18439758A197}"/>
              </a:ext>
            </a:extLst>
          </p:cNvPr>
          <p:cNvSpPr/>
          <p:nvPr/>
        </p:nvSpPr>
        <p:spPr>
          <a:xfrm rot="6539530">
            <a:off x="11245238" y="3392282"/>
            <a:ext cx="895149" cy="408971"/>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5153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CC88D7-817E-5FA9-1A3B-A6CF36681FCA}"/>
              </a:ext>
            </a:extLst>
          </p:cNvPr>
          <p:cNvSpPr>
            <a:spLocks noGrp="1"/>
          </p:cNvSpPr>
          <p:nvPr>
            <p:ph type="title"/>
          </p:nvPr>
        </p:nvSpPr>
        <p:spPr/>
        <p:txBody>
          <a:bodyPr/>
          <a:lstStyle/>
          <a:p>
            <a:r>
              <a:rPr lang="sv-SE" dirty="0"/>
              <a:t>Bevis</a:t>
            </a:r>
          </a:p>
        </p:txBody>
      </p:sp>
      <p:sp>
        <p:nvSpPr>
          <p:cNvPr id="4" name="Platshållare för innehåll 3">
            <a:extLst>
              <a:ext uri="{FF2B5EF4-FFF2-40B4-BE49-F238E27FC236}">
                <a16:creationId xmlns:a16="http://schemas.microsoft.com/office/drawing/2014/main" id="{1F34B1E3-C401-B1B9-C4FF-B65DED7FC4FB}"/>
              </a:ext>
            </a:extLst>
          </p:cNvPr>
          <p:cNvSpPr>
            <a:spLocks noGrp="1"/>
          </p:cNvSpPr>
          <p:nvPr>
            <p:ph idx="1"/>
          </p:nvPr>
        </p:nvSpPr>
        <p:spPr/>
        <p:txBody>
          <a:bodyPr/>
          <a:lstStyle/>
          <a:p>
            <a:r>
              <a:rPr lang="sv-SE" dirty="0"/>
              <a:t>Det går nu att rätta/ändra vilka tillgodoräknanden, andra meriter eller andra resultat som ingår i ett utfärdat bevis. När dessa läggs till skapas även automatiska fotnoter för dem.</a:t>
            </a:r>
          </a:p>
          <a:p>
            <a:pPr lvl="1"/>
            <a:r>
              <a:rPr lang="sv-SE" dirty="0"/>
              <a:t>Innebär att felaktiga tillgodoräknanden som ingår i bevis kan hanteras.</a:t>
            </a:r>
          </a:p>
          <a:p>
            <a:pPr>
              <a:buClrTx/>
              <a:buFont typeface="Arial" panose="020B0604020202020204" pitchFamily="34" charset="0"/>
              <a:buChar char="•"/>
            </a:pPr>
            <a:r>
              <a:rPr lang="sv-SE" dirty="0"/>
              <a:t>Vid rättelse/ändring av utfärdat bevis går det inte längre att lägga till en kurs om en modul som hör till den kursen redan ingår i beviset.</a:t>
            </a:r>
          </a:p>
          <a:p>
            <a:pPr>
              <a:buClrTx/>
              <a:buFont typeface="Arial" panose="020B0604020202020204" pitchFamily="34" charset="0"/>
              <a:buChar char="•"/>
            </a:pPr>
            <a:r>
              <a:rPr lang="sv-SE" dirty="0"/>
              <a:t>Vid rättelse/ändring av bevisbenämning/precisering uppdateras inte längre några texter i Diploma supplement per automatik. Detta för att undvika att korrekt information byts ut till sådan som inte stämmer för det specifika beviset.</a:t>
            </a:r>
          </a:p>
          <a:p>
            <a:pPr lvl="1"/>
            <a:r>
              <a:rPr lang="sv-SE" dirty="0"/>
              <a:t>Om bevisbenämningen använder samma bevismall: Bevistexterna ändras </a:t>
            </a:r>
            <a:r>
              <a:rPr lang="sv-SE" u="sng" dirty="0"/>
              <a:t>inte</a:t>
            </a:r>
            <a:r>
              <a:rPr lang="sv-SE" dirty="0"/>
              <a:t>.</a:t>
            </a:r>
          </a:p>
          <a:p>
            <a:pPr lvl="1"/>
            <a:r>
              <a:rPr lang="sv-SE" dirty="0"/>
              <a:t>Om bevisbenämningen använder en annan bevismall: Bevistexterna ändras, men handläggaren får information om att bevistexterna kommer uppdateras.</a:t>
            </a:r>
            <a:endParaRPr lang="sv-SE" u="sng" dirty="0"/>
          </a:p>
          <a:p>
            <a:pPr>
              <a:buClrTx/>
              <a:buFont typeface="Arial" panose="020B0604020202020204" pitchFamily="34" charset="0"/>
              <a:buChar char="•"/>
            </a:pPr>
            <a:endParaRPr lang="sv-SE" dirty="0"/>
          </a:p>
          <a:p>
            <a:pPr>
              <a:buClrTx/>
              <a:buFont typeface="Arial" panose="020B0604020202020204" pitchFamily="34" charset="0"/>
              <a:buChar char="•"/>
            </a:pPr>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75618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E50A17D-BFF4-5B75-911E-FE0CC119E741}"/>
              </a:ext>
            </a:extLst>
          </p:cNvPr>
          <p:cNvSpPr>
            <a:spLocks noGrp="1"/>
          </p:cNvSpPr>
          <p:nvPr>
            <p:ph type="title"/>
          </p:nvPr>
        </p:nvSpPr>
        <p:spPr/>
        <p:txBody>
          <a:bodyPr/>
          <a:lstStyle/>
          <a:p>
            <a:r>
              <a:rPr lang="sv-SE" dirty="0"/>
              <a:t>Ladok för studenter</a:t>
            </a:r>
          </a:p>
        </p:txBody>
      </p:sp>
      <p:sp>
        <p:nvSpPr>
          <p:cNvPr id="5" name="Platshållare för innehåll 4">
            <a:extLst>
              <a:ext uri="{FF2B5EF4-FFF2-40B4-BE49-F238E27FC236}">
                <a16:creationId xmlns:a16="http://schemas.microsoft.com/office/drawing/2014/main" id="{435F5739-159F-93D6-0F05-08355A1949CE}"/>
              </a:ext>
            </a:extLst>
          </p:cNvPr>
          <p:cNvSpPr>
            <a:spLocks noGrp="1"/>
          </p:cNvSpPr>
          <p:nvPr>
            <p:ph idx="1"/>
          </p:nvPr>
        </p:nvSpPr>
        <p:spPr/>
        <p:txBody>
          <a:bodyPr/>
          <a:lstStyle/>
          <a:p>
            <a:r>
              <a:rPr lang="sv-SE" dirty="0"/>
              <a:t>Nu visas ett varningsmeddelande om studenten har en för gammal webbläsare som gör att Ladok för studenter inte fungerar. Tidigare kunde studenten få en helt blank sida om sidan inte kunde visas.</a:t>
            </a:r>
          </a:p>
          <a:p>
            <a:endParaRPr lang="sv-SE" dirty="0"/>
          </a:p>
          <a:p>
            <a:endParaRPr lang="sv-SE" dirty="0"/>
          </a:p>
        </p:txBody>
      </p:sp>
      <p:pic>
        <p:nvPicPr>
          <p:cNvPr id="7" name="Bildobjekt 6">
            <a:extLst>
              <a:ext uri="{FF2B5EF4-FFF2-40B4-BE49-F238E27FC236}">
                <a16:creationId xmlns:a16="http://schemas.microsoft.com/office/drawing/2014/main" id="{05F6EF86-2F75-F31F-AEAC-6DA79E18C93C}"/>
              </a:ext>
            </a:extLst>
          </p:cNvPr>
          <p:cNvPicPr>
            <a:picLocks noChangeAspect="1"/>
          </p:cNvPicPr>
          <p:nvPr/>
        </p:nvPicPr>
        <p:blipFill>
          <a:blip r:embed="rId2"/>
          <a:srcRect b="28494"/>
          <a:stretch/>
        </p:blipFill>
        <p:spPr>
          <a:xfrm>
            <a:off x="1028281" y="2977513"/>
            <a:ext cx="10135438" cy="3583451"/>
          </a:xfrm>
          <a:prstGeom prst="rect">
            <a:avLst/>
          </a:prstGeom>
        </p:spPr>
      </p:pic>
      <p:sp>
        <p:nvSpPr>
          <p:cNvPr id="8" name="Rektangel 7">
            <a:extLst>
              <a:ext uri="{FF2B5EF4-FFF2-40B4-BE49-F238E27FC236}">
                <a16:creationId xmlns:a16="http://schemas.microsoft.com/office/drawing/2014/main" id="{D1D37A31-83E0-6BA5-384A-D10D6D31ED76}"/>
              </a:ext>
            </a:extLst>
          </p:cNvPr>
          <p:cNvSpPr/>
          <p:nvPr/>
        </p:nvSpPr>
        <p:spPr>
          <a:xfrm>
            <a:off x="1028281" y="3927070"/>
            <a:ext cx="10135438" cy="2633895"/>
          </a:xfrm>
          <a:prstGeom prst="rect">
            <a:avLst/>
          </a:prstGeom>
          <a:solidFill>
            <a:srgbClr val="F2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366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534BED-6586-F50A-B834-9C0850CAD5BB}"/>
              </a:ext>
            </a:extLst>
          </p:cNvPr>
          <p:cNvSpPr>
            <a:spLocks noGrp="1"/>
          </p:cNvSpPr>
          <p:nvPr>
            <p:ph type="title"/>
          </p:nvPr>
        </p:nvSpPr>
        <p:spPr/>
        <p:txBody>
          <a:bodyPr/>
          <a:lstStyle/>
          <a:p>
            <a:r>
              <a:rPr lang="sv-SE" dirty="0"/>
              <a:t>Pedagogiskt stöd</a:t>
            </a:r>
          </a:p>
        </p:txBody>
      </p:sp>
      <p:sp>
        <p:nvSpPr>
          <p:cNvPr id="3" name="Platshållare för innehåll 2">
            <a:extLst>
              <a:ext uri="{FF2B5EF4-FFF2-40B4-BE49-F238E27FC236}">
                <a16:creationId xmlns:a16="http://schemas.microsoft.com/office/drawing/2014/main" id="{4F816BD9-19FE-5EAB-4CF0-7BEE4162A21E}"/>
              </a:ext>
            </a:extLst>
          </p:cNvPr>
          <p:cNvSpPr>
            <a:spLocks noGrp="1"/>
          </p:cNvSpPr>
          <p:nvPr>
            <p:ph idx="1"/>
          </p:nvPr>
        </p:nvSpPr>
        <p:spPr/>
        <p:txBody>
          <a:bodyPr/>
          <a:lstStyle/>
          <a:p>
            <a:r>
              <a:rPr lang="sv-SE" dirty="0"/>
              <a:t>Nu går det att lägga in olika typer av pedagogiskt stöd och dokumentera dessa för studenter som beviljats stöd. På så sätt kan lärosätet förbereda sig inför leveransen av pedagogiskt stöd som är planerat till januari 2025. </a:t>
            </a:r>
            <a:br>
              <a:rPr lang="sv-SE" dirty="0"/>
            </a:br>
            <a:br>
              <a:rPr lang="sv-SE" sz="800" dirty="0"/>
            </a:br>
            <a:r>
              <a:rPr lang="sv-SE" dirty="0"/>
              <a:t>Nya systemaktiviteter: </a:t>
            </a:r>
          </a:p>
          <a:p>
            <a:pPr lvl="1"/>
            <a:r>
              <a:rPr lang="sv-SE" dirty="0"/>
              <a:t>Pedagogiskt stöd: Hantera grunduppgifter</a:t>
            </a:r>
          </a:p>
          <a:p>
            <a:pPr lvl="1"/>
            <a:r>
              <a:rPr lang="sv-SE" dirty="0"/>
              <a:t>Pedagogiskt stöd: Dokumentera stöd för student</a:t>
            </a:r>
          </a:p>
          <a:p>
            <a:endParaRPr lang="sv-SE" dirty="0"/>
          </a:p>
          <a:p>
            <a:endParaRPr lang="sv-SE" dirty="0"/>
          </a:p>
        </p:txBody>
      </p:sp>
      <p:sp>
        <p:nvSpPr>
          <p:cNvPr id="4" name="Parallellogram 3">
            <a:extLst>
              <a:ext uri="{FF2B5EF4-FFF2-40B4-BE49-F238E27FC236}">
                <a16:creationId xmlns:a16="http://schemas.microsoft.com/office/drawing/2014/main" id="{55CCAAD1-AE06-F960-E10D-754B8FFDDEAC}"/>
              </a:ext>
            </a:extLst>
          </p:cNvPr>
          <p:cNvSpPr/>
          <p:nvPr/>
        </p:nvSpPr>
        <p:spPr>
          <a:xfrm>
            <a:off x="604434" y="4105911"/>
            <a:ext cx="5982346" cy="629720"/>
          </a:xfrm>
          <a:prstGeom prst="parallelogram">
            <a:avLst/>
          </a:prstGeom>
          <a:no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v-SE" b="1" dirty="0">
                <a:solidFill>
                  <a:srgbClr val="04B067"/>
                </a:solidFill>
              </a:rPr>
              <a:t>Tematräff på fredag, 22 november!</a:t>
            </a:r>
          </a:p>
        </p:txBody>
      </p:sp>
    </p:spTree>
    <p:extLst>
      <p:ext uri="{BB962C8B-B14F-4D97-AF65-F5344CB8AC3E}">
        <p14:creationId xmlns:p14="http://schemas.microsoft.com/office/powerpoint/2010/main" val="19884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A94AE-3947-69FD-5F78-FA639F3B912F}"/>
              </a:ext>
            </a:extLst>
          </p:cNvPr>
          <p:cNvSpPr>
            <a:spLocks noGrp="1"/>
          </p:cNvSpPr>
          <p:nvPr>
            <p:ph type="title"/>
          </p:nvPr>
        </p:nvSpPr>
        <p:spPr/>
        <p:txBody>
          <a:bodyPr/>
          <a:lstStyle/>
          <a:p>
            <a:r>
              <a:rPr lang="sv-SE" dirty="0"/>
              <a:t>Utbudsomgång</a:t>
            </a:r>
          </a:p>
        </p:txBody>
      </p:sp>
      <p:sp>
        <p:nvSpPr>
          <p:cNvPr id="3" name="Platshållare för innehåll 2">
            <a:extLst>
              <a:ext uri="{FF2B5EF4-FFF2-40B4-BE49-F238E27FC236}">
                <a16:creationId xmlns:a16="http://schemas.microsoft.com/office/drawing/2014/main" id="{81B552DD-2728-B4C4-7EC3-778B1DB70E12}"/>
              </a:ext>
            </a:extLst>
          </p:cNvPr>
          <p:cNvSpPr>
            <a:spLocks noGrp="1"/>
          </p:cNvSpPr>
          <p:nvPr>
            <p:ph idx="1"/>
          </p:nvPr>
        </p:nvSpPr>
        <p:spPr/>
        <p:txBody>
          <a:bodyPr/>
          <a:lstStyle/>
          <a:p>
            <a:r>
              <a:rPr lang="sv-SE" dirty="0"/>
              <a:t>Systemaktiviteternas benämningar ändrats:</a:t>
            </a:r>
          </a:p>
          <a:p>
            <a:pPr lvl="1"/>
            <a:r>
              <a:rPr lang="sv-SE" dirty="0"/>
              <a:t>Förledet har ändrats från "Utbildningsinformation" till "Utbudsomgång".</a:t>
            </a:r>
          </a:p>
          <a:p>
            <a:pPr lvl="1"/>
            <a:r>
              <a:rPr lang="sv-SE" dirty="0"/>
              <a:t>"(ej produktion)" har tagits bort.</a:t>
            </a:r>
          </a:p>
          <a:p>
            <a:endParaRPr lang="sv-SE" dirty="0"/>
          </a:p>
          <a:p>
            <a:endParaRPr lang="sv-SE" dirty="0"/>
          </a:p>
          <a:p>
            <a:endParaRPr lang="sv-SE" dirty="0"/>
          </a:p>
        </p:txBody>
      </p:sp>
      <p:pic>
        <p:nvPicPr>
          <p:cNvPr id="7" name="Bildobjekt 6">
            <a:extLst>
              <a:ext uri="{FF2B5EF4-FFF2-40B4-BE49-F238E27FC236}">
                <a16:creationId xmlns:a16="http://schemas.microsoft.com/office/drawing/2014/main" id="{A15191BE-0928-0503-1459-7391AFBA57F4}"/>
              </a:ext>
            </a:extLst>
          </p:cNvPr>
          <p:cNvPicPr>
            <a:picLocks noChangeAspect="1"/>
          </p:cNvPicPr>
          <p:nvPr/>
        </p:nvPicPr>
        <p:blipFill>
          <a:blip r:embed="rId2"/>
          <a:stretch>
            <a:fillRect/>
          </a:stretch>
        </p:blipFill>
        <p:spPr>
          <a:xfrm>
            <a:off x="1249205" y="3129523"/>
            <a:ext cx="6672975" cy="3182377"/>
          </a:xfrm>
          <a:prstGeom prst="rect">
            <a:avLst/>
          </a:prstGeom>
        </p:spPr>
      </p:pic>
      <p:sp>
        <p:nvSpPr>
          <p:cNvPr id="9" name="Parallellogram 8">
            <a:extLst>
              <a:ext uri="{FF2B5EF4-FFF2-40B4-BE49-F238E27FC236}">
                <a16:creationId xmlns:a16="http://schemas.microsoft.com/office/drawing/2014/main" id="{F53FFD13-4F55-7BC4-9B19-91170D5A5CF3}"/>
              </a:ext>
            </a:extLst>
          </p:cNvPr>
          <p:cNvSpPr/>
          <p:nvPr/>
        </p:nvSpPr>
        <p:spPr>
          <a:xfrm>
            <a:off x="604434" y="3401579"/>
            <a:ext cx="5982346" cy="629720"/>
          </a:xfrm>
          <a:prstGeom prst="parallelogram">
            <a:avLst/>
          </a:prstGeom>
          <a:noFill/>
          <a:ln>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v-SE" b="1" dirty="0">
                <a:solidFill>
                  <a:srgbClr val="04B067"/>
                </a:solidFill>
              </a:rPr>
              <a:t>Tematräff på tisdag, 19 november!</a:t>
            </a:r>
          </a:p>
        </p:txBody>
      </p:sp>
    </p:spTree>
    <p:extLst>
      <p:ext uri="{BB962C8B-B14F-4D97-AF65-F5344CB8AC3E}">
        <p14:creationId xmlns:p14="http://schemas.microsoft.com/office/powerpoint/2010/main" val="260441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C1E156C-7FBD-3C14-B042-44BD8E1D62A4}"/>
              </a:ext>
            </a:extLst>
          </p:cNvPr>
          <p:cNvSpPr>
            <a:spLocks noGrp="1"/>
          </p:cNvSpPr>
          <p:nvPr>
            <p:ph idx="1"/>
          </p:nvPr>
        </p:nvSpPr>
        <p:spPr/>
        <p:txBody>
          <a:bodyPr>
            <a:normAutofit/>
          </a:bodyPr>
          <a:lstStyle/>
          <a:p>
            <a:pPr marL="0" indent="0">
              <a:buNone/>
            </a:pPr>
            <a:r>
              <a:rPr lang="sv-SE" sz="2800"/>
              <a:t>Tack för idag!</a:t>
            </a:r>
            <a:endParaRPr lang="sv-SE" sz="2800" dirty="0"/>
          </a:p>
        </p:txBody>
      </p:sp>
    </p:spTree>
    <p:extLst>
      <p:ext uri="{BB962C8B-B14F-4D97-AF65-F5344CB8AC3E}">
        <p14:creationId xmlns:p14="http://schemas.microsoft.com/office/powerpoint/2010/main" val="2746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17A-1401-A23E-2A5C-8978824E3BE3}"/>
              </a:ext>
            </a:extLst>
          </p:cNvPr>
          <p:cNvSpPr>
            <a:spLocks noGrp="1"/>
          </p:cNvSpPr>
          <p:nvPr>
            <p:ph type="ctrTitle"/>
          </p:nvPr>
        </p:nvSpPr>
        <p:spPr>
          <a:xfrm>
            <a:off x="838200" y="1627188"/>
            <a:ext cx="9144000" cy="2387600"/>
          </a:xfrm>
        </p:spPr>
        <p:txBody>
          <a:bodyPr/>
          <a:lstStyle/>
          <a:p>
            <a:r>
              <a:rPr lang="sv-SE" dirty="0"/>
              <a:t>Demo av version 2.57</a:t>
            </a:r>
            <a:endParaRPr lang="en-SE" dirty="0"/>
          </a:p>
        </p:txBody>
      </p:sp>
      <p:sp>
        <p:nvSpPr>
          <p:cNvPr id="3" name="Subtitle 2">
            <a:extLst>
              <a:ext uri="{FF2B5EF4-FFF2-40B4-BE49-F238E27FC236}">
                <a16:creationId xmlns:a16="http://schemas.microsoft.com/office/drawing/2014/main" id="{239F11E5-5C01-D306-7BBA-3DF46074775A}"/>
              </a:ext>
            </a:extLst>
          </p:cNvPr>
          <p:cNvSpPr>
            <a:spLocks noGrp="1"/>
          </p:cNvSpPr>
          <p:nvPr>
            <p:ph type="subTitle" idx="1"/>
          </p:nvPr>
        </p:nvSpPr>
        <p:spPr>
          <a:xfrm>
            <a:off x="838200" y="4402931"/>
            <a:ext cx="9144000" cy="1655762"/>
          </a:xfrm>
        </p:spPr>
        <p:txBody>
          <a:bodyPr>
            <a:normAutofit/>
          </a:bodyPr>
          <a:lstStyle/>
          <a:p>
            <a:r>
              <a:rPr lang="sv-SE" sz="2000" b="1" dirty="0"/>
              <a:t>Klara Nordström</a:t>
            </a:r>
            <a:r>
              <a:rPr lang="sv-SE" sz="2000" dirty="0"/>
              <a:t>, användarstöd och kommunikation </a:t>
            </a:r>
          </a:p>
          <a:p>
            <a:r>
              <a:rPr lang="sv-SE" sz="2000" b="1" dirty="0"/>
              <a:t>Moa Eriksson</a:t>
            </a:r>
            <a:r>
              <a:rPr lang="sv-SE" sz="2000" dirty="0"/>
              <a:t>, användarstöd och kommunikation</a:t>
            </a:r>
          </a:p>
          <a:p>
            <a:endParaRPr lang="en-SE" sz="2000" dirty="0"/>
          </a:p>
        </p:txBody>
      </p:sp>
      <p:sp>
        <p:nvSpPr>
          <p:cNvPr id="6" name="Date Placeholder 5">
            <a:extLst>
              <a:ext uri="{FF2B5EF4-FFF2-40B4-BE49-F238E27FC236}">
                <a16:creationId xmlns:a16="http://schemas.microsoft.com/office/drawing/2014/main" id="{3985DB74-1F2C-C7B3-6509-154ABB33D707}"/>
              </a:ext>
            </a:extLst>
          </p:cNvPr>
          <p:cNvSpPr>
            <a:spLocks noGrp="1"/>
          </p:cNvSpPr>
          <p:nvPr>
            <p:ph type="dt" sz="half" idx="10"/>
          </p:nvPr>
        </p:nvSpPr>
        <p:spPr>
          <a:xfrm>
            <a:off x="838200" y="5932487"/>
            <a:ext cx="2743200" cy="365125"/>
          </a:xfrm>
        </p:spPr>
        <p:txBody>
          <a:bodyPr/>
          <a:lstStyle/>
          <a:p>
            <a:r>
              <a:rPr lang="sv-SE" dirty="0"/>
              <a:t>18 november 2024</a:t>
            </a:r>
            <a:endParaRPr lang="en-SE" dirty="0"/>
          </a:p>
        </p:txBody>
      </p:sp>
    </p:spTree>
    <p:extLst>
      <p:ext uri="{BB962C8B-B14F-4D97-AF65-F5344CB8AC3E}">
        <p14:creationId xmlns:p14="http://schemas.microsoft.com/office/powerpoint/2010/main" val="19406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99F86C-8996-F992-147E-6D9D8B7179D2}"/>
              </a:ext>
            </a:extLst>
          </p:cNvPr>
          <p:cNvSpPr>
            <a:spLocks noGrp="1"/>
          </p:cNvSpPr>
          <p:nvPr>
            <p:ph type="title"/>
          </p:nvPr>
        </p:nvSpPr>
        <p:spPr>
          <a:xfrm>
            <a:off x="838200" y="365125"/>
            <a:ext cx="10515600" cy="1325563"/>
          </a:xfrm>
        </p:spPr>
        <p:txBody>
          <a:bodyPr/>
          <a:lstStyle/>
          <a:p>
            <a:r>
              <a:rPr lang="sv-SE" dirty="0"/>
              <a:t>Detta kommer demonstreras</a:t>
            </a:r>
          </a:p>
        </p:txBody>
      </p:sp>
      <p:sp>
        <p:nvSpPr>
          <p:cNvPr id="6" name="Platshållare för innehåll 5">
            <a:extLst>
              <a:ext uri="{FF2B5EF4-FFF2-40B4-BE49-F238E27FC236}">
                <a16:creationId xmlns:a16="http://schemas.microsoft.com/office/drawing/2014/main" id="{57B227CD-4D47-CF4C-8241-67CFBF3C76E2}"/>
              </a:ext>
            </a:extLst>
          </p:cNvPr>
          <p:cNvSpPr>
            <a:spLocks noGrp="1"/>
          </p:cNvSpPr>
          <p:nvPr>
            <p:ph idx="4294967295"/>
          </p:nvPr>
        </p:nvSpPr>
        <p:spPr>
          <a:xfrm>
            <a:off x="838200" y="1825625"/>
            <a:ext cx="10515600" cy="4351338"/>
          </a:xfrm>
        </p:spPr>
        <p:txBody>
          <a:bodyPr/>
          <a:lstStyle/>
          <a:p>
            <a:pPr marL="0" indent="0">
              <a:buNone/>
            </a:pPr>
            <a:r>
              <a:rPr lang="sv-SE" sz="2400" dirty="0"/>
              <a:t>Studieavgifter</a:t>
            </a:r>
          </a:p>
          <a:p>
            <a:pPr marL="0" indent="0">
              <a:buNone/>
            </a:pPr>
            <a:r>
              <a:rPr lang="sv-SE" sz="2400" dirty="0"/>
              <a:t>Individuell studieplan</a:t>
            </a:r>
          </a:p>
          <a:p>
            <a:pPr marL="0" indent="0">
              <a:buNone/>
            </a:pPr>
            <a:r>
              <a:rPr lang="sv-SE" sz="2400" dirty="0"/>
              <a:t>Bevis</a:t>
            </a:r>
          </a:p>
        </p:txBody>
      </p:sp>
    </p:spTree>
    <p:extLst>
      <p:ext uri="{BB962C8B-B14F-4D97-AF65-F5344CB8AC3E}">
        <p14:creationId xmlns:p14="http://schemas.microsoft.com/office/powerpoint/2010/main" val="22916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CCD62F2-6CB2-BB18-0455-9F1F2133F791}"/>
              </a:ext>
            </a:extLst>
          </p:cNvPr>
          <p:cNvSpPr>
            <a:spLocks noGrp="1"/>
          </p:cNvSpPr>
          <p:nvPr>
            <p:ph type="title"/>
          </p:nvPr>
        </p:nvSpPr>
        <p:spPr/>
        <p:txBody>
          <a:bodyPr/>
          <a:lstStyle/>
          <a:p>
            <a:r>
              <a:rPr lang="sv-SE" dirty="0"/>
              <a:t>Utbildningsinformation</a:t>
            </a:r>
          </a:p>
        </p:txBody>
      </p:sp>
      <p:sp>
        <p:nvSpPr>
          <p:cNvPr id="5" name="Platshållare för innehåll 4">
            <a:extLst>
              <a:ext uri="{FF2B5EF4-FFF2-40B4-BE49-F238E27FC236}">
                <a16:creationId xmlns:a16="http://schemas.microsoft.com/office/drawing/2014/main" id="{4EC1ABDF-994D-81DF-42A9-7CD1A48649C9}"/>
              </a:ext>
            </a:extLst>
          </p:cNvPr>
          <p:cNvSpPr>
            <a:spLocks noGrp="1"/>
          </p:cNvSpPr>
          <p:nvPr>
            <p:ph idx="1"/>
          </p:nvPr>
        </p:nvSpPr>
        <p:spPr/>
        <p:txBody>
          <a:bodyPr/>
          <a:lstStyle/>
          <a:p>
            <a:r>
              <a:rPr lang="sv-SE" dirty="0"/>
              <a:t>Systemaktiviteten "Utbildningsinformation: Redigera utbildningstillfälle" ger inte längre tillgång till menyalternativen "Ange registreringsperiod" och "Byt status på utbildningstillfälle" under "Hantera flera".</a:t>
            </a:r>
          </a:p>
          <a:p>
            <a:endParaRPr lang="sv-SE" dirty="0"/>
          </a:p>
          <a:p>
            <a:endParaRPr lang="sv-SE" dirty="0"/>
          </a:p>
        </p:txBody>
      </p:sp>
      <p:pic>
        <p:nvPicPr>
          <p:cNvPr id="3" name="Bildobjekt 2">
            <a:extLst>
              <a:ext uri="{FF2B5EF4-FFF2-40B4-BE49-F238E27FC236}">
                <a16:creationId xmlns:a16="http://schemas.microsoft.com/office/drawing/2014/main" id="{18F89BF8-E881-404C-90B5-B02E56C2DCDC}"/>
              </a:ext>
            </a:extLst>
          </p:cNvPr>
          <p:cNvPicPr>
            <a:picLocks noChangeAspect="1"/>
          </p:cNvPicPr>
          <p:nvPr/>
        </p:nvPicPr>
        <p:blipFill>
          <a:blip r:embed="rId2"/>
          <a:srcRect t="1072"/>
          <a:stretch/>
        </p:blipFill>
        <p:spPr>
          <a:xfrm>
            <a:off x="413544" y="3137836"/>
            <a:ext cx="11364911" cy="3355039"/>
          </a:xfrm>
          <a:prstGeom prst="rect">
            <a:avLst/>
          </a:prstGeom>
        </p:spPr>
      </p:pic>
      <p:sp>
        <p:nvSpPr>
          <p:cNvPr id="6" name="Pil: höger 5">
            <a:extLst>
              <a:ext uri="{FF2B5EF4-FFF2-40B4-BE49-F238E27FC236}">
                <a16:creationId xmlns:a16="http://schemas.microsoft.com/office/drawing/2014/main" id="{03B18E3B-AC06-BE3E-AE39-44D541931BD7}"/>
              </a:ext>
            </a:extLst>
          </p:cNvPr>
          <p:cNvSpPr/>
          <p:nvPr/>
        </p:nvSpPr>
        <p:spPr>
          <a:xfrm>
            <a:off x="7661709" y="4090737"/>
            <a:ext cx="1029903" cy="510139"/>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668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CCCCF80-14B5-DAC4-462A-4B25EC31E767}"/>
              </a:ext>
            </a:extLst>
          </p:cNvPr>
          <p:cNvSpPr>
            <a:spLocks noGrp="1"/>
          </p:cNvSpPr>
          <p:nvPr>
            <p:ph type="title"/>
          </p:nvPr>
        </p:nvSpPr>
        <p:spPr/>
        <p:txBody>
          <a:bodyPr/>
          <a:lstStyle/>
          <a:p>
            <a:r>
              <a:rPr lang="sv-SE" dirty="0"/>
              <a:t>Studieavgifter</a:t>
            </a:r>
          </a:p>
        </p:txBody>
      </p:sp>
      <p:sp>
        <p:nvSpPr>
          <p:cNvPr id="5" name="Platshållare för innehåll 4">
            <a:extLst>
              <a:ext uri="{FF2B5EF4-FFF2-40B4-BE49-F238E27FC236}">
                <a16:creationId xmlns:a16="http://schemas.microsoft.com/office/drawing/2014/main" id="{E8507B9F-F1E4-400E-0D78-7DCCE0ED721B}"/>
              </a:ext>
            </a:extLst>
          </p:cNvPr>
          <p:cNvSpPr>
            <a:spLocks noGrp="1"/>
          </p:cNvSpPr>
          <p:nvPr>
            <p:ph idx="1"/>
          </p:nvPr>
        </p:nvSpPr>
        <p:spPr/>
        <p:txBody>
          <a:bodyPr/>
          <a:lstStyle/>
          <a:p>
            <a:r>
              <a:rPr lang="sv-SE" dirty="0"/>
              <a:t>Nu går det att notera stipendium som är på 100% av studieavgiften för flera fakturor samtidigt.</a:t>
            </a:r>
          </a:p>
          <a:p>
            <a:endParaRPr lang="sv-SE" dirty="0"/>
          </a:p>
          <a:p>
            <a:endParaRPr lang="sv-SE" dirty="0"/>
          </a:p>
        </p:txBody>
      </p:sp>
    </p:spTree>
    <p:extLst>
      <p:ext uri="{BB962C8B-B14F-4D97-AF65-F5344CB8AC3E}">
        <p14:creationId xmlns:p14="http://schemas.microsoft.com/office/powerpoint/2010/main" val="308587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C9D0336-156D-831C-52D2-849B4DB34862}"/>
              </a:ext>
            </a:extLst>
          </p:cNvPr>
          <p:cNvSpPr>
            <a:spLocks noGrp="1"/>
          </p:cNvSpPr>
          <p:nvPr>
            <p:ph type="title"/>
          </p:nvPr>
        </p:nvSpPr>
        <p:spPr/>
        <p:txBody>
          <a:bodyPr/>
          <a:lstStyle/>
          <a:p>
            <a:r>
              <a:rPr lang="sv-SE" dirty="0"/>
              <a:t>Individuell studieplan</a:t>
            </a:r>
          </a:p>
        </p:txBody>
      </p:sp>
      <p:sp>
        <p:nvSpPr>
          <p:cNvPr id="5" name="Platshållare för innehåll 4">
            <a:extLst>
              <a:ext uri="{FF2B5EF4-FFF2-40B4-BE49-F238E27FC236}">
                <a16:creationId xmlns:a16="http://schemas.microsoft.com/office/drawing/2014/main" id="{FAF796AD-ED36-8FE8-1C02-616B5756AA9F}"/>
              </a:ext>
            </a:extLst>
          </p:cNvPr>
          <p:cNvSpPr>
            <a:spLocks noGrp="1"/>
          </p:cNvSpPr>
          <p:nvPr>
            <p:ph idx="1"/>
          </p:nvPr>
        </p:nvSpPr>
        <p:spPr/>
        <p:txBody>
          <a:bodyPr/>
          <a:lstStyle/>
          <a:p>
            <a:pPr algn="l"/>
            <a:r>
              <a:rPr lang="sv-SE" dirty="0"/>
              <a:t>Nu kan doktoranden få mejlaviseringar gällande sin individuella studieplan. </a:t>
            </a:r>
          </a:p>
          <a:p>
            <a:pPr lvl="1"/>
            <a:r>
              <a:rPr lang="sv-SE" dirty="0"/>
              <a:t>Aviseringen skickas när ny arbetsuppgift blir aktuell i processen </a:t>
            </a:r>
          </a:p>
          <a:p>
            <a:pPr lvl="1"/>
            <a:r>
              <a:rPr lang="sv-SE" dirty="0"/>
              <a:t>Aviseringarna styrs via tjänstekonfigurationen, den förvalda inställningen är att aviseringen är aktiverad.</a:t>
            </a:r>
          </a:p>
          <a:p>
            <a:pPr algn="l"/>
            <a:endParaRPr lang="sv-SE" dirty="0"/>
          </a:p>
        </p:txBody>
      </p:sp>
    </p:spTree>
    <p:extLst>
      <p:ext uri="{BB962C8B-B14F-4D97-AF65-F5344CB8AC3E}">
        <p14:creationId xmlns:p14="http://schemas.microsoft.com/office/powerpoint/2010/main" val="161515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4DF4946-55DF-9235-0C48-1EA47A4233A9}"/>
              </a:ext>
            </a:extLst>
          </p:cNvPr>
          <p:cNvPicPr>
            <a:picLocks noChangeAspect="1"/>
          </p:cNvPicPr>
          <p:nvPr/>
        </p:nvPicPr>
        <p:blipFill>
          <a:blip r:embed="rId2"/>
          <a:stretch>
            <a:fillRect/>
          </a:stretch>
        </p:blipFill>
        <p:spPr>
          <a:xfrm>
            <a:off x="1709125" y="261495"/>
            <a:ext cx="8773749" cy="6335009"/>
          </a:xfrm>
          <a:prstGeom prst="rect">
            <a:avLst/>
          </a:prstGeom>
        </p:spPr>
      </p:pic>
    </p:spTree>
    <p:extLst>
      <p:ext uri="{BB962C8B-B14F-4D97-AF65-F5344CB8AC3E}">
        <p14:creationId xmlns:p14="http://schemas.microsoft.com/office/powerpoint/2010/main" val="228412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3466BA4-12F5-7B9F-0070-C469904E312C}"/>
              </a:ext>
            </a:extLst>
          </p:cNvPr>
          <p:cNvSpPr>
            <a:spLocks noGrp="1"/>
          </p:cNvSpPr>
          <p:nvPr>
            <p:ph type="title"/>
          </p:nvPr>
        </p:nvSpPr>
        <p:spPr/>
        <p:txBody>
          <a:bodyPr/>
          <a:lstStyle/>
          <a:p>
            <a:r>
              <a:rPr lang="sv-SE" dirty="0"/>
              <a:t>Studiedeltagande</a:t>
            </a:r>
          </a:p>
        </p:txBody>
      </p:sp>
      <p:sp>
        <p:nvSpPr>
          <p:cNvPr id="7" name="Platshållare för innehåll 6">
            <a:extLst>
              <a:ext uri="{FF2B5EF4-FFF2-40B4-BE49-F238E27FC236}">
                <a16:creationId xmlns:a16="http://schemas.microsoft.com/office/drawing/2014/main" id="{E618B296-A3DD-19A6-C3A5-326DE6D8892F}"/>
              </a:ext>
            </a:extLst>
          </p:cNvPr>
          <p:cNvSpPr>
            <a:spLocks noGrp="1"/>
          </p:cNvSpPr>
          <p:nvPr>
            <p:ph idx="1"/>
          </p:nvPr>
        </p:nvSpPr>
        <p:spPr/>
        <p:txBody>
          <a:bodyPr/>
          <a:lstStyle/>
          <a:p>
            <a:r>
              <a:rPr lang="sv-SE" dirty="0"/>
              <a:t>Begreppet "Registrering möjlig från och med" har införts i flera menyalternativ och dialogrutor. Tidigare har olika begrepp använts för samma funktionalitet, till exempel vid:</a:t>
            </a:r>
          </a:p>
          <a:p>
            <a:pPr lvl="1"/>
            <a:r>
              <a:rPr lang="sv-SE" dirty="0"/>
              <a:t>Tillfällesbyte på kurspaketering</a:t>
            </a:r>
          </a:p>
          <a:p>
            <a:pPr lvl="1"/>
            <a:r>
              <a:rPr lang="sv-SE" dirty="0"/>
              <a:t>Lägg till ny studieplan</a:t>
            </a:r>
          </a:p>
          <a:p>
            <a:pPr lvl="1"/>
            <a:r>
              <a:rPr lang="sv-SE" dirty="0"/>
              <a:t>Tillgängliggöra struktur efter uppehåll</a:t>
            </a:r>
          </a:p>
          <a:p>
            <a:endParaRPr lang="sv-SE" dirty="0"/>
          </a:p>
          <a:p>
            <a:endParaRPr lang="sv-SE" dirty="0"/>
          </a:p>
        </p:txBody>
      </p:sp>
      <p:grpSp>
        <p:nvGrpSpPr>
          <p:cNvPr id="20" name="Grupp 19">
            <a:extLst>
              <a:ext uri="{FF2B5EF4-FFF2-40B4-BE49-F238E27FC236}">
                <a16:creationId xmlns:a16="http://schemas.microsoft.com/office/drawing/2014/main" id="{B921DF36-04CF-2988-8581-7D1BCE90F4CA}"/>
              </a:ext>
            </a:extLst>
          </p:cNvPr>
          <p:cNvGrpSpPr/>
          <p:nvPr/>
        </p:nvGrpSpPr>
        <p:grpSpPr>
          <a:xfrm>
            <a:off x="6186954" y="2948760"/>
            <a:ext cx="4694406" cy="3794940"/>
            <a:chOff x="6667014" y="3063060"/>
            <a:chExt cx="4694406" cy="3794940"/>
          </a:xfrm>
        </p:grpSpPr>
        <p:sp>
          <p:nvSpPr>
            <p:cNvPr id="16" name="Rektangel 15">
              <a:extLst>
                <a:ext uri="{FF2B5EF4-FFF2-40B4-BE49-F238E27FC236}">
                  <a16:creationId xmlns:a16="http://schemas.microsoft.com/office/drawing/2014/main" id="{820A3585-69E3-C114-732C-1927A2D9F2DB}"/>
                </a:ext>
              </a:extLst>
            </p:cNvPr>
            <p:cNvSpPr/>
            <p:nvPr/>
          </p:nvSpPr>
          <p:spPr>
            <a:xfrm>
              <a:off x="6667014" y="3063060"/>
              <a:ext cx="4686786" cy="37949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DCF7FD22-53DC-1278-88F8-B1B79A56C715}"/>
                </a:ext>
              </a:extLst>
            </p:cNvPr>
            <p:cNvGrpSpPr/>
            <p:nvPr/>
          </p:nvGrpSpPr>
          <p:grpSpPr>
            <a:xfrm>
              <a:off x="6674634" y="3084917"/>
              <a:ext cx="4686786" cy="3765463"/>
              <a:chOff x="3300399" y="902263"/>
              <a:chExt cx="7800489" cy="6203563"/>
            </a:xfrm>
          </p:grpSpPr>
          <p:pic>
            <p:nvPicPr>
              <p:cNvPr id="3" name="Bildobjekt 2">
                <a:extLst>
                  <a:ext uri="{FF2B5EF4-FFF2-40B4-BE49-F238E27FC236}">
                    <a16:creationId xmlns:a16="http://schemas.microsoft.com/office/drawing/2014/main" id="{9E65AAAB-B9AC-9E14-27DD-85BF1914586E}"/>
                  </a:ext>
                </a:extLst>
              </p:cNvPr>
              <p:cNvPicPr>
                <a:picLocks noChangeAspect="1"/>
              </p:cNvPicPr>
              <p:nvPr/>
            </p:nvPicPr>
            <p:blipFill>
              <a:blip r:embed="rId2"/>
              <a:srcRect r="26127" b="19537"/>
              <a:stretch/>
            </p:blipFill>
            <p:spPr>
              <a:xfrm>
                <a:off x="3300399" y="902263"/>
                <a:ext cx="7800489" cy="5518202"/>
              </a:xfrm>
              <a:prstGeom prst="rect">
                <a:avLst/>
              </a:prstGeom>
            </p:spPr>
          </p:pic>
          <p:pic>
            <p:nvPicPr>
              <p:cNvPr id="9" name="Bildobjekt 8">
                <a:extLst>
                  <a:ext uri="{FF2B5EF4-FFF2-40B4-BE49-F238E27FC236}">
                    <a16:creationId xmlns:a16="http://schemas.microsoft.com/office/drawing/2014/main" id="{63015F6F-9408-C9BE-7272-7952EA34740B}"/>
                  </a:ext>
                </a:extLst>
              </p:cNvPr>
              <p:cNvPicPr>
                <a:picLocks noChangeAspect="1"/>
              </p:cNvPicPr>
              <p:nvPr/>
            </p:nvPicPr>
            <p:blipFill>
              <a:blip r:embed="rId2"/>
              <a:srcRect t="56141" r="26127" b="15524"/>
              <a:stretch/>
            </p:blipFill>
            <p:spPr>
              <a:xfrm>
                <a:off x="3300399" y="4429584"/>
                <a:ext cx="7800489" cy="1943233"/>
              </a:xfrm>
              <a:prstGeom prst="rect">
                <a:avLst/>
              </a:prstGeom>
            </p:spPr>
          </p:pic>
          <p:pic>
            <p:nvPicPr>
              <p:cNvPr id="10" name="Bildobjekt 9">
                <a:extLst>
                  <a:ext uri="{FF2B5EF4-FFF2-40B4-BE49-F238E27FC236}">
                    <a16:creationId xmlns:a16="http://schemas.microsoft.com/office/drawing/2014/main" id="{F9C9AFFE-ECF0-2EB6-F957-D19F6FC42CED}"/>
                  </a:ext>
                </a:extLst>
              </p:cNvPr>
              <p:cNvPicPr>
                <a:picLocks noChangeAspect="1"/>
              </p:cNvPicPr>
              <p:nvPr/>
            </p:nvPicPr>
            <p:blipFill>
              <a:blip r:embed="rId2"/>
              <a:srcRect t="72878" r="26127" b="484"/>
              <a:stretch/>
            </p:blipFill>
            <p:spPr>
              <a:xfrm>
                <a:off x="3300399" y="5279005"/>
                <a:ext cx="7800489" cy="1826821"/>
              </a:xfrm>
              <a:prstGeom prst="rect">
                <a:avLst/>
              </a:prstGeom>
            </p:spPr>
          </p:pic>
        </p:grpSp>
      </p:grpSp>
      <p:sp>
        <p:nvSpPr>
          <p:cNvPr id="19" name="Pil: höger 18">
            <a:extLst>
              <a:ext uri="{FF2B5EF4-FFF2-40B4-BE49-F238E27FC236}">
                <a16:creationId xmlns:a16="http://schemas.microsoft.com/office/drawing/2014/main" id="{AEFCAC44-D859-9BDE-9FA5-891D63895E2B}"/>
              </a:ext>
            </a:extLst>
          </p:cNvPr>
          <p:cNvSpPr/>
          <p:nvPr/>
        </p:nvSpPr>
        <p:spPr>
          <a:xfrm>
            <a:off x="5374506" y="5925649"/>
            <a:ext cx="895149" cy="408971"/>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043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2818F82-FAD9-0B59-9725-E83F04E45EDA}"/>
              </a:ext>
            </a:extLst>
          </p:cNvPr>
          <p:cNvSpPr>
            <a:spLocks noGrp="1"/>
          </p:cNvSpPr>
          <p:nvPr>
            <p:ph type="title"/>
          </p:nvPr>
        </p:nvSpPr>
        <p:spPr/>
        <p:txBody>
          <a:bodyPr/>
          <a:lstStyle/>
          <a:p>
            <a:r>
              <a:rPr lang="sv-SE" dirty="0"/>
              <a:t>Aktivitetstillfälle</a:t>
            </a:r>
          </a:p>
        </p:txBody>
      </p:sp>
      <p:sp>
        <p:nvSpPr>
          <p:cNvPr id="5" name="Platshållare för innehåll 4">
            <a:extLst>
              <a:ext uri="{FF2B5EF4-FFF2-40B4-BE49-F238E27FC236}">
                <a16:creationId xmlns:a16="http://schemas.microsoft.com/office/drawing/2014/main" id="{BF442E2A-93CC-12E2-071E-B17149C23DC8}"/>
              </a:ext>
            </a:extLst>
          </p:cNvPr>
          <p:cNvSpPr>
            <a:spLocks noGrp="1"/>
          </p:cNvSpPr>
          <p:nvPr>
            <p:ph idx="1"/>
          </p:nvPr>
        </p:nvSpPr>
        <p:spPr/>
        <p:txBody>
          <a:bodyPr/>
          <a:lstStyle/>
          <a:p>
            <a:r>
              <a:rPr lang="sv-SE" dirty="0"/>
              <a:t>Studenterna får nu en slumpmässig ordningssiffra i sin anonymiseringskod, istället för en som baseras på namnens bokstavsordning.</a:t>
            </a:r>
          </a:p>
          <a:p>
            <a:endParaRPr lang="sv-SE" dirty="0"/>
          </a:p>
          <a:p>
            <a:endParaRPr lang="sv-SE" dirty="0"/>
          </a:p>
        </p:txBody>
      </p:sp>
      <p:pic>
        <p:nvPicPr>
          <p:cNvPr id="3" name="Bildobjekt 2">
            <a:extLst>
              <a:ext uri="{FF2B5EF4-FFF2-40B4-BE49-F238E27FC236}">
                <a16:creationId xmlns:a16="http://schemas.microsoft.com/office/drawing/2014/main" id="{9D775698-5E0D-7351-C9F9-38C631FD33BD}"/>
              </a:ext>
            </a:extLst>
          </p:cNvPr>
          <p:cNvPicPr>
            <a:picLocks noChangeAspect="1"/>
          </p:cNvPicPr>
          <p:nvPr/>
        </p:nvPicPr>
        <p:blipFill>
          <a:blip r:embed="rId2"/>
          <a:srcRect l="30345" t="1" r="1354" b="23695"/>
          <a:stretch/>
        </p:blipFill>
        <p:spPr>
          <a:xfrm>
            <a:off x="1348851" y="3429000"/>
            <a:ext cx="3673291" cy="3429000"/>
          </a:xfrm>
          <a:prstGeom prst="rect">
            <a:avLst/>
          </a:prstGeom>
        </p:spPr>
      </p:pic>
      <p:pic>
        <p:nvPicPr>
          <p:cNvPr id="7" name="Bildobjekt 6">
            <a:extLst>
              <a:ext uri="{FF2B5EF4-FFF2-40B4-BE49-F238E27FC236}">
                <a16:creationId xmlns:a16="http://schemas.microsoft.com/office/drawing/2014/main" id="{4A77848E-3C39-6966-4482-75715EED6AA6}"/>
              </a:ext>
            </a:extLst>
          </p:cNvPr>
          <p:cNvPicPr>
            <a:picLocks noChangeAspect="1"/>
          </p:cNvPicPr>
          <p:nvPr/>
        </p:nvPicPr>
        <p:blipFill>
          <a:blip r:embed="rId3"/>
          <a:srcRect l="31801" b="22868"/>
          <a:stretch/>
        </p:blipFill>
        <p:spPr>
          <a:xfrm>
            <a:off x="6316067" y="3448654"/>
            <a:ext cx="3673292" cy="3429001"/>
          </a:xfrm>
          <a:prstGeom prst="rect">
            <a:avLst/>
          </a:prstGeom>
        </p:spPr>
      </p:pic>
      <p:sp>
        <p:nvSpPr>
          <p:cNvPr id="8" name="Rektangel 7">
            <a:extLst>
              <a:ext uri="{FF2B5EF4-FFF2-40B4-BE49-F238E27FC236}">
                <a16:creationId xmlns:a16="http://schemas.microsoft.com/office/drawing/2014/main" id="{D8FC4B4A-A148-5638-EEE4-EDB9056A2E4D}"/>
              </a:ext>
            </a:extLst>
          </p:cNvPr>
          <p:cNvSpPr/>
          <p:nvPr/>
        </p:nvSpPr>
        <p:spPr>
          <a:xfrm>
            <a:off x="1055099" y="2955977"/>
            <a:ext cx="1195778" cy="44517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rgbClr val="04B067"/>
                </a:solidFill>
              </a:rPr>
              <a:t>Förut</a:t>
            </a:r>
          </a:p>
        </p:txBody>
      </p:sp>
      <p:sp>
        <p:nvSpPr>
          <p:cNvPr id="9" name="Rektangel 8">
            <a:extLst>
              <a:ext uri="{FF2B5EF4-FFF2-40B4-BE49-F238E27FC236}">
                <a16:creationId xmlns:a16="http://schemas.microsoft.com/office/drawing/2014/main" id="{4B0CED1D-1D48-EF81-A5A5-6F7C3A92201D}"/>
              </a:ext>
            </a:extLst>
          </p:cNvPr>
          <p:cNvSpPr/>
          <p:nvPr/>
        </p:nvSpPr>
        <p:spPr>
          <a:xfrm>
            <a:off x="5974082" y="2955977"/>
            <a:ext cx="1195778" cy="44517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rgbClr val="04B067"/>
                </a:solidFill>
              </a:rPr>
              <a:t>Nu</a:t>
            </a:r>
          </a:p>
        </p:txBody>
      </p:sp>
    </p:spTree>
    <p:extLst>
      <p:ext uri="{BB962C8B-B14F-4D97-AF65-F5344CB8AC3E}">
        <p14:creationId xmlns:p14="http://schemas.microsoft.com/office/powerpoint/2010/main" val="153477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Anpassat 2">
      <a:dk1>
        <a:srgbClr val="000000"/>
      </a:dk1>
      <a:lt1>
        <a:srgbClr val="FFFFFF"/>
      </a:lt1>
      <a:dk2>
        <a:srgbClr val="1A2219"/>
      </a:dk2>
      <a:lt2>
        <a:srgbClr val="ECF0F3"/>
      </a:lt2>
      <a:accent1>
        <a:srgbClr val="E0EBD8"/>
      </a:accent1>
      <a:accent2>
        <a:srgbClr val="9FDDAC"/>
      </a:accent2>
      <a:accent3>
        <a:srgbClr val="04B067"/>
      </a:accent3>
      <a:accent4>
        <a:srgbClr val="107238"/>
      </a:accent4>
      <a:accent5>
        <a:srgbClr val="EA9E16"/>
      </a:accent5>
      <a:accent6>
        <a:srgbClr val="EC5C49"/>
      </a:accent6>
      <a:hlink>
        <a:srgbClr val="2469E6"/>
      </a:hlink>
      <a:folHlink>
        <a:srgbClr val="132F98"/>
      </a:folHlink>
    </a:clrScheme>
    <a:fontScheme name="Figtree">
      <a:majorFont>
        <a:latin typeface="Figtree"/>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Nya grafiska</Template>
  <TotalTime>3879</TotalTime>
  <Words>550</Words>
  <Application>Microsoft Office PowerPoint</Application>
  <PresentationFormat>Bredbild</PresentationFormat>
  <Paragraphs>61</Paragraphs>
  <Slides>16</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Arial</vt:lpstr>
      <vt:lpstr>Figtree</vt:lpstr>
      <vt:lpstr>Aptos</vt:lpstr>
      <vt:lpstr>Figtree Medium</vt:lpstr>
      <vt:lpstr>Figtree SemiBold</vt:lpstr>
      <vt:lpstr>Wingdings 3</vt:lpstr>
      <vt:lpstr>Office Theme</vt:lpstr>
      <vt:lpstr>PowerPoint-presentation</vt:lpstr>
      <vt:lpstr>Demo av version 2.57</vt:lpstr>
      <vt:lpstr>Detta kommer demonstreras</vt:lpstr>
      <vt:lpstr>Utbildningsinformation</vt:lpstr>
      <vt:lpstr>Studieavgifter</vt:lpstr>
      <vt:lpstr>Individuell studieplan</vt:lpstr>
      <vt:lpstr>PowerPoint-presentation</vt:lpstr>
      <vt:lpstr>Studiedeltagande</vt:lpstr>
      <vt:lpstr>Aktivitetstillfälle</vt:lpstr>
      <vt:lpstr>Resultat</vt:lpstr>
      <vt:lpstr>Tillgodoräknande</vt:lpstr>
      <vt:lpstr>Bevis</vt:lpstr>
      <vt:lpstr>Ladok för studenter</vt:lpstr>
      <vt:lpstr>Pedagogiskt stöd</vt:lpstr>
      <vt:lpstr>Utbudsomgång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Versionsdemo</dc:title>
  <dc:creator>Klara Nordström</dc:creator>
  <cp:lastModifiedBy>Klara Nordström</cp:lastModifiedBy>
  <cp:revision>287</cp:revision>
  <dcterms:created xsi:type="dcterms:W3CDTF">2024-03-26T12:09:15Z</dcterms:created>
  <dcterms:modified xsi:type="dcterms:W3CDTF">2024-11-18T09:45:33Z</dcterms:modified>
</cp:coreProperties>
</file>