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62" r:id="rId3"/>
    <p:sldId id="269" r:id="rId4"/>
    <p:sldId id="279" r:id="rId5"/>
    <p:sldId id="276" r:id="rId6"/>
    <p:sldId id="273" r:id="rId7"/>
    <p:sldId id="271" r:id="rId8"/>
    <p:sldId id="282" r:id="rId9"/>
    <p:sldId id="274" r:id="rId10"/>
    <p:sldId id="281" r:id="rId11"/>
    <p:sldId id="266" r:id="rId12"/>
    <p:sldId id="278" r:id="rId13"/>
  </p:sldIdLst>
  <p:sldSz cx="12192000" cy="6858000"/>
  <p:notesSz cx="6858000" cy="9144000"/>
  <p:embeddedFontLst>
    <p:embeddedFont>
      <p:font typeface="Aptos" panose="020B0004020202020204" pitchFamily="34" charset="0"/>
      <p:regular r:id="rId15"/>
      <p:bold r:id="rId16"/>
      <p:italic r:id="rId17"/>
      <p:boldItalic r:id="rId18"/>
    </p:embeddedFont>
    <p:embeddedFont>
      <p:font typeface="Figtree" pitchFamily="2" charset="0"/>
      <p:regular r:id="rId19"/>
      <p:bold r:id="rId20"/>
      <p:italic r:id="rId21"/>
      <p:boldItalic r:id="rId22"/>
    </p:embeddedFont>
    <p:embeddedFont>
      <p:font typeface="Figtree Medium" pitchFamily="2" charset="0"/>
      <p:regular r:id="rId23"/>
      <p:italic r:id="rId24"/>
    </p:embeddedFont>
    <p:embeddedFont>
      <p:font typeface="Figtree SemiBold" pitchFamily="2" charset="0"/>
      <p:regular r:id="rId25"/>
      <p:bold r:id="rId26"/>
      <p:italic r:id="rId27"/>
      <p:boldItalic r:id="rId28"/>
    </p:embeddedFont>
  </p:embeddedFontLst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F1F4"/>
    <a:srgbClr val="DDECD7"/>
    <a:srgbClr val="8EE1A9"/>
    <a:srgbClr val="00B561"/>
    <a:srgbClr val="007633"/>
    <a:srgbClr val="CAD8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36"/>
    <p:restoredTop sz="84449" autoAdjust="0"/>
  </p:normalViewPr>
  <p:slideViewPr>
    <p:cSldViewPr snapToGrid="0">
      <p:cViewPr varScale="1">
        <p:scale>
          <a:sx n="110" d="100"/>
          <a:sy n="110" d="100"/>
        </p:scale>
        <p:origin x="24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3E644-9AD9-1B47-BB31-DDA0E5DC1CDE}" type="datetimeFigureOut">
              <a:rPr lang="en-SE" smtClean="0"/>
              <a:t>11/14/2024</a:t>
            </a:fld>
            <a:endParaRPr lang="en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AC61D6-423E-A349-AA98-83ABF4E6F90D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004031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AC61D6-423E-A349-AA98-83ABF4E6F90D}" type="slidenum">
              <a:rPr lang="en-SE" smtClean="0"/>
              <a:t>1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038282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AC61D6-423E-A349-AA98-83ABF4E6F90D}" type="slidenum">
              <a:rPr lang="en-SE" smtClean="0"/>
              <a:t>2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955793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AC61D6-423E-A349-AA98-83ABF4E6F90D}" type="slidenum">
              <a:rPr lang="en-SE" smtClean="0"/>
              <a:t>3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231745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AC61D6-423E-A349-AA98-83ABF4E6F90D}" type="slidenum">
              <a:rPr lang="en-SE" smtClean="0"/>
              <a:t>4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942672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AC61D6-423E-A349-AA98-83ABF4E6F90D}" type="slidenum">
              <a:rPr lang="en-SE" smtClean="0"/>
              <a:t>5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787889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AC61D6-423E-A349-AA98-83ABF4E6F90D}" type="slidenum">
              <a:rPr lang="en-SE" smtClean="0"/>
              <a:t>6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245714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AC61D6-423E-A349-AA98-83ABF4E6F90D}" type="slidenum">
              <a:rPr lang="en-SE" smtClean="0"/>
              <a:t>9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8236274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AC61D6-423E-A349-AA98-83ABF4E6F90D}" type="slidenum">
              <a:rPr lang="en-SE" smtClean="0"/>
              <a:t>11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4039823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AC61D6-423E-A349-AA98-83ABF4E6F90D}" type="slidenum">
              <a:rPr lang="en-SE" smtClean="0"/>
              <a:t>12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275506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ACBD8B-BEB3-B472-0651-BC20361790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2861" y="682125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932487"/>
            <a:ext cx="2743200" cy="365125"/>
          </a:xfrm>
        </p:spPr>
        <p:txBody>
          <a:bodyPr/>
          <a:lstStyle/>
          <a:p>
            <a:fld id="{8A50A0E2-9454-1A47-9ECA-17CFBF43F9D8}" type="datetime1">
              <a:rPr lang="sv-SE" smtClean="0"/>
              <a:t>2024-11-14</a:t>
            </a:fld>
            <a:endParaRPr lang="en-SE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66BBB8C-BB60-1947-468F-4BBF3B1EB7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182" y="574654"/>
            <a:ext cx="1498235" cy="439273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455D4715-3F9A-45B2-ACFB-A466A2DBC1B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43557" y="5873750"/>
            <a:ext cx="48260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457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CAAF4D-6321-8AFB-25DE-405E79C852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6347" y="-43405"/>
            <a:ext cx="4141400" cy="694481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591498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59D4D0-806D-EE44-D99C-0A1D6CA18E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90012" y="3342860"/>
            <a:ext cx="4064885" cy="577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398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565799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9A95824-1C64-A0B8-445C-F67C74780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3039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06120E-D0F4-1F4F-69D2-4A9203D0D8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F8254F5-2E54-2929-1B50-47A66009FA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16513" y="2702030"/>
            <a:ext cx="4958971" cy="145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222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9A95824-1C64-A0B8-445C-F67C74780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3039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06120E-D0F4-1F4F-69D2-4A9203D0D8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BC45834E-24AB-6E9B-FCF7-14C44E43EA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52154" y="2719890"/>
            <a:ext cx="3287692" cy="141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396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117671-6EE3-A30D-909F-10565891E0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99982" y="669246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23629"/>
            <a:ext cx="2743200" cy="365125"/>
          </a:xfrm>
        </p:spPr>
        <p:txBody>
          <a:bodyPr/>
          <a:lstStyle/>
          <a:p>
            <a:fld id="{FB967051-D53A-0545-A9A5-5717265AFBBA}" type="datetime1">
              <a:rPr lang="sv-SE" smtClean="0"/>
              <a:t>2024-11-14</a:t>
            </a:fld>
            <a:endParaRPr lang="en-SE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7BCBE20B-8B28-E5CA-4285-ADD0803ED2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413" y="589322"/>
            <a:ext cx="1491577" cy="437321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DD751FC-B2D6-7414-1C06-8D064CB1683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47436" y="5872032"/>
            <a:ext cx="482599" cy="48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7832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117671-6EE3-A30D-909F-10565891E0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99982" y="669246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23629"/>
            <a:ext cx="2743200" cy="365125"/>
          </a:xfrm>
        </p:spPr>
        <p:txBody>
          <a:bodyPr/>
          <a:lstStyle/>
          <a:p>
            <a:fld id="{FB967051-D53A-0545-A9A5-5717265AFBBA}" type="datetime1">
              <a:rPr lang="sv-SE" smtClean="0"/>
              <a:t>2024-11-14</a:t>
            </a:fld>
            <a:endParaRPr lang="en-SE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DD751FC-B2D6-7414-1C06-8D064CB168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47436" y="5872032"/>
            <a:ext cx="482599" cy="482599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5FDF1DF-3C1E-CB5D-8F80-82B4AFDA9A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1516" y="541347"/>
            <a:ext cx="4092018" cy="51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6630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F03C7DB-07EE-ADCC-4E8D-9518244B9A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52344" y="0"/>
            <a:ext cx="2839656" cy="687827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336418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F03C7DB-07EE-ADCC-4E8D-9518244B9A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28814" y="326528"/>
            <a:ext cx="563186" cy="136416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3257357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5BFFF2-459C-96C8-6A90-602E2C1246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02367" y="0"/>
            <a:ext cx="4089633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0787761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ACBD8B-BEB3-B472-0651-BC20361790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2861" y="682125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932487"/>
            <a:ext cx="2743200" cy="365125"/>
          </a:xfrm>
        </p:spPr>
        <p:txBody>
          <a:bodyPr/>
          <a:lstStyle/>
          <a:p>
            <a:fld id="{8A50A0E2-9454-1A47-9ECA-17CFBF43F9D8}" type="datetime1">
              <a:rPr lang="sv-SE" smtClean="0"/>
              <a:t>2024-11-14</a:t>
            </a:fld>
            <a:endParaRPr lang="en-SE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455D4715-3F9A-45B2-ACFB-A466A2DBC1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43557" y="5873750"/>
            <a:ext cx="482600" cy="4826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38CAF758-5B8D-914A-57C4-A29D1781339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7544" y="541292"/>
            <a:ext cx="4272022" cy="53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0009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1640149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3039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3F759B-9D8B-810E-93CA-B5B58BB495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EEC4692-26F6-5E3C-7ADC-092571DAE8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65098" y="2716275"/>
            <a:ext cx="4861803" cy="142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3461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3039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3F759B-9D8B-810E-93CA-B5B58BB495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312B14E5-2648-4329-AFFD-B10A575CFD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32650" y="2754614"/>
            <a:ext cx="3126699" cy="134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8215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51D169-60D0-F73F-8657-C5C05CE6AF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2861" y="682125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23629"/>
            <a:ext cx="2743200" cy="365125"/>
          </a:xfrm>
        </p:spPr>
        <p:txBody>
          <a:bodyPr/>
          <a:lstStyle/>
          <a:p>
            <a:fld id="{FB967051-D53A-0545-A9A5-5717265AFBBA}" type="datetime1">
              <a:rPr lang="sv-SE" smtClean="0"/>
              <a:t>2024-11-14</a:t>
            </a:fld>
            <a:endParaRPr lang="en-SE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6B07326-30B0-DEF1-E871-62752D93D7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413" y="589322"/>
            <a:ext cx="1491577" cy="437321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F7D56C4-BD66-A21C-CF40-6646800FBB9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47436" y="5872032"/>
            <a:ext cx="482599" cy="48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6086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8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51D169-60D0-F73F-8657-C5C05CE6AF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2861" y="682125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23629"/>
            <a:ext cx="2743200" cy="365125"/>
          </a:xfrm>
        </p:spPr>
        <p:txBody>
          <a:bodyPr/>
          <a:lstStyle/>
          <a:p>
            <a:fld id="{FB967051-D53A-0545-A9A5-5717265AFBBA}" type="datetime1">
              <a:rPr lang="sv-SE" smtClean="0"/>
              <a:t>2024-11-14</a:t>
            </a:fld>
            <a:endParaRPr lang="en-SE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F7D56C4-BD66-A21C-CF40-6646800FBB9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47436" y="5872032"/>
            <a:ext cx="482599" cy="48259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0BE6E8F6-C384-1E29-A9EC-4D22C468050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1516" y="550678"/>
            <a:ext cx="4092018" cy="51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4024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0993AB-4E17-B9A2-D11A-438C67C691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52345" y="-22904"/>
            <a:ext cx="2862805" cy="693435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42634454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5F2F90-7F02-5858-E37B-3DACBEDC72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67899" y="365125"/>
            <a:ext cx="547251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8887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CAAF4D-6321-8AFB-25DE-405E79C852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6347" y="-43405"/>
            <a:ext cx="4141400" cy="694481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6394696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3039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3F759B-9D8B-810E-93CA-B5B58BB495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8E1833D8-186B-5317-7FCA-A85C1F4EF8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65098" y="2716275"/>
            <a:ext cx="4861803" cy="142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7620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3039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3F759B-9D8B-810E-93CA-B5B58BB495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892ADBBD-DBC8-FE3B-98EC-3CE2C2765D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32650" y="2754614"/>
            <a:ext cx="3126699" cy="134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9402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1379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59675"/>
            <a:ext cx="10515600" cy="3417287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0C1C9D6-962A-9EDB-1387-C352C1B327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182" y="574654"/>
            <a:ext cx="1498235" cy="43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6370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ingle Corner of Rectangle 7">
            <a:extLst>
              <a:ext uri="{FF2B5EF4-FFF2-40B4-BE49-F238E27FC236}">
                <a16:creationId xmlns:a16="http://schemas.microsoft.com/office/drawing/2014/main" id="{D10D52E0-5D28-E763-7378-2C9B3446CA04}"/>
              </a:ext>
            </a:extLst>
          </p:cNvPr>
          <p:cNvSpPr/>
          <p:nvPr userDrawn="1"/>
        </p:nvSpPr>
        <p:spPr>
          <a:xfrm flipH="1">
            <a:off x="6096000" y="1690688"/>
            <a:ext cx="6096000" cy="5167312"/>
          </a:xfrm>
          <a:prstGeom prst="round1Rect">
            <a:avLst/>
          </a:prstGeom>
          <a:solidFill>
            <a:srgbClr val="CAD8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E8BAFF-6284-2092-3FA8-D2C13189F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274E3-D29C-7192-B8DA-24228C308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47081"/>
            <a:ext cx="483108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72329C-F8E5-2205-A227-3DF6870218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7480" y="2047081"/>
            <a:ext cx="484632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8629006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of Rectangle 4">
            <a:extLst>
              <a:ext uri="{FF2B5EF4-FFF2-40B4-BE49-F238E27FC236}">
                <a16:creationId xmlns:a16="http://schemas.microsoft.com/office/drawing/2014/main" id="{5A45318E-4509-8932-528E-F98CA2E16B27}"/>
              </a:ext>
            </a:extLst>
          </p:cNvPr>
          <p:cNvSpPr/>
          <p:nvPr userDrawn="1"/>
        </p:nvSpPr>
        <p:spPr>
          <a:xfrm flipH="1">
            <a:off x="6096000" y="0"/>
            <a:ext cx="6096000" cy="6858000"/>
          </a:xfrm>
          <a:prstGeom prst="round1Rect">
            <a:avLst/>
          </a:prstGeom>
          <a:solidFill>
            <a:srgbClr val="CAD8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E8BAFF-6284-2092-3FA8-D2C13189F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3108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274E3-D29C-7192-B8DA-24228C308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47081"/>
            <a:ext cx="483108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72329C-F8E5-2205-A227-3DF6870218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7480" y="2047081"/>
            <a:ext cx="484632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9560920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A347C-455C-0BAF-5376-652754923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5F9E70-23D1-28E2-686D-CAE0C92EB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81B567-9C19-A63B-BF88-ECB34A7C34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D0CEA1-271A-D9E3-AE7A-E939321097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1B324E-3E90-E468-EEEC-37B1EC51AF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7321207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C5964-6C99-A390-1543-D5DADFFC3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9313228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23486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94AA211-5EA4-3AEC-5935-DB51C205FA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6347" y="-43405"/>
            <a:ext cx="4141400" cy="69448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F7B27D-44D5-ADDA-F6DE-41C6CDB1E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4448492" cy="1268096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680301-8D23-6E5E-70E8-86DCA4E648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69280" y="987425"/>
            <a:ext cx="5686108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317DEE-93A4-9BD5-BB4A-C9C5B4AD6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53640"/>
            <a:ext cx="4448492" cy="341534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73910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1EFB08-47C3-3F4C-F28E-6157CB80BA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95160" y="0"/>
            <a:ext cx="519684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F7B27D-44D5-ADDA-F6DE-41C6CDB1E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6155372" cy="124968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680301-8D23-6E5E-70E8-86DCA4E648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419976" y="0"/>
            <a:ext cx="4772024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317DEE-93A4-9BD5-BB4A-C9C5B4AD6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6155372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790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1379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59675"/>
            <a:ext cx="10515600" cy="3417287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7855B1E-D74F-C54E-CE61-83490999A0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7544" y="541292"/>
            <a:ext cx="4272022" cy="53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67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3541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837"/>
            <a:ext cx="10515600" cy="3417287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4130E41-A691-BDBC-87BE-64335B450A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182" y="5845186"/>
            <a:ext cx="1498235" cy="43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243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3541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837"/>
            <a:ext cx="10515600" cy="3417287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70278C9-6026-42BB-776E-1DDE9814F9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9551" y="5801857"/>
            <a:ext cx="4272022" cy="53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171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DCC8F3-0B56-EB07-ABC3-675FC490D6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67899" y="365125"/>
            <a:ext cx="547251" cy="132556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630313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F17F89-5D8E-AFD6-042E-5A6533FE93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0657" y="693915"/>
            <a:ext cx="4084222" cy="617696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143917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DCC8F3-0B56-EB07-ABC3-675FC490D6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52345" y="-22904"/>
            <a:ext cx="2862805" cy="693435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328700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B85BBC-75C8-A5B9-C000-757D8F01D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D65FB9-B18E-D96A-9239-226000CCA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7F281-F576-B19F-199C-3852683DD2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FA0968-ABAC-5F43-9115-8C66E652C644}" type="datetime1">
              <a:rPr lang="sv-SE" smtClean="0"/>
              <a:t>2024-11-14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784088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2" r:id="rId2"/>
    <p:sldLayoutId id="2147483680" r:id="rId3"/>
    <p:sldLayoutId id="2147483683" r:id="rId4"/>
    <p:sldLayoutId id="2147483681" r:id="rId5"/>
    <p:sldLayoutId id="2147483684" r:id="rId6"/>
    <p:sldLayoutId id="2147483672" r:id="rId7"/>
    <p:sldLayoutId id="2147483674" r:id="rId8"/>
    <p:sldLayoutId id="2147483661" r:id="rId9"/>
    <p:sldLayoutId id="2147483663" r:id="rId10"/>
    <p:sldLayoutId id="2147483667" r:id="rId11"/>
    <p:sldLayoutId id="2147483666" r:id="rId12"/>
    <p:sldLayoutId id="2147483671" r:id="rId13"/>
    <p:sldLayoutId id="2147483685" r:id="rId14"/>
    <p:sldLayoutId id="2147483660" r:id="rId15"/>
    <p:sldLayoutId id="2147483686" r:id="rId16"/>
    <p:sldLayoutId id="2147483662" r:id="rId17"/>
    <p:sldLayoutId id="2147483673" r:id="rId18"/>
    <p:sldLayoutId id="2147483664" r:id="rId19"/>
    <p:sldLayoutId id="2147483665" r:id="rId20"/>
    <p:sldLayoutId id="2147483670" r:id="rId21"/>
    <p:sldLayoutId id="2147483687" r:id="rId22"/>
    <p:sldLayoutId id="2147483675" r:id="rId23"/>
    <p:sldLayoutId id="2147483689" r:id="rId24"/>
    <p:sldLayoutId id="2147483676" r:id="rId25"/>
    <p:sldLayoutId id="2147483677" r:id="rId26"/>
    <p:sldLayoutId id="2147483678" r:id="rId27"/>
    <p:sldLayoutId id="2147483679" r:id="rId28"/>
    <p:sldLayoutId id="2147483688" r:id="rId29"/>
    <p:sldLayoutId id="2147483652" r:id="rId30"/>
    <p:sldLayoutId id="2147483669" r:id="rId31"/>
    <p:sldLayoutId id="2147483653" r:id="rId32"/>
    <p:sldLayoutId id="2147483654" r:id="rId33"/>
    <p:sldLayoutId id="2147483655" r:id="rId34"/>
    <p:sldLayoutId id="2147483657" r:id="rId35"/>
    <p:sldLayoutId id="2147483668" r:id="rId36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Figtree SemiBold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BD17A-1401-A23E-2A5C-8978824E3B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b="0" i="0" dirty="0">
                <a:solidFill>
                  <a:srgbClr val="333333"/>
                </a:solidFill>
                <a:effectLst/>
                <a:latin typeface="+mj-lt"/>
              </a:rPr>
              <a:t>Utbudshantering</a:t>
            </a:r>
            <a:endParaRPr lang="en-SE" b="1" dirty="0">
              <a:latin typeface="+mj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9F11E5-5C01-D306-7BBA-3DF4607477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Tematräff 06 </a:t>
            </a:r>
          </a:p>
          <a:p>
            <a:r>
              <a:rPr lang="sv-SE" dirty="0"/>
              <a:t>2024-11-19</a:t>
            </a:r>
            <a:endParaRPr lang="en-SE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985DB74-1F2C-C7B3-6509-154ABB33D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940695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person, himmel, Bagage och väskor, klädsel&#10;&#10;Automatiskt genererad beskrivning">
            <a:extLst>
              <a:ext uri="{FF2B5EF4-FFF2-40B4-BE49-F238E27FC236}">
                <a16:creationId xmlns:a16="http://schemas.microsoft.com/office/drawing/2014/main" id="{DF383BBE-8752-4B70-852A-3DAF1BBD6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2570" y="1987460"/>
            <a:ext cx="3899105" cy="3899105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1A306FC-629B-48C4-9A3A-A5DB2DEB8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Planering framåt utbudsomgång– längre sikt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7129574-02D8-4F9C-880F-50D918C9DA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sv-SE" dirty="0">
                <a:latin typeface="Figtree Medium"/>
              </a:rPr>
              <a:t>Utökat stöd för att redigera på ett effektivt sätt</a:t>
            </a:r>
          </a:p>
          <a:p>
            <a:r>
              <a:rPr lang="sv-SE" dirty="0">
                <a:latin typeface="Figtree Medium"/>
              </a:rPr>
              <a:t>Processtöd i utbudsomgång</a:t>
            </a:r>
          </a:p>
          <a:p>
            <a:r>
              <a:rPr lang="sv-SE" dirty="0">
                <a:latin typeface="Figtree Medium"/>
              </a:rPr>
              <a:t>Underlätta navigering</a:t>
            </a:r>
          </a:p>
          <a:p>
            <a:r>
              <a:rPr lang="sv-SE" dirty="0">
                <a:latin typeface="Figtree Medium"/>
              </a:rPr>
              <a:t>Masshantering av förslag</a:t>
            </a:r>
          </a:p>
          <a:p>
            <a:r>
              <a:rPr lang="sv-SE" dirty="0">
                <a:latin typeface="Figtree Medium"/>
              </a:rPr>
              <a:t>Stöd för tidplan i systemet</a:t>
            </a:r>
          </a:p>
          <a:p>
            <a:r>
              <a:rPr lang="sv-SE" dirty="0">
                <a:latin typeface="Figtree Medium"/>
              </a:rPr>
              <a:t>Synliggöra förändringar mellan utbudsomgångar</a:t>
            </a:r>
          </a:p>
          <a:p>
            <a:endParaRPr lang="sv-SE" dirty="0"/>
          </a:p>
        </p:txBody>
      </p:sp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5C5D3B3F-4A7C-4B18-94AC-E6E093AF9F4A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6616495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Figtree Medium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Figtree Medium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Figtree Medium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igtree Medium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igtree Medium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sv-SE" dirty="0">
              <a:latin typeface="Figtre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327172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7C41E9A-52B9-4193-B050-932F05463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händer nu?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1CF8389-F85E-4214-8BCF-85417CEE9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Fortsatt tillgängligt i testmiljöerna för alla lärosäten</a:t>
            </a:r>
          </a:p>
          <a:p>
            <a:pPr lvl="1"/>
            <a:r>
              <a:rPr lang="sv-SE" dirty="0"/>
              <a:t>Ny systemaktivitet för att komma åt viss funktionalitet i test</a:t>
            </a:r>
          </a:p>
          <a:p>
            <a:pPr lvl="2"/>
            <a:r>
              <a:rPr lang="sv-SE" dirty="0"/>
              <a:t>”Utbudsomgång: Hantera kurspaketeringstillfälle i utbudsomgång”</a:t>
            </a:r>
          </a:p>
          <a:p>
            <a:r>
              <a:rPr lang="sv-SE" dirty="0"/>
              <a:t>I produktionsmiljöerna för alla lärosäten i version 2.58 (241204)</a:t>
            </a:r>
          </a:p>
          <a:p>
            <a:r>
              <a:rPr lang="sv-SE" dirty="0"/>
              <a:t>Vägledningen uppdateras</a:t>
            </a:r>
          </a:p>
          <a:p>
            <a:r>
              <a:rPr lang="sv-SE" dirty="0"/>
              <a:t>Lämna gärna förslag och synpunkter i </a:t>
            </a:r>
            <a:r>
              <a:rPr lang="sv-SE" dirty="0" err="1"/>
              <a:t>Jira</a:t>
            </a:r>
            <a:endParaRPr lang="sv-SE" dirty="0"/>
          </a:p>
          <a:p>
            <a:r>
              <a:rPr lang="sv-SE" dirty="0"/>
              <a:t>Användningstester </a:t>
            </a:r>
          </a:p>
          <a:p>
            <a:r>
              <a:rPr lang="sv-SE" dirty="0"/>
              <a:t>Tematräff efter årsskiftet kring programplanering </a:t>
            </a:r>
          </a:p>
          <a:p>
            <a:pPr lvl="1"/>
            <a:r>
              <a:rPr lang="sv-SE" dirty="0"/>
              <a:t>Vi återkommer med datum</a:t>
            </a:r>
          </a:p>
          <a:p>
            <a:pPr lvl="1"/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72492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8E74D85-BE95-4D3B-9E58-66F2E26D2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5C60400-539C-4F42-B237-08567A774D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endParaRPr lang="sv-SE" sz="4400" dirty="0"/>
          </a:p>
          <a:p>
            <a:pPr marL="0" indent="0" algn="ctr">
              <a:buNone/>
            </a:pPr>
            <a:endParaRPr lang="sv-SE" sz="4400" dirty="0"/>
          </a:p>
          <a:p>
            <a:pPr marL="0" indent="0" algn="ctr">
              <a:buNone/>
            </a:pPr>
            <a:endParaRPr lang="sv-SE" sz="4400" dirty="0"/>
          </a:p>
          <a:p>
            <a:pPr marL="0" indent="0" algn="ctr">
              <a:buNone/>
            </a:pPr>
            <a:r>
              <a:rPr lang="sv-SE" sz="4400" dirty="0"/>
              <a:t>Tack!</a:t>
            </a:r>
          </a:p>
          <a:p>
            <a:pPr marL="0" indent="0" algn="ctr">
              <a:buNone/>
            </a:pPr>
            <a:endParaRPr lang="sv-SE" sz="4400" dirty="0"/>
          </a:p>
          <a:p>
            <a:pPr marL="0" indent="0" algn="ctr">
              <a:buNone/>
            </a:pPr>
            <a:endParaRPr lang="sv-SE" dirty="0"/>
          </a:p>
        </p:txBody>
      </p:sp>
      <p:pic>
        <p:nvPicPr>
          <p:cNvPr id="4" name="Bildobjekt 3" descr="HD wallpaper: selective photo of yellow tulip flowers, Vivid, Helios ...">
            <a:extLst>
              <a:ext uri="{FF2B5EF4-FFF2-40B4-BE49-F238E27FC236}">
                <a16:creationId xmlns:a16="http://schemas.microsoft.com/office/drawing/2014/main" id="{06B3565D-406E-48B4-9CA4-8B7C37C8DF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671" b="17364"/>
          <a:stretch/>
        </p:blipFill>
        <p:spPr>
          <a:xfrm>
            <a:off x="20" y="11"/>
            <a:ext cx="12191980" cy="3710604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56829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7C41E9A-52B9-4193-B050-932F05463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Agenda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1CF8389-F85E-4214-8BCF-85417CEE9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Introduktion</a:t>
            </a:r>
          </a:p>
          <a:p>
            <a:r>
              <a:rPr lang="sv-SE" dirty="0"/>
              <a:t>Demo av funktionalitet med frågestund</a:t>
            </a:r>
          </a:p>
          <a:p>
            <a:r>
              <a:rPr lang="sv-SE" dirty="0"/>
              <a:t>Plan framöver</a:t>
            </a:r>
          </a:p>
          <a:p>
            <a:r>
              <a:rPr lang="sv-SE" dirty="0"/>
              <a:t>Avslutning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84904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7C41E9A-52B9-4193-B050-932F05463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Produktmål: Hantering av utbildningsutbud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1CF8389-F85E-4214-8BCF-85417CEE9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i="1" dirty="0"/>
              <a:t>Övergripande mål: </a:t>
            </a:r>
          </a:p>
          <a:p>
            <a:pPr marL="0" indent="0">
              <a:buNone/>
            </a:pPr>
            <a:r>
              <a:rPr lang="sv-SE" dirty="0"/>
              <a:t>Att förbättra och effektivisera hanteringen av utbildningsutbud i </a:t>
            </a:r>
            <a:r>
              <a:rPr lang="sv-SE" dirty="0" err="1"/>
              <a:t>Ladok</a:t>
            </a: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i="1" dirty="0"/>
              <a:t>Avgränsat mål:</a:t>
            </a:r>
          </a:p>
          <a:p>
            <a:pPr marL="0" indent="0">
              <a:buNone/>
            </a:pPr>
            <a:r>
              <a:rPr lang="sv-SE" dirty="0"/>
              <a:t>Effektivisera </a:t>
            </a:r>
            <a:r>
              <a:rPr lang="sv-SE" i="1" dirty="0"/>
              <a:t>etableringen</a:t>
            </a:r>
            <a:r>
              <a:rPr lang="sv-SE" dirty="0"/>
              <a:t> av ett utbud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  <a:p>
            <a:pPr lvl="1"/>
            <a:endParaRPr lang="sv-SE" dirty="0"/>
          </a:p>
          <a:p>
            <a:pPr lvl="1"/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41799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EDDEA35-BF1C-44D6-BD7B-0E2684DE6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Utbudsomgång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342BFD3-92B6-4428-ACDF-FAC7BE3256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>
                <a:solidFill>
                  <a:srgbClr val="000000"/>
                </a:solidFill>
                <a:latin typeface="+mn-lt"/>
              </a:rPr>
              <a:t>Utbudsomgång är ett v</a:t>
            </a:r>
            <a:r>
              <a:rPr lang="sv-SE" b="0" i="0" dirty="0">
                <a:solidFill>
                  <a:srgbClr val="000000"/>
                </a:solidFill>
                <a:effectLst/>
                <a:latin typeface="+mn-lt"/>
              </a:rPr>
              <a:t>erktyg för att skapa och hantera ett stort antal utbildningstillfällen på ett effektivt sätt. </a:t>
            </a:r>
          </a:p>
          <a:p>
            <a:pPr marL="0" indent="0">
              <a:buNone/>
            </a:pPr>
            <a:endParaRPr lang="sv-SE" b="0" i="0" dirty="0">
              <a:solidFill>
                <a:srgbClr val="000000"/>
              </a:solidFill>
              <a:effectLst/>
              <a:latin typeface="+mn-lt"/>
            </a:endParaRPr>
          </a:p>
          <a:p>
            <a:r>
              <a:rPr lang="sv-SE" b="0" i="0" dirty="0">
                <a:solidFill>
                  <a:srgbClr val="000000"/>
                </a:solidFill>
                <a:effectLst/>
                <a:latin typeface="+mn-lt"/>
              </a:rPr>
              <a:t>Används för att samlat planera och administrera utbildningstillfällen som planeras för en specifik tidsperiod, exempelvis en termin eller ett läsår. </a:t>
            </a:r>
          </a:p>
          <a:p>
            <a:pPr marL="0" indent="0">
              <a:buNone/>
            </a:pPr>
            <a:endParaRPr lang="sv-SE" dirty="0">
              <a:solidFill>
                <a:srgbClr val="000000"/>
              </a:solidFill>
              <a:latin typeface="+mn-lt"/>
            </a:endParaRPr>
          </a:p>
          <a:p>
            <a:r>
              <a:rPr lang="sv-SE" dirty="0">
                <a:solidFill>
                  <a:srgbClr val="000000"/>
                </a:solidFill>
                <a:latin typeface="+mn-lt"/>
              </a:rPr>
              <a:t>Resultatet av arbetet är ett utbildningsutbud för den specifika tidsperioden.</a:t>
            </a:r>
            <a:endParaRPr lang="sv-SE" dirty="0">
              <a:latin typeface="+mn-lt"/>
            </a:endParaRPr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49414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EDDEA35-BF1C-44D6-BD7B-0E2684DE6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Produktionssättning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342BFD3-92B6-4428-ACDF-FAC7BE3256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Tillgänglig i testmiljöerna för alla lärosäten </a:t>
            </a:r>
          </a:p>
          <a:p>
            <a:r>
              <a:rPr lang="sv-SE" dirty="0"/>
              <a:t>Driftsatt i produktion för Högskolan i Gävle i version 2.55</a:t>
            </a:r>
          </a:p>
          <a:p>
            <a:r>
              <a:rPr lang="sv-SE" dirty="0"/>
              <a:t>I produktionsmiljöerna för alla lärosäten i version 2.58 (241204)</a:t>
            </a:r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36364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BF5446A-2C7A-4E91-BD9B-BFA7F15EE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Innehåll som går till produktion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5C52E4A-DB7E-4080-8702-FE98CE8029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Massetablering av kurstillfällen</a:t>
            </a:r>
          </a:p>
          <a:p>
            <a:pPr lvl="1"/>
            <a:r>
              <a:rPr lang="sv-SE" dirty="0"/>
              <a:t>Masskopiera tillfällen</a:t>
            </a:r>
          </a:p>
          <a:p>
            <a:pPr lvl="1"/>
            <a:r>
              <a:rPr lang="sv-SE" dirty="0"/>
              <a:t>Konfiguration av vilka värden som ska kopieras</a:t>
            </a:r>
          </a:p>
          <a:p>
            <a:pPr lvl="1"/>
            <a:r>
              <a:rPr lang="sv-SE" dirty="0"/>
              <a:t>Förvalda värden</a:t>
            </a:r>
          </a:p>
          <a:p>
            <a:pPr lvl="1"/>
            <a:r>
              <a:rPr lang="sv-SE" dirty="0"/>
              <a:t>Generering av datum utifrån läsperioder</a:t>
            </a:r>
          </a:p>
          <a:p>
            <a:r>
              <a:rPr lang="sv-SE" dirty="0"/>
              <a:t>Bevakning av tillfällen som skapats i en utbudsomgång</a:t>
            </a:r>
          </a:p>
          <a:p>
            <a:r>
              <a:rPr lang="sv-SE" dirty="0"/>
              <a:t>Möjligt att söka ut på utbudsomgång i Avancerad sökning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276F7D05-C20F-4D77-891E-7E75CB930B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2280" y="518587"/>
            <a:ext cx="4407357" cy="2479139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755864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783C942-77D7-4EF6-8C23-8BA50BCFC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506CC5D-E702-41FE-A730-15C3592011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sv-SE" sz="3600" dirty="0"/>
              <a:t>Demo</a:t>
            </a:r>
          </a:p>
          <a:p>
            <a:pPr marL="0" indent="0" algn="ctr">
              <a:buNone/>
            </a:pPr>
            <a:endParaRPr lang="sv-SE" sz="3600" dirty="0"/>
          </a:p>
          <a:p>
            <a:pPr marL="0" indent="0" algn="ctr">
              <a:buNone/>
            </a:pPr>
            <a:endParaRPr lang="sv-SE" sz="3600" dirty="0"/>
          </a:p>
        </p:txBody>
      </p:sp>
    </p:spTree>
    <p:extLst>
      <p:ext uri="{BB962C8B-B14F-4D97-AF65-F5344CB8AC3E}">
        <p14:creationId xmlns:p14="http://schemas.microsoft.com/office/powerpoint/2010/main" val="3881451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783C942-77D7-4EF6-8C23-8BA50BCFC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506CC5D-E702-41FE-A730-15C3592011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sv-SE" sz="3600" dirty="0"/>
              <a:t>Frågestund</a:t>
            </a:r>
          </a:p>
          <a:p>
            <a:pPr marL="0" indent="0" algn="ctr">
              <a:buNone/>
            </a:pPr>
            <a:endParaRPr lang="sv-SE" sz="3600" dirty="0"/>
          </a:p>
          <a:p>
            <a:pPr marL="0" indent="0" algn="ctr">
              <a:buNone/>
            </a:pPr>
            <a:endParaRPr lang="sv-SE" sz="3600" dirty="0"/>
          </a:p>
        </p:txBody>
      </p:sp>
    </p:spTree>
    <p:extLst>
      <p:ext uri="{BB962C8B-B14F-4D97-AF65-F5344CB8AC3E}">
        <p14:creationId xmlns:p14="http://schemas.microsoft.com/office/powerpoint/2010/main" val="3300535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7C41E9A-52B9-4193-B050-932F05463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Fortsatt arbete utbudsomgång – våren 2025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1CF8389-F85E-4214-8BCF-85417CEE9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Programplanering</a:t>
            </a:r>
          </a:p>
          <a:p>
            <a:pPr lvl="1"/>
            <a:r>
              <a:rPr lang="sv-SE" dirty="0"/>
              <a:t>Kopiering av tillfällen mellan kullar inom program  </a:t>
            </a:r>
          </a:p>
          <a:p>
            <a:pPr lvl="1"/>
            <a:r>
              <a:rPr lang="sv-SE" dirty="0"/>
              <a:t>Samplanering av tillfällen som ska </a:t>
            </a:r>
            <a:r>
              <a:rPr lang="sv-SE" dirty="0" err="1"/>
              <a:t>samläsas</a:t>
            </a:r>
            <a:endParaRPr lang="sv-SE" dirty="0"/>
          </a:p>
          <a:p>
            <a:pPr lvl="2"/>
            <a:r>
              <a:rPr lang="sv-SE" dirty="0"/>
              <a:t>”Beställda” tillfällen</a:t>
            </a:r>
          </a:p>
          <a:p>
            <a:pPr lvl="1"/>
            <a:r>
              <a:rPr lang="sv-SE" dirty="0"/>
              <a:t>Planering utifrån poängfördelning</a:t>
            </a:r>
          </a:p>
          <a:p>
            <a:r>
              <a:rPr lang="sv-SE" dirty="0"/>
              <a:t>Massetablering av kurspaketeringstillfällen</a:t>
            </a:r>
          </a:p>
          <a:p>
            <a:pPr lvl="1"/>
            <a:r>
              <a:rPr lang="sv-SE" dirty="0"/>
              <a:t>Program</a:t>
            </a:r>
          </a:p>
          <a:p>
            <a:pPr lvl="1"/>
            <a:r>
              <a:rPr lang="sv-SE" dirty="0"/>
              <a:t>Kurspaket</a:t>
            </a:r>
          </a:p>
          <a:p>
            <a:pPr lvl="1"/>
            <a:endParaRPr lang="sv-SE" dirty="0"/>
          </a:p>
          <a:p>
            <a:pPr lvl="1"/>
            <a:endParaRPr lang="sv-SE" dirty="0"/>
          </a:p>
          <a:p>
            <a:pPr lvl="1"/>
            <a:endParaRPr lang="sv-SE" dirty="0"/>
          </a:p>
          <a:p>
            <a:pPr lvl="1"/>
            <a:endParaRPr lang="sv-SE" dirty="0"/>
          </a:p>
          <a:p>
            <a:pPr lvl="1"/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48D3D688-DB31-4257-BFBF-4B46CF844B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8105" y="1690688"/>
            <a:ext cx="3145809" cy="4602879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362780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dk-colors">
      <a:dk1>
        <a:srgbClr val="000000"/>
      </a:dk1>
      <a:lt1>
        <a:srgbClr val="FFFFFF"/>
      </a:lt1>
      <a:dk2>
        <a:srgbClr val="1A2219"/>
      </a:dk2>
      <a:lt2>
        <a:srgbClr val="ECF0F3"/>
      </a:lt2>
      <a:accent1>
        <a:srgbClr val="E0EAD7"/>
      </a:accent1>
      <a:accent2>
        <a:srgbClr val="E0EAD7"/>
      </a:accent2>
      <a:accent3>
        <a:srgbClr val="9FDDAC"/>
      </a:accent3>
      <a:accent4>
        <a:srgbClr val="00B066"/>
      </a:accent4>
      <a:accent5>
        <a:srgbClr val="0F7237"/>
      </a:accent5>
      <a:accent6>
        <a:srgbClr val="38583F"/>
      </a:accent6>
      <a:hlink>
        <a:srgbClr val="2469E6"/>
      </a:hlink>
      <a:folHlink>
        <a:srgbClr val="132F98"/>
      </a:folHlink>
    </a:clrScheme>
    <a:fontScheme name="Figtree">
      <a:majorFont>
        <a:latin typeface="Figtree"/>
        <a:ea typeface=""/>
        <a:cs typeface=""/>
      </a:majorFont>
      <a:minorFont>
        <a:latin typeface="Figtre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17571</TotalTime>
  <Words>296</Words>
  <Application>Microsoft Office PowerPoint</Application>
  <PresentationFormat>Bredbild</PresentationFormat>
  <Paragraphs>81</Paragraphs>
  <Slides>12</Slides>
  <Notes>9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8" baseType="lpstr">
      <vt:lpstr>Figtree</vt:lpstr>
      <vt:lpstr>Figtree Medium</vt:lpstr>
      <vt:lpstr>Figtree SemiBold</vt:lpstr>
      <vt:lpstr>Aptos</vt:lpstr>
      <vt:lpstr>Arial</vt:lpstr>
      <vt:lpstr>Office Theme</vt:lpstr>
      <vt:lpstr>Utbudshantering</vt:lpstr>
      <vt:lpstr>Agenda</vt:lpstr>
      <vt:lpstr>Produktmål: Hantering av utbildningsutbud</vt:lpstr>
      <vt:lpstr>Utbudsomgång</vt:lpstr>
      <vt:lpstr>Produktionssättning</vt:lpstr>
      <vt:lpstr>Innehåll som går till produktion</vt:lpstr>
      <vt:lpstr>PowerPoint-presentation</vt:lpstr>
      <vt:lpstr>PowerPoint-presentation</vt:lpstr>
      <vt:lpstr>Fortsatt arbete utbudsomgång – våren 2025</vt:lpstr>
      <vt:lpstr>Planering framåt utbudsomgång– längre sikt</vt:lpstr>
      <vt:lpstr>Vad händer nu?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Inför Q2-24</dc:title>
  <dc:creator>Erik Långström</dc:creator>
  <cp:lastModifiedBy>Jessica Sedig</cp:lastModifiedBy>
  <cp:revision>69</cp:revision>
  <dcterms:created xsi:type="dcterms:W3CDTF">2024-03-26T12:09:15Z</dcterms:created>
  <dcterms:modified xsi:type="dcterms:W3CDTF">2024-11-19T14:33:57Z</dcterms:modified>
</cp:coreProperties>
</file>