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8"/>
  </p:notesMasterIdLst>
  <p:sldIdLst>
    <p:sldId id="256" r:id="rId2"/>
    <p:sldId id="310" r:id="rId3"/>
    <p:sldId id="309" r:id="rId4"/>
    <p:sldId id="264" r:id="rId5"/>
    <p:sldId id="289" r:id="rId6"/>
    <p:sldId id="311" r:id="rId7"/>
  </p:sldIdLst>
  <p:sldSz cx="12192000" cy="6858000"/>
  <p:notesSz cx="6858000" cy="9144000"/>
  <p:embeddedFontLst>
    <p:embeddedFont>
      <p:font typeface="Figtree" pitchFamily="2" charset="0"/>
      <p:regular r:id="rId9"/>
      <p:bold r:id="rId10"/>
      <p:italic r:id="rId11"/>
      <p:boldItalic r:id="rId12"/>
    </p:embeddedFont>
    <p:embeddedFont>
      <p:font typeface="Figtree Medium" pitchFamily="2" charset="0"/>
      <p:regular r:id="rId13"/>
      <p:italic r:id="rId14"/>
    </p:embeddedFont>
    <p:embeddedFont>
      <p:font typeface="Figtree SemiBold" pitchFamily="2" charset="0"/>
      <p:regular r:id="rId15"/>
      <p:bold r:id="rId16"/>
      <p:italic r:id="rId17"/>
      <p:boldItalic r:id="rId18"/>
    </p:embeddedFont>
  </p:embeddedFont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1F4"/>
    <a:srgbClr val="DDECD7"/>
    <a:srgbClr val="8EE1A9"/>
    <a:srgbClr val="00B561"/>
    <a:srgbClr val="007633"/>
    <a:srgbClr val="CAD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/>
    <p:restoredTop sz="94752"/>
  </p:normalViewPr>
  <p:slideViewPr>
    <p:cSldViewPr snapToGrid="0">
      <p:cViewPr varScale="1">
        <p:scale>
          <a:sx n="116" d="100"/>
          <a:sy n="116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3E644-9AD9-1B47-BB31-DDA0E5DC1CDE}" type="datetimeFigureOut">
              <a:rPr lang="en-SE" smtClean="0"/>
              <a:t>2024-11-22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C61D6-423E-A349-AA98-83ABF4E6F90D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0403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ACBD8B-BEB3-B472-0651-BC2036179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2861" y="682125"/>
            <a:ext cx="4092018" cy="61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522C2-04BB-C34D-B691-57EE3807A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Figtree SemiBold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D92B-53F1-2B49-6FD6-D49A4BBC5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Figtree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416F-4AEE-69AF-67B0-1C9CC50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32487"/>
            <a:ext cx="2743200" cy="365125"/>
          </a:xfrm>
        </p:spPr>
        <p:txBody>
          <a:bodyPr/>
          <a:lstStyle/>
          <a:p>
            <a:fld id="{8A50A0E2-9454-1A47-9ECA-17CFBF43F9D8}" type="datetime1">
              <a:rPr lang="sv-SE" smtClean="0"/>
              <a:t>2024-11-22</a:t>
            </a:fld>
            <a:endParaRPr lang="en-S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66BBB8C-BB60-1947-468F-4BBF3B1EB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182" y="574654"/>
            <a:ext cx="1498235" cy="4392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55D4715-3F9A-45B2-ACFB-A466A2DBC1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3557" y="587375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5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CAAF4D-6321-8AFB-25DE-405E79C85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347" y="-43405"/>
            <a:ext cx="4141400" cy="6944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9149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9D4D0-806D-EE44-D99C-0A1D6CA18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0012" y="3342860"/>
            <a:ext cx="4064885" cy="57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98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56579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A95824-1C64-A0B8-445C-F67C747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039"/>
            <a:ext cx="10515600" cy="903923"/>
          </a:xfrm>
        </p:spPr>
        <p:txBody>
          <a:bodyPr/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6120E-D0F4-1F4F-69D2-4A9203D0D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9548" y="2190697"/>
            <a:ext cx="1022452" cy="24766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F8254F5-2E54-2929-1B50-47A66009FA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6513" y="2702030"/>
            <a:ext cx="4958971" cy="14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A95824-1C64-A0B8-445C-F67C747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039"/>
            <a:ext cx="10515600" cy="903923"/>
          </a:xfrm>
        </p:spPr>
        <p:txBody>
          <a:bodyPr/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6120E-D0F4-1F4F-69D2-4A9203D0D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9548" y="2190697"/>
            <a:ext cx="1022452" cy="247660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ACBE23D-B345-B04A-093D-8EFE89025A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2154" y="2719890"/>
            <a:ext cx="3287692" cy="14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9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117671-6EE3-A30D-909F-10565891E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9982" y="669246"/>
            <a:ext cx="4092018" cy="61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522C2-04BB-C34D-B691-57EE3807A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Figtree SemiBold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D92B-53F1-2B49-6FD6-D49A4BBC5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Figtree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416F-4AEE-69AF-67B0-1C9CC50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3629"/>
            <a:ext cx="2743200" cy="365125"/>
          </a:xfrm>
        </p:spPr>
        <p:txBody>
          <a:bodyPr/>
          <a:lstStyle/>
          <a:p>
            <a:fld id="{FB967051-D53A-0545-A9A5-5717265AFBBA}" type="datetime1">
              <a:rPr lang="sv-SE" smtClean="0"/>
              <a:t>2024-11-22</a:t>
            </a:fld>
            <a:endParaRPr lang="en-S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BCBE20B-8B28-E5CA-4285-ADD0803ED2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413" y="589322"/>
            <a:ext cx="1491577" cy="43732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D751FC-B2D6-7414-1C06-8D064CB168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7436" y="5872032"/>
            <a:ext cx="482599" cy="4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3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117671-6EE3-A30D-909F-10565891E0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9982" y="669246"/>
            <a:ext cx="4092018" cy="61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522C2-04BB-C34D-B691-57EE3807A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Figtree SemiBold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D92B-53F1-2B49-6FD6-D49A4BBC5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Figtree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416F-4AEE-69AF-67B0-1C9CC50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3629"/>
            <a:ext cx="2743200" cy="365125"/>
          </a:xfrm>
        </p:spPr>
        <p:txBody>
          <a:bodyPr/>
          <a:lstStyle/>
          <a:p>
            <a:fld id="{FB967051-D53A-0545-A9A5-5717265AFBBA}" type="datetime1">
              <a:rPr lang="sv-SE" smtClean="0"/>
              <a:t>2024-11-22</a:t>
            </a:fld>
            <a:endParaRPr lang="en-S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D751FC-B2D6-7414-1C06-8D064CB168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436" y="5872032"/>
            <a:ext cx="482599" cy="4825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FDF1DF-3C1E-CB5D-8F80-82B4AFDA9A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516" y="541347"/>
            <a:ext cx="4092018" cy="5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03C7DB-07EE-ADCC-4E8D-9518244B9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2344" y="0"/>
            <a:ext cx="2839656" cy="68782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043734-9758-3CBE-5393-38978422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36418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03C7DB-07EE-ADCC-4E8D-9518244B9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8814" y="326528"/>
            <a:ext cx="563186" cy="13641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043734-9758-3CBE-5393-38978422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2573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BFFF2-459C-96C8-6A90-602E2C124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367" y="0"/>
            <a:ext cx="4089633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043734-9758-3CBE-5393-38978422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078776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ACBD8B-BEB3-B472-0651-BC2036179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2861" y="682125"/>
            <a:ext cx="4092018" cy="61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522C2-04BB-C34D-B691-57EE3807A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Figtree SemiBold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D92B-53F1-2B49-6FD6-D49A4BBC5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Figtree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416F-4AEE-69AF-67B0-1C9CC50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32487"/>
            <a:ext cx="2743200" cy="365125"/>
          </a:xfrm>
        </p:spPr>
        <p:txBody>
          <a:bodyPr/>
          <a:lstStyle/>
          <a:p>
            <a:fld id="{8A50A0E2-9454-1A47-9ECA-17CFBF43F9D8}" type="datetime1">
              <a:rPr lang="sv-SE" smtClean="0"/>
              <a:t>2024-11-22</a:t>
            </a:fld>
            <a:endParaRPr lang="en-S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55D4715-3F9A-45B2-ACFB-A466A2DBC1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3557" y="5873750"/>
            <a:ext cx="482600" cy="482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8CAF758-5B8D-914A-57C4-A29D178133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544" y="541292"/>
            <a:ext cx="4272022" cy="5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00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043734-9758-3CBE-5393-38978422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64014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039"/>
            <a:ext cx="10515600" cy="903923"/>
          </a:xfrm>
        </p:spPr>
        <p:txBody>
          <a:bodyPr/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F759B-9D8B-810E-93CA-B5B58BB49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9548" y="2190697"/>
            <a:ext cx="1022452" cy="247660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EEC4692-26F6-5E3C-7ADC-092571DAE8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5098" y="2716275"/>
            <a:ext cx="4861803" cy="1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46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007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039"/>
            <a:ext cx="10515600" cy="903923"/>
          </a:xfrm>
        </p:spPr>
        <p:txBody>
          <a:bodyPr/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F759B-9D8B-810E-93CA-B5B58BB49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9548" y="2190697"/>
            <a:ext cx="1022452" cy="247660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10EBEFD-B85B-3003-FD15-0597C132C1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2650" y="2754614"/>
            <a:ext cx="3126699" cy="13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1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1D169-60D0-F73F-8657-C5C05CE6A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2861" y="682125"/>
            <a:ext cx="4092018" cy="61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522C2-04BB-C34D-B691-57EE3807A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Figtree SemiBold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D92B-53F1-2B49-6FD6-D49A4BBC5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Figtree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416F-4AEE-69AF-67B0-1C9CC50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3629"/>
            <a:ext cx="2743200" cy="365125"/>
          </a:xfrm>
        </p:spPr>
        <p:txBody>
          <a:bodyPr/>
          <a:lstStyle/>
          <a:p>
            <a:fld id="{FB967051-D53A-0545-A9A5-5717265AFBBA}" type="datetime1">
              <a:rPr lang="sv-SE" smtClean="0"/>
              <a:t>2024-11-22</a:t>
            </a:fld>
            <a:endParaRPr lang="en-S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B07326-30B0-DEF1-E871-62752D93D7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413" y="589322"/>
            <a:ext cx="1491577" cy="43732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F7D56C4-BD66-A21C-CF40-6646800FBB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47436" y="5872032"/>
            <a:ext cx="482599" cy="4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08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1D169-60D0-F73F-8657-C5C05CE6A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2861" y="682125"/>
            <a:ext cx="4092018" cy="6188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522C2-04BB-C34D-B691-57EE3807A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Figtree SemiBold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0D92B-53F1-2B49-6FD6-D49A4BBC5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Figtree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416F-4AEE-69AF-67B0-1C9CC50F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3629"/>
            <a:ext cx="2743200" cy="365125"/>
          </a:xfrm>
        </p:spPr>
        <p:txBody>
          <a:bodyPr/>
          <a:lstStyle/>
          <a:p>
            <a:fld id="{FB967051-D53A-0545-A9A5-5717265AFBBA}" type="datetime1">
              <a:rPr lang="sv-SE" smtClean="0"/>
              <a:t>2024-11-22</a:t>
            </a:fld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7D56C4-BD66-A21C-CF40-6646800FBB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7436" y="5872032"/>
            <a:ext cx="482599" cy="4825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BE6E8F6-C384-1E29-A9EC-4D22C46805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516" y="550678"/>
            <a:ext cx="4092018" cy="5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993AB-4E17-B9A2-D11A-438C67C69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2345" y="-22904"/>
            <a:ext cx="2862805" cy="69343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043734-9758-3CBE-5393-38978422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263445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043734-9758-3CBE-5393-38978422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5F2F90-7F02-5858-E37B-3DACBEDC7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7899" y="365125"/>
            <a:ext cx="54725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88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CAAF4D-6321-8AFB-25DE-405E79C852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347" y="-43405"/>
            <a:ext cx="4141400" cy="6944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63946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039"/>
            <a:ext cx="10515600" cy="903923"/>
          </a:xfrm>
        </p:spPr>
        <p:txBody>
          <a:bodyPr/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F759B-9D8B-810E-93CA-B5B58BB49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9548" y="2190697"/>
            <a:ext cx="1022452" cy="247660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E1833D8-186B-5317-7FCA-A85C1F4EF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5098" y="2716275"/>
            <a:ext cx="4861803" cy="1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62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2B59A2-C69F-1AEE-DB4A-B8F0F5EA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039"/>
            <a:ext cx="10515600" cy="903923"/>
          </a:xfrm>
        </p:spPr>
        <p:txBody>
          <a:bodyPr/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F759B-9D8B-810E-93CA-B5B58BB49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69548" y="2190697"/>
            <a:ext cx="1022452" cy="247660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4AC3D50-8E4D-37DD-93BF-26C91EA18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2650" y="2754614"/>
            <a:ext cx="3126699" cy="13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4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379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9675"/>
            <a:ext cx="10515600" cy="34172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C1C9D6-962A-9EDB-1387-C352C1B32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182" y="574654"/>
            <a:ext cx="1498235" cy="4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37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of Rectangle 7">
            <a:extLst>
              <a:ext uri="{FF2B5EF4-FFF2-40B4-BE49-F238E27FC236}">
                <a16:creationId xmlns:a16="http://schemas.microsoft.com/office/drawing/2014/main" id="{D10D52E0-5D28-E763-7378-2C9B3446CA04}"/>
              </a:ext>
            </a:extLst>
          </p:cNvPr>
          <p:cNvSpPr/>
          <p:nvPr userDrawn="1"/>
        </p:nvSpPr>
        <p:spPr>
          <a:xfrm flipH="1">
            <a:off x="6096000" y="1690688"/>
            <a:ext cx="6096000" cy="5167312"/>
          </a:xfrm>
          <a:prstGeom prst="round1Rect">
            <a:avLst/>
          </a:prstGeom>
          <a:solidFill>
            <a:srgbClr val="CAD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8BAFF-6284-2092-3FA8-D2C13189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74E3-D29C-7192-B8DA-24228C308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7081"/>
            <a:ext cx="483108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329C-F8E5-2205-A227-3DF687021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480" y="2047081"/>
            <a:ext cx="484632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6290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5A45318E-4509-8932-528E-F98CA2E16B27}"/>
              </a:ext>
            </a:extLst>
          </p:cNvPr>
          <p:cNvSpPr/>
          <p:nvPr userDrawn="1"/>
        </p:nvSpPr>
        <p:spPr>
          <a:xfrm flipH="1">
            <a:off x="6096000" y="0"/>
            <a:ext cx="6096000" cy="6858000"/>
          </a:xfrm>
          <a:prstGeom prst="round1Rect">
            <a:avLst/>
          </a:prstGeom>
          <a:solidFill>
            <a:srgbClr val="CAD8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8BAFF-6284-2092-3FA8-D2C13189F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3108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274E3-D29C-7192-B8DA-24228C308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47081"/>
            <a:ext cx="483108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329C-F8E5-2205-A227-3DF687021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480" y="2047081"/>
            <a:ext cx="484632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956092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347C-455C-0BAF-5376-65275492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9E70-23D1-28E2-686D-CAE0C92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1B567-9C19-A63B-BF88-ECB34A7C3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0CEA1-271A-D9E3-AE7A-E93932109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B324E-3E90-E468-EEEC-37B1EC51A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32120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5964-6C99-A390-1543-D5DADFFC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31322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48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4AA211-5EA4-3AEC-5935-DB51C205F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347" y="-43405"/>
            <a:ext cx="4141400" cy="6944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7B27D-44D5-ADDA-F6DE-41C6CDB1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448492" cy="126809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80301-8D23-6E5E-70E8-86DCA4E64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69280" y="987425"/>
            <a:ext cx="56861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7DEE-93A4-9BD5-BB4A-C9C5B4AD6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53640"/>
            <a:ext cx="4448492" cy="341534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391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EFB08-47C3-3F4C-F28E-6157CB80B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5160" y="0"/>
            <a:ext cx="51968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7B27D-44D5-ADDA-F6DE-41C6CDB1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155372" cy="124968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80301-8D23-6E5E-70E8-86DCA4E64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0"/>
            <a:ext cx="477202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7DEE-93A4-9BD5-BB4A-C9C5B4AD6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15537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9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1379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9675"/>
            <a:ext cx="10515600" cy="34172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855B1E-D74F-C54E-CE61-83490999A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544" y="541292"/>
            <a:ext cx="4272022" cy="5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541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837"/>
            <a:ext cx="10515600" cy="34172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4130E41-A691-BDBC-87BE-64335B450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182" y="5845186"/>
            <a:ext cx="1498235" cy="4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4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541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837"/>
            <a:ext cx="10515600" cy="34172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70278C9-6026-42BB-776E-1DDE9814F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551" y="5801857"/>
            <a:ext cx="4272022" cy="5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DCC8F3-0B56-EB07-ABC3-675FC490D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67899" y="365125"/>
            <a:ext cx="547251" cy="13255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3031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F17F89-5D8E-AFD6-042E-5A6533FE9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0657" y="693915"/>
            <a:ext cx="4084222" cy="61769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14391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DCC8F3-0B56-EB07-ABC3-675FC490D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2345" y="-22904"/>
            <a:ext cx="2862805" cy="69343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44185-6EB2-1B91-8F5D-C4FE12D0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A01264-94DE-1240-FF57-93DE97C2D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2870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5BBC-75C8-A5B9-C000-757D8F01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65FB9-B18E-D96A-9239-226000CCA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F281-F576-B19F-199C-3852683DD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FA0968-ABAC-5F43-9115-8C66E652C644}" type="datetime1">
              <a:rPr lang="sv-SE" smtClean="0"/>
              <a:t>2024-11-22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840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0" r:id="rId3"/>
    <p:sldLayoutId id="2147483683" r:id="rId4"/>
    <p:sldLayoutId id="2147483681" r:id="rId5"/>
    <p:sldLayoutId id="2147483684" r:id="rId6"/>
    <p:sldLayoutId id="2147483672" r:id="rId7"/>
    <p:sldLayoutId id="2147483674" r:id="rId8"/>
    <p:sldLayoutId id="2147483661" r:id="rId9"/>
    <p:sldLayoutId id="2147483663" r:id="rId10"/>
    <p:sldLayoutId id="2147483667" r:id="rId11"/>
    <p:sldLayoutId id="2147483666" r:id="rId12"/>
    <p:sldLayoutId id="2147483671" r:id="rId13"/>
    <p:sldLayoutId id="2147483685" r:id="rId14"/>
    <p:sldLayoutId id="2147483660" r:id="rId15"/>
    <p:sldLayoutId id="2147483686" r:id="rId16"/>
    <p:sldLayoutId id="2147483662" r:id="rId17"/>
    <p:sldLayoutId id="2147483673" r:id="rId18"/>
    <p:sldLayoutId id="2147483664" r:id="rId19"/>
    <p:sldLayoutId id="2147483665" r:id="rId20"/>
    <p:sldLayoutId id="2147483670" r:id="rId21"/>
    <p:sldLayoutId id="2147483687" r:id="rId22"/>
    <p:sldLayoutId id="2147483675" r:id="rId23"/>
    <p:sldLayoutId id="2147483689" r:id="rId24"/>
    <p:sldLayoutId id="2147483676" r:id="rId25"/>
    <p:sldLayoutId id="2147483677" r:id="rId26"/>
    <p:sldLayoutId id="2147483678" r:id="rId27"/>
    <p:sldLayoutId id="2147483679" r:id="rId28"/>
    <p:sldLayoutId id="2147483688" r:id="rId29"/>
    <p:sldLayoutId id="2147483652" r:id="rId30"/>
    <p:sldLayoutId id="2147483669" r:id="rId31"/>
    <p:sldLayoutId id="2147483653" r:id="rId32"/>
    <p:sldLayoutId id="2147483654" r:id="rId33"/>
    <p:sldLayoutId id="2147483655" r:id="rId34"/>
    <p:sldLayoutId id="2147483657" r:id="rId35"/>
    <p:sldLayoutId id="2147483668" r:id="rId3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igtree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gtree Medium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gtree Medium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gtree Medium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gtree Medium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gtree Medium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D17A-1401-A23E-2A5C-8978824E3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E" dirty="0">
                <a:latin typeface="Figtree" pitchFamily="2" charset="0"/>
              </a:rPr>
              <a:t>Pedagogiskt stöd vid examinationer</a:t>
            </a:r>
            <a:endParaRPr lang="en-SE" b="1" dirty="0">
              <a:latin typeface="Figtree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F11E5-5C01-D306-7BBA-3DF4607477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E" dirty="0"/>
              <a:t>Tematräff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985DB74-1F2C-C7B3-6509-154ABB33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E" dirty="0"/>
              <a:t>2024-11-22</a:t>
            </a:r>
          </a:p>
        </p:txBody>
      </p:sp>
    </p:spTree>
    <p:extLst>
      <p:ext uri="{BB962C8B-B14F-4D97-AF65-F5344CB8AC3E}">
        <p14:creationId xmlns:p14="http://schemas.microsoft.com/office/powerpoint/2010/main" val="194069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1F52B-F63A-8538-EB28-018F073D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87424"/>
            <a:ext cx="4602007" cy="1268096"/>
          </a:xfrm>
        </p:spPr>
        <p:txBody>
          <a:bodyPr/>
          <a:lstStyle/>
          <a:p>
            <a:r>
              <a:rPr lang="sv-SE" dirty="0"/>
              <a:t>Vad ska Ladok göra?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DA2F3-4C4F-FC21-4340-542DD1B64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>
                <a:latin typeface="+mn-lt"/>
              </a:rPr>
              <a:t>Spara information om vilka stöd som student har.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+mn-lt"/>
              </a:rPr>
              <a:t>Låta student ansöka om sina stöd i samband med anmälan till examination.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+mn-lt"/>
              </a:rPr>
              <a:t>Möjliggöra att examinator kan besluta om ansökta stöd.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latin typeface="+mn-lt"/>
              </a:rPr>
              <a:t>Låta tentamenssamordnare hantera stöd och sammanställ information till studenten.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FF0000"/>
                </a:solidFill>
                <a:latin typeface="+mn-lt"/>
              </a:rPr>
              <a:t>Integrationer</a:t>
            </a:r>
          </a:p>
        </p:txBody>
      </p:sp>
      <p:pic>
        <p:nvPicPr>
          <p:cNvPr id="8" name="Picture 7" descr="Puzzle pieces">
            <a:extLst>
              <a:ext uri="{FF2B5EF4-FFF2-40B4-BE49-F238E27FC236}">
                <a16:creationId xmlns:a16="http://schemas.microsoft.com/office/drawing/2014/main" id="{4FE781FF-1905-AE15-5AEB-3E2C03E78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08" y="2255520"/>
            <a:ext cx="3992135" cy="26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87E5-826C-0C6D-73CF-B8CC26C8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Lokala</a:t>
            </a:r>
            <a:r>
              <a:rPr lang="en-GB" sz="3200" dirty="0"/>
              <a:t> </a:t>
            </a:r>
            <a:r>
              <a:rPr lang="en-GB" sz="3200" dirty="0" err="1"/>
              <a:t>förberedelser</a:t>
            </a:r>
            <a:endParaRPr lang="en-S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1BAC-E864-5569-40B2-A19ED8E1C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78" y="2047163"/>
            <a:ext cx="5486400" cy="4342486"/>
          </a:xfrm>
        </p:spPr>
        <p:txBody>
          <a:bodyPr>
            <a:noAutofit/>
          </a:bodyPr>
          <a:lstStyle/>
          <a:p>
            <a:r>
              <a:rPr lang="en-SE" sz="1800" dirty="0">
                <a:latin typeface="+mn-lt"/>
              </a:rPr>
              <a:t>Vilka stöd är relevanta för Ladok?</a:t>
            </a:r>
          </a:p>
          <a:p>
            <a:r>
              <a:rPr lang="en-SE" sz="1800" dirty="0">
                <a:latin typeface="+mn-lt"/>
              </a:rPr>
              <a:t>Anser vi att stöden är rekommenderade eller beslutade?</a:t>
            </a:r>
          </a:p>
          <a:p>
            <a:pPr lvl="1"/>
            <a:r>
              <a:rPr lang="en-SE" sz="1400" dirty="0">
                <a:latin typeface="+mn-lt"/>
              </a:rPr>
              <a:t>Om vi vill besluta i Ladok, ska det beslutas av examinator eller delegeras?</a:t>
            </a:r>
          </a:p>
          <a:p>
            <a:endParaRPr lang="en-SE" sz="1800" dirty="0"/>
          </a:p>
          <a:p>
            <a:r>
              <a:rPr lang="en-SE" sz="1800" dirty="0">
                <a:latin typeface="+mn-lt"/>
              </a:rPr>
              <a:t>Praktiskt</a:t>
            </a:r>
          </a:p>
          <a:p>
            <a:pPr lvl="1"/>
            <a:r>
              <a:rPr lang="en-SE" sz="1400" dirty="0">
                <a:latin typeface="+mn-lt"/>
              </a:rPr>
              <a:t>Test av all funktionalitet är möjlig nu i er integrationstestmiljö.</a:t>
            </a:r>
          </a:p>
          <a:p>
            <a:pPr lvl="1"/>
            <a:r>
              <a:rPr lang="en-SE" sz="1400" dirty="0">
                <a:latin typeface="+mn-lt"/>
              </a:rPr>
              <a:t>Från 20/11 kan ni produktionsmiljön dokumentera stöd på studenter.</a:t>
            </a:r>
          </a:p>
          <a:p>
            <a:pPr lvl="1"/>
            <a:r>
              <a:rPr lang="en-SE" sz="1400" dirty="0">
                <a:latin typeface="+mn-lt"/>
              </a:rPr>
              <a:t>Från 29/1 kan ni låta studenter skapa ansökningar.</a:t>
            </a:r>
          </a:p>
          <a:p>
            <a:endParaRPr lang="en-SE" sz="1800" dirty="0"/>
          </a:p>
        </p:txBody>
      </p:sp>
      <p:pic>
        <p:nvPicPr>
          <p:cNvPr id="14" name="Picture 13" descr="People at the meeting desk">
            <a:extLst>
              <a:ext uri="{FF2B5EF4-FFF2-40B4-BE49-F238E27FC236}">
                <a16:creationId xmlns:a16="http://schemas.microsoft.com/office/drawing/2014/main" id="{1B2D4807-11C6-E2E5-F5A2-359499309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152" y="2168912"/>
            <a:ext cx="4480311" cy="25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87E5-826C-0C6D-73CF-B8CC26C8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Roller</a:t>
            </a:r>
            <a:endParaRPr lang="en-SE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1BAC-E864-5569-40B2-A19ED8E1C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1890131"/>
            <a:ext cx="5486400" cy="4342486"/>
          </a:xfrm>
        </p:spPr>
        <p:txBody>
          <a:bodyPr>
            <a:noAutofit/>
          </a:bodyPr>
          <a:lstStyle/>
          <a:p>
            <a:r>
              <a:rPr lang="en-GB" sz="1800" dirty="0" err="1"/>
              <a:t>Systemförvaltare</a:t>
            </a:r>
            <a:endParaRPr lang="en-GB" sz="1800" dirty="0"/>
          </a:p>
          <a:p>
            <a:pPr lvl="1"/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Pedagogiskt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Hantera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grunduppgifter</a:t>
            </a:r>
            <a:endParaRPr lang="en-GB" sz="1400" dirty="0"/>
          </a:p>
          <a:p>
            <a:r>
              <a:rPr lang="en-GB" sz="1800" dirty="0" err="1"/>
              <a:t>Samordnare</a:t>
            </a:r>
            <a:r>
              <a:rPr lang="en-GB" sz="1800" dirty="0"/>
              <a:t> </a:t>
            </a:r>
            <a:r>
              <a:rPr lang="en-GB" sz="1800" dirty="0" err="1"/>
              <a:t>av</a:t>
            </a:r>
            <a:r>
              <a:rPr lang="en-GB" sz="1800" dirty="0"/>
              <a:t> </a:t>
            </a:r>
            <a:r>
              <a:rPr lang="en-GB" sz="1800" dirty="0" err="1"/>
              <a:t>pedagogiskt</a:t>
            </a:r>
            <a:r>
              <a:rPr lang="en-GB" sz="1800" dirty="0"/>
              <a:t> </a:t>
            </a:r>
            <a:r>
              <a:rPr lang="en-GB" sz="1800" dirty="0" err="1"/>
              <a:t>stöd</a:t>
            </a:r>
            <a:endParaRPr lang="en-GB" sz="1800" dirty="0"/>
          </a:p>
          <a:p>
            <a:pPr lvl="1"/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Pedagogiskt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Dokumentera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för student</a:t>
            </a:r>
            <a:endParaRPr lang="en-GB" sz="1400" dirty="0"/>
          </a:p>
          <a:p>
            <a:r>
              <a:rPr lang="en-GB" sz="1800" dirty="0" err="1"/>
              <a:t>Tentamenssamordnare</a:t>
            </a:r>
            <a:endParaRPr lang="en-GB" sz="1800" dirty="0"/>
          </a:p>
          <a:p>
            <a:pPr lvl="1"/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Pedagogiskt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Hantera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inställningar</a:t>
            </a:r>
            <a:endParaRPr lang="en-GB" sz="110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/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Pedagogiskt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Hantera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anpassning</a:t>
            </a:r>
            <a:endParaRPr lang="en-GB" sz="1400" dirty="0"/>
          </a:p>
          <a:p>
            <a:r>
              <a:rPr lang="en-GB" sz="1800" dirty="0" err="1"/>
              <a:t>Beslutsfattare</a:t>
            </a:r>
            <a:endParaRPr lang="en-GB" sz="1800" dirty="0"/>
          </a:p>
          <a:p>
            <a:pPr lvl="1"/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Pedagogiskt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Besluta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om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anpassning</a:t>
            </a:r>
            <a:endParaRPr lang="en-GB" sz="1400" dirty="0"/>
          </a:p>
          <a:p>
            <a:r>
              <a:rPr lang="en-GB" sz="1800" dirty="0"/>
              <a:t>Student</a:t>
            </a:r>
          </a:p>
          <a:p>
            <a:pPr lvl="1"/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Student-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Pedagogiskt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Ansöka</a:t>
            </a:r>
            <a:r>
              <a:rPr lang="en-GB" sz="1100" i="0" dirty="0">
                <a:solidFill>
                  <a:srgbClr val="000000"/>
                </a:solidFill>
                <a:effectLst/>
                <a:latin typeface="-apple-system"/>
              </a:rPr>
              <a:t> om </a:t>
            </a:r>
            <a:r>
              <a:rPr lang="en-GB" sz="1100" i="0" dirty="0" err="1">
                <a:solidFill>
                  <a:srgbClr val="000000"/>
                </a:solidFill>
                <a:effectLst/>
                <a:latin typeface="-apple-system"/>
              </a:rPr>
              <a:t>stöd</a:t>
            </a:r>
            <a:endParaRPr lang="en-GB" sz="1400" dirty="0"/>
          </a:p>
          <a:p>
            <a:endParaRPr lang="en-SE" sz="1800" dirty="0"/>
          </a:p>
        </p:txBody>
      </p:sp>
      <p:pic>
        <p:nvPicPr>
          <p:cNvPr id="5" name="Picture 4" descr="Boy sitting in front of chessboard">
            <a:extLst>
              <a:ext uri="{FF2B5EF4-FFF2-40B4-BE49-F238E27FC236}">
                <a16:creationId xmlns:a16="http://schemas.microsoft.com/office/drawing/2014/main" id="{B07CE158-9148-6AB0-5EEC-79C1B98DC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3" y="2040395"/>
            <a:ext cx="4165408" cy="27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18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1B04-26F1-9184-EF5C-C5F3EF585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E" dirty="0"/>
              <a:t>Demo!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6A48-C068-1D34-46AB-A0A12033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E" dirty="0"/>
              <a:t>2024-06-11</a:t>
            </a:r>
          </a:p>
        </p:txBody>
      </p:sp>
    </p:spTree>
    <p:extLst>
      <p:ext uri="{BB962C8B-B14F-4D97-AF65-F5344CB8AC3E}">
        <p14:creationId xmlns:p14="http://schemas.microsoft.com/office/powerpoint/2010/main" val="407580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940CE-A320-A280-9369-4803B1F5A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226A-E620-014D-62F0-F42E12572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E" dirty="0"/>
              <a:t>Frågor?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8991-8E25-19DE-4853-1AB2151D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SE" dirty="0"/>
              <a:t>2024-06-11</a:t>
            </a:r>
          </a:p>
        </p:txBody>
      </p:sp>
    </p:spTree>
    <p:extLst>
      <p:ext uri="{BB962C8B-B14F-4D97-AF65-F5344CB8AC3E}">
        <p14:creationId xmlns:p14="http://schemas.microsoft.com/office/powerpoint/2010/main" val="1024070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dk-colors">
      <a:dk1>
        <a:srgbClr val="000000"/>
      </a:dk1>
      <a:lt1>
        <a:srgbClr val="FFFFFF"/>
      </a:lt1>
      <a:dk2>
        <a:srgbClr val="1A2219"/>
      </a:dk2>
      <a:lt2>
        <a:srgbClr val="ECF0F3"/>
      </a:lt2>
      <a:accent1>
        <a:srgbClr val="E0EAD7"/>
      </a:accent1>
      <a:accent2>
        <a:srgbClr val="E0EAD7"/>
      </a:accent2>
      <a:accent3>
        <a:srgbClr val="9FDDAC"/>
      </a:accent3>
      <a:accent4>
        <a:srgbClr val="00B066"/>
      </a:accent4>
      <a:accent5>
        <a:srgbClr val="0F7237"/>
      </a:accent5>
      <a:accent6>
        <a:srgbClr val="38583F"/>
      </a:accent6>
      <a:hlink>
        <a:srgbClr val="2469E6"/>
      </a:hlink>
      <a:folHlink>
        <a:srgbClr val="132F98"/>
      </a:folHlink>
    </a:clrScheme>
    <a:fontScheme name="Figtree">
      <a:majorFont>
        <a:latin typeface="Figtree"/>
        <a:ea typeface=""/>
        <a:cs typeface=""/>
      </a:majorFont>
      <a:minorFont>
        <a:latin typeface="Figtr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2954</TotalTime>
  <Words>166</Words>
  <Application>Microsoft Macintosh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-apple-system</vt:lpstr>
      <vt:lpstr>Figtree Medium</vt:lpstr>
      <vt:lpstr>Figtree</vt:lpstr>
      <vt:lpstr>Figtree SemiBold</vt:lpstr>
      <vt:lpstr>Aptos</vt:lpstr>
      <vt:lpstr>Office Theme</vt:lpstr>
      <vt:lpstr>Pedagogiskt stöd vid examinationer</vt:lpstr>
      <vt:lpstr>Vad ska Ladok göra?</vt:lpstr>
      <vt:lpstr>Lokala förberedelser</vt:lpstr>
      <vt:lpstr>Roller</vt:lpstr>
      <vt:lpstr>Demo!</vt:lpstr>
      <vt:lpstr>Frågor?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Inför Q2-24</dc:title>
  <dc:creator>Erik Långström</dc:creator>
  <cp:lastModifiedBy>Victor Claesson</cp:lastModifiedBy>
  <cp:revision>38</cp:revision>
  <dcterms:created xsi:type="dcterms:W3CDTF">2024-03-26T12:09:15Z</dcterms:created>
  <dcterms:modified xsi:type="dcterms:W3CDTF">2024-11-22T10:13:08Z</dcterms:modified>
</cp:coreProperties>
</file>