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86" r:id="rId4"/>
    <p:sldId id="287" r:id="rId5"/>
    <p:sldId id="301" r:id="rId6"/>
    <p:sldId id="299" r:id="rId7"/>
    <p:sldId id="300" r:id="rId8"/>
    <p:sldId id="298" r:id="rId9"/>
    <p:sldId id="304" r:id="rId10"/>
    <p:sldId id="309" r:id="rId11"/>
    <p:sldId id="310" r:id="rId12"/>
    <p:sldId id="311" r:id="rId13"/>
    <p:sldId id="302" r:id="rId14"/>
    <p:sldId id="305" r:id="rId15"/>
    <p:sldId id="306" r:id="rId16"/>
    <p:sldId id="307" r:id="rId17"/>
    <p:sldId id="308" r:id="rId18"/>
    <p:sldId id="303" r:id="rId19"/>
    <p:sldId id="294" r:id="rId20"/>
    <p:sldId id="296" r:id="rId21"/>
    <p:sldId id="293" r:id="rId22"/>
  </p:sldIdLst>
  <p:sldSz cx="12192000" cy="6858000"/>
  <p:notesSz cx="6858000" cy="9144000"/>
  <p:embeddedFontLst>
    <p:embeddedFont>
      <p:font typeface="Figtree" panose="020B0604020202020204" charset="0"/>
      <p:regular r:id="rId24"/>
      <p:bold r:id="rId25"/>
      <p:italic r:id="rId26"/>
      <p:boldItalic r:id="rId27"/>
    </p:embeddedFont>
    <p:embeddedFont>
      <p:font typeface="Figtree Medium" panose="020B0604020202020204" charset="0"/>
      <p:regular r:id="rId28"/>
      <p:italic r:id="rId29"/>
    </p:embeddedFont>
    <p:embeddedFont>
      <p:font typeface="Figtree SemiBold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3F9"/>
    <a:srgbClr val="F2F2F2"/>
    <a:srgbClr val="7E7E7E"/>
    <a:srgbClr val="525659"/>
    <a:srgbClr val="007633"/>
    <a:srgbClr val="EDF1F4"/>
    <a:srgbClr val="DDECD7"/>
    <a:srgbClr val="8EE1A9"/>
    <a:srgbClr val="00B561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73480" autoAdjust="0"/>
  </p:normalViewPr>
  <p:slideViewPr>
    <p:cSldViewPr snapToGrid="0">
      <p:cViewPr varScale="1">
        <p:scale>
          <a:sx n="76" d="100"/>
          <a:sy n="76" d="100"/>
        </p:scale>
        <p:origin x="3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01/31/2025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520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Lokala lärandemål har vi gått igenom tidigare:</a:t>
            </a:r>
          </a:p>
          <a:p>
            <a:pPr marL="171450" indent="-171450">
              <a:buFontTx/>
              <a:buChar char="-"/>
            </a:pPr>
            <a:r>
              <a:rPr lang="sv-SE" dirty="0"/>
              <a:t>Det kommer att finnas tre lärandemål som man kan utnyttja</a:t>
            </a:r>
          </a:p>
          <a:p>
            <a:pPr marL="171450" indent="-171450">
              <a:buFontTx/>
              <a:buChar char="-"/>
            </a:pPr>
            <a:r>
              <a:rPr lang="sv-SE" dirty="0"/>
              <a:t>Om det finns lokala lärandemål så visas det för alla lärandemål, licentiat, doktorand, konstnärlig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8565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2364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663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Uppdateringen av den här vyn är framför allt till för lärosäten med många doktorander och där flera har gjort avbrott</a:t>
            </a:r>
          </a:p>
          <a:p>
            <a:endParaRPr lang="sv-SE" dirty="0"/>
          </a:p>
          <a:p>
            <a:r>
              <a:rPr lang="sv-SE" dirty="0"/>
              <a:t>Doktorander med avbrott har tidigare kommit med men nu kommer de inte med. Det finns andra vyer t ex  Kurspaketering eller Utdata Deltagande kurspaketering</a:t>
            </a:r>
          </a:p>
          <a:p>
            <a:endParaRPr lang="sv-SE" dirty="0"/>
          </a:p>
          <a:p>
            <a:r>
              <a:rPr lang="sv-SE" dirty="0"/>
              <a:t>Syftet med vyn är alltså man söker ut doktorander som har eller har haft en ISP samt de som har påbörjat sin forskarutbildning och ska ha en ISP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8002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1783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9110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inte kommit igång med utveckling men ska göra det snart</a:t>
            </a:r>
          </a:p>
          <a:p>
            <a:endParaRPr lang="sv-SE" dirty="0"/>
          </a:p>
          <a:p>
            <a:r>
              <a:rPr lang="sv-SE" dirty="0"/>
              <a:t>Dessa baseras enbart på de ändringsbehov ni har skickat in</a:t>
            </a:r>
          </a:p>
          <a:p>
            <a:endParaRPr lang="sv-SE" dirty="0"/>
          </a:p>
          <a:p>
            <a:r>
              <a:rPr lang="sv-SE" dirty="0"/>
              <a:t>Tänk på att de skisser vi visar upp är en riktning och inte exakt. När vi börjar utveckla och testa brukar vi behöva kompromissa och fixa.</a:t>
            </a:r>
          </a:p>
          <a:p>
            <a:endParaRPr lang="sv-SE" dirty="0"/>
          </a:p>
          <a:p>
            <a:r>
              <a:rPr lang="sv-SE" dirty="0"/>
              <a:t>Maila gärna kommentarer om det vi presenterar.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9834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033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579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649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2025-01-31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ACBE23D-B345-B04A-093D-8EFE89025A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2025-01-31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2025-01-31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2025-01-31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10EBEFD-B85B-3003-FD15-0597C132C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2025-01-31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2025-01-31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AC3D50-8E4D-37DD-93BF-26C91EA18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2025-01-31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1E4FCE-6B6F-B463-6F18-BC39D07CD66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Individuella studieplaner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på forskarnivå </a:t>
            </a:r>
            <a:endParaRPr lang="en-SE" b="1" dirty="0">
              <a:latin typeface="Figtree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3529"/>
            <a:ext cx="9144000" cy="1655762"/>
          </a:xfrm>
        </p:spPr>
        <p:txBody>
          <a:bodyPr/>
          <a:lstStyle/>
          <a:p>
            <a:pPr algn="l"/>
            <a:r>
              <a:rPr lang="sv-SE" sz="2400" b="1" dirty="0">
                <a:solidFill>
                  <a:schemeClr val="accent3">
                    <a:lumMod val="75000"/>
                  </a:schemeClr>
                </a:solidFill>
              </a:rPr>
              <a:t>Tematräff med supportfrågor – Ladok ISP</a:t>
            </a:r>
          </a:p>
          <a:p>
            <a:pPr algn="l"/>
            <a:r>
              <a:rPr lang="sv-SE" sz="2400" b="1" dirty="0">
                <a:solidFill>
                  <a:schemeClr val="accent3">
                    <a:lumMod val="75000"/>
                  </a:schemeClr>
                </a:solidFill>
              </a:rPr>
              <a:t>2025-01-31</a:t>
            </a:r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207CB9B-D521-8B63-7076-1EEA30F8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40" y="0"/>
            <a:ext cx="9933765" cy="60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101D34-7558-DAA6-0DFE-34EAE401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56" y="0"/>
            <a:ext cx="928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D66BF3-992B-0326-E549-EEB15412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98" y="0"/>
            <a:ext cx="3158803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1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ACF1B-1260-8AA0-0A7B-747F4EF0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Funktioner som planeras att levereras i mars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805B88-0636-BD1B-2C79-DB0F4C3A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Dela upp utskrift av PDF (kommer fungera för alla)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Etiska tillstånd 2.0 (behöver hämtas in från nationella mallen)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Lärosätets resurser (nationella mallen)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Lokala lärandemål (nationella mallen)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89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7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52062AF-4C1C-7C4D-C5BA-E7C5D454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19" y="199574"/>
            <a:ext cx="9392961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B1E657C-B9F9-A6A7-23B3-20D7182D0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408" y="0"/>
            <a:ext cx="892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CF1B596-CF6E-A2AC-5510-99382A4C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68" y="355710"/>
            <a:ext cx="7568252" cy="40097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AB09476-88AC-72A2-D296-519A5EC1F16C}"/>
              </a:ext>
            </a:extLst>
          </p:cNvPr>
          <p:cNvSpPr/>
          <p:nvPr/>
        </p:nvSpPr>
        <p:spPr>
          <a:xfrm>
            <a:off x="1993260" y="1901163"/>
            <a:ext cx="5341675" cy="8091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3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5DC8054-88B3-229E-3CEB-0C219147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25" y="0"/>
            <a:ext cx="7836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EE1C63-45EF-416D-75AF-7269C34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Ändringslogg (tematräff i mars)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E414C1-C23C-EF12-989D-85550468C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Allmän tematräff för alla lokala kontaktpersoner som beskriver det generella ramverket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ISP-tematräff för lokala kontaktpersoner, handläggare, handledare mm för att visa hur vi tänker lösa det i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ISP:n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2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AB5E30-97FC-D3CB-95C4-285506B3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1543050"/>
            <a:ext cx="9699171" cy="301625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Diskussionspunkt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Andra resultat – vilket syfte och behov finns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9651A5-60B0-78DB-F910-CB9738E5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351"/>
            <a:ext cx="10515600" cy="1339849"/>
          </a:xfrm>
        </p:spPr>
        <p:txBody>
          <a:bodyPr/>
          <a:lstStyle/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99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69CA438-4209-C203-A1B8-9251C13F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1EF1E9-D28D-3ACE-17CC-E672E806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061"/>
            <a:ext cx="10515600" cy="3900901"/>
          </a:xfrm>
        </p:spPr>
        <p:txBody>
          <a:bodyPr>
            <a:normAutofit fontScale="77500" lnSpcReduction="20000"/>
          </a:bodyPr>
          <a:lstStyle/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10:00 – 10:05: Supportfrågor (</a:t>
            </a:r>
            <a:r>
              <a:rPr lang="sv-SE" sz="2500" dirty="0" err="1">
                <a:latin typeface="Arial" panose="020B0604020202020204" pitchFamily="34" charset="0"/>
                <a:cs typeface="Arial" panose="020B0604020202020204" pitchFamily="34" charset="0"/>
              </a:rPr>
              <a:t>Cina</a:t>
            </a:r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10:05 – 10:20: Funktioner som kommer inom kort (Demo Anders)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Överblick och reflektioner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Utsökning Individuella studieplaner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Ändrat till beskrivningsfält till fler tecken och större text-yta för vissa</a:t>
            </a:r>
          </a:p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10:20 – 10:40: Funktioner som planeras inom Q1 (Demo Anders)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Etiska tillstånd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Lärosätets resurser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Lokala lärandemål (nämna)</a:t>
            </a:r>
          </a:p>
          <a:p>
            <a:pPr lvl="1"/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Ändringslogg (tematräff i mars)</a:t>
            </a:r>
          </a:p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10:40 – 10:55: Andra resultat och allmän studieplan (Katja)</a:t>
            </a:r>
          </a:p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10:55 – 11:00: Avslut och datum för kommande träffar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EC52D3-D2F2-2042-0BAA-7FA03BECC0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932488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2025-01-31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056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CAE3B-E766-8564-1C70-4D8FD9A19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40CAB-8561-8A25-90B3-49F046D5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F603E7-91A8-05B1-FEBD-3903668C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	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Dema - nuläge för Överblick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Dema - ändra befintlig process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Dema - ändra benämning på ISP-granskare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Visa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Lärosätesresurser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Lokala lärandemål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Etiska tillstånd</a:t>
            </a:r>
          </a:p>
          <a:p>
            <a:pPr marL="0" indent="0">
              <a:buNone/>
            </a:pP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63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86847-9B09-978B-F9A9-A603D186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Vårens möten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7DFE67-EBEE-01CB-12CA-6083DE89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515600" cy="3934505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28 februari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28 mars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25 april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23 maj</a:t>
            </a:r>
          </a:p>
        </p:txBody>
      </p:sp>
    </p:spTree>
    <p:extLst>
      <p:ext uri="{BB962C8B-B14F-4D97-AF65-F5344CB8AC3E}">
        <p14:creationId xmlns:p14="http://schemas.microsoft.com/office/powerpoint/2010/main" val="270307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87E5-826C-0C6D-73CF-B8CC26C8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3354"/>
          </a:xfrm>
        </p:spPr>
        <p:txBody>
          <a:bodyPr>
            <a:norm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endParaRPr lang="en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62D7813-EDD8-DE54-1742-01793E63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935104"/>
          </a:xfrm>
        </p:spPr>
        <p:txBody>
          <a:bodyPr>
            <a:normAutofit fontScale="25000" lnSpcReduction="20000"/>
          </a:bodyPr>
          <a:lstStyle/>
          <a:p>
            <a:endParaRPr lang="sv-SE" sz="2200" b="0" i="0" dirty="0"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Antagningsdatum – vi önskar ha doktorandens första antagningsdatum på lärosätet, så att </a:t>
            </a:r>
            <a:r>
              <a:rPr lang="sv-SE" sz="8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ISP-en</a:t>
            </a:r>
            <a: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omfattar helheten. </a:t>
            </a:r>
            <a:b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8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sz="8800" i="1" dirty="0">
                <a:latin typeface="Arial" panose="020B0604020202020204" pitchFamily="34" charset="0"/>
                <a:cs typeface="Arial" panose="020B0604020202020204" pitchFamily="34" charset="0"/>
              </a:rPr>
              <a:t>Ämnestillfällets startdatum räknas som antagningsdatum i Ladok, dvs. det datum när doktoranden påbörjar sin forskarutbildning. </a:t>
            </a:r>
            <a:br>
              <a:rPr lang="sv-SE" sz="8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8800" b="0" i="0" dirty="0">
              <a:solidFill>
                <a:srgbClr val="172B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och med ovanstående – alla kurser/tillgodoräknanden ska kunna ses i </a:t>
            </a:r>
            <a:r>
              <a:rPr lang="sv-SE" sz="8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ISP:n</a:t>
            </a:r>
            <a: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oavsett ämne, poäng summeras osv. Studieaktivitet likaså, så att nettotid m.m. blir korrekt.</a:t>
            </a:r>
            <a:br>
              <a:rPr lang="sv-SE" sz="8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8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sz="8800" i="1" dirty="0">
                <a:latin typeface="Arial" panose="020B0604020202020204" pitchFamily="34" charset="0"/>
                <a:cs typeface="Arial" panose="020B0604020202020204" pitchFamily="34" charset="0"/>
              </a:rPr>
              <a:t>Ladok ISP är uppbyggt utifrån ämnestillfället och där samlas all information kring doktorandens aktiviteter, resultat m.m. som hör till ämnestillfället.</a:t>
            </a:r>
            <a:endParaRPr lang="sv-SE" sz="88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sv-SE" sz="8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sv-SE" sz="6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kumimoji="0" lang="sv-SE" altLang="sv-SE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900" dirty="0"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br>
              <a:rPr lang="sv-SE" sz="15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endParaRPr lang="sv-SE" sz="1500" dirty="0">
              <a:effectLst/>
              <a:latin typeface="Aptos" panose="020B0004020202020204" pitchFamily="34" charset="0"/>
              <a:ea typeface="Arial" panose="020B06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6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87E5-826C-0C6D-73CF-B8CC26C8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3354"/>
          </a:xfrm>
        </p:spPr>
        <p:txBody>
          <a:bodyPr>
            <a:norm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endParaRPr lang="en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62D7813-EDD8-DE54-1742-01793E63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935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2200" b="0" i="0" dirty="0"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1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Kommer systemet att skicka ut påminnelser/notifieringar när åtgärd krävs?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sv-SE" sz="1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 det kommer att skickas ut en avisering. Verksamhetsrollen måste finnas i processen och vara personkopplad. Aviseringen sker via </a:t>
            </a:r>
            <a:r>
              <a:rPr lang="sv-SE" sz="1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sv-SE" sz="1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 doktorander i Ladok för Personal. Doktoranderna aviseras i Ladok för studenter</a:t>
            </a:r>
            <a:r>
              <a:rPr lang="sv-SE" sz="1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Mer information om detta går att hitta i Vägledningen.</a:t>
            </a:r>
            <a:br>
              <a:rPr lang="sv-SE" sz="1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sz="112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sv-SE" sz="8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>
              <a:lnSpc>
                <a:spcPct val="120000"/>
              </a:lnSpc>
            </a:pPr>
            <a:endParaRPr lang="sv-SE" sz="26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sv-SE" sz="27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v-SE" sz="15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v-SE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sv-SE" sz="2000" i="1" dirty="0"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sv-SE" sz="20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br>
              <a:rPr lang="sv-SE" sz="20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endParaRPr lang="sv-SE" sz="2000" dirty="0">
              <a:effectLst/>
              <a:latin typeface="Aptos" panose="020B0004020202020204" pitchFamily="34" charset="0"/>
              <a:ea typeface="Arial" panose="020B06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21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E37DD-2BC5-D97E-F0E7-2DB28AA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Saker som levereras i februari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6A6D56-C7F7-4D56-C183-806BCFF13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Förväntad leverans: 2025-02-12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Utsökning Individuella studieplaner</a:t>
            </a:r>
          </a:p>
          <a:p>
            <a:pPr marL="457200" lvl="1" indent="0">
              <a:buNone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Förväntad leverans: 2025-02-26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Ändrat till beskrivningsfält till fler tecken och större text-yta för vissa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Överblick och reflektioner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079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F8FD4-1B80-79D4-ED7A-E93CFC3D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Utsökning av Individuella studieplaner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84AB6F-5DAB-D4AF-09A8-0C23F967B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Doktorander med avbrott med Ämne på forskarämne och utan ISP kommer aldrig att visas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Doktorander med ISP oavsett status kommer alltid att visas oavsett status på Ämne på forskarämne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 ex Avslutad ISP och Avbrott på Ämne på forskarämne kommer alltså att visas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6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1873752-EC58-D7E6-1531-62E9C47D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99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7C317C-B2CB-20BA-5D9D-EFF4CD07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Överblick och reflektioner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15BEFD-8AFB-CD57-CCE1-379943B91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Hur det anpassas i lokala mallar?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Institutionstjänstgöring</a:t>
            </a:r>
          </a:p>
          <a:p>
            <a:pPr lvl="1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Hur summering sker i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ISP:n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Hur det visas i LFP, LFS och PDF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Hur det kommer att migreras in i era pågående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ISP:ar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Hur ni synkar med nationella mallen för framtida förändringar t ex att ni börjar använda / inte använda institutionstjänstgöring</a:t>
            </a:r>
          </a:p>
        </p:txBody>
      </p:sp>
    </p:spTree>
    <p:extLst>
      <p:ext uri="{BB962C8B-B14F-4D97-AF65-F5344CB8AC3E}">
        <p14:creationId xmlns:p14="http://schemas.microsoft.com/office/powerpoint/2010/main" val="426050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16020CC-9D02-E2F9-86D1-50C4C5E0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</TotalTime>
  <Words>716</Words>
  <Application>Microsoft Office PowerPoint</Application>
  <PresentationFormat>Bredbild</PresentationFormat>
  <Paragraphs>116</Paragraphs>
  <Slides>21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Aptos</vt:lpstr>
      <vt:lpstr>Figtree SemiBold</vt:lpstr>
      <vt:lpstr>Figtree Medium</vt:lpstr>
      <vt:lpstr>Symbol</vt:lpstr>
      <vt:lpstr>Figtree</vt:lpstr>
      <vt:lpstr>Calibri</vt:lpstr>
      <vt:lpstr>Arial</vt:lpstr>
      <vt:lpstr>Office Theme</vt:lpstr>
      <vt:lpstr>Individuella studieplaner  på forskarnivå </vt:lpstr>
      <vt:lpstr>Agenda</vt:lpstr>
      <vt:lpstr>Frågor och svar</vt:lpstr>
      <vt:lpstr>Frågor och svar</vt:lpstr>
      <vt:lpstr>Saker som levereras i februari</vt:lpstr>
      <vt:lpstr>Utsökning av Individuella studieplaner</vt:lpstr>
      <vt:lpstr>PowerPoint-presentation</vt:lpstr>
      <vt:lpstr>Överblick och reflektioner</vt:lpstr>
      <vt:lpstr>PowerPoint-presentation</vt:lpstr>
      <vt:lpstr>PowerPoint-presentation</vt:lpstr>
      <vt:lpstr>PowerPoint-presentation</vt:lpstr>
      <vt:lpstr>PowerPoint-presentation</vt:lpstr>
      <vt:lpstr>Funktioner som planeras att levereras i mars</vt:lpstr>
      <vt:lpstr>PowerPoint-presentation</vt:lpstr>
      <vt:lpstr>PowerPoint-presentation</vt:lpstr>
      <vt:lpstr>PowerPoint-presentation</vt:lpstr>
      <vt:lpstr>PowerPoint-presentation</vt:lpstr>
      <vt:lpstr>Ändringslogg (tematräff i mars)</vt:lpstr>
      <vt:lpstr>Diskussionspunkt  Andra resultat – vilket syfte och behov finns </vt:lpstr>
      <vt:lpstr>Återkoppling</vt:lpstr>
      <vt:lpstr>Vårens möten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Anders Stenebo</cp:lastModifiedBy>
  <cp:revision>57</cp:revision>
  <dcterms:created xsi:type="dcterms:W3CDTF">2024-03-26T12:09:15Z</dcterms:created>
  <dcterms:modified xsi:type="dcterms:W3CDTF">2025-01-31T15:13:20Z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