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83" r:id="rId5"/>
    <p:sldId id="291" r:id="rId6"/>
    <p:sldId id="289" r:id="rId7"/>
    <p:sldId id="284" r:id="rId8"/>
    <p:sldId id="295" r:id="rId9"/>
    <p:sldId id="296" r:id="rId10"/>
    <p:sldId id="285" r:id="rId11"/>
    <p:sldId id="292" r:id="rId12"/>
    <p:sldId id="286" r:id="rId13"/>
    <p:sldId id="298" r:id="rId14"/>
    <p:sldId id="290" r:id="rId15"/>
    <p:sldId id="294" r:id="rId16"/>
    <p:sldId id="293" r:id="rId17"/>
    <p:sldId id="288" r:id="rId18"/>
    <p:sldId id="277" r:id="rId19"/>
  </p:sldIdLst>
  <p:sldSz cx="12192000" cy="6858000"/>
  <p:notesSz cx="6858000" cy="9144000"/>
  <p:embeddedFontLst>
    <p:embeddedFont>
      <p:font typeface="Figtree" pitchFamily="2" charset="0"/>
      <p:regular r:id="rId21"/>
      <p:bold r:id="rId22"/>
      <p:italic r:id="rId23"/>
      <p:boldItalic r:id="rId24"/>
    </p:embeddedFont>
    <p:embeddedFont>
      <p:font typeface="Figtree Medium" pitchFamily="2" charset="0"/>
      <p:regular r:id="rId25"/>
      <p:italic r:id="rId26"/>
    </p:embeddedFont>
    <p:embeddedFont>
      <p:font typeface="Figtree SemiBold" pitchFamily="2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346"/>
    <a:srgbClr val="04B067"/>
    <a:srgbClr val="395840"/>
    <a:srgbClr val="754F0B"/>
    <a:srgbClr val="F2F2F2"/>
    <a:srgbClr val="0E72ED"/>
    <a:srgbClr val="697891"/>
    <a:srgbClr val="657095"/>
    <a:srgbClr val="716595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72" d="100"/>
          <a:sy n="72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03/24/2025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7D0B-775D-6B3F-FF92-7AC80CB5C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0B58185-3F45-4D67-98B8-09BF68AAD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314E1FC-5031-D08E-14CC-33973B150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EEA7404-408E-0937-33AF-0ADA85693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7254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2025-03-24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2025-03-24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2025-03-24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2025-03-24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2025-03-24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2025-03-24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2025-03-24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0" r:id="rId9"/>
    <p:sldLayoutId id="2147483674" r:id="rId10"/>
    <p:sldLayoutId id="2147483661" r:id="rId11"/>
    <p:sldLayoutId id="2147483663" r:id="rId12"/>
    <p:sldLayoutId id="2147483667" r:id="rId13"/>
    <p:sldLayoutId id="2147483666" r:id="rId14"/>
    <p:sldLayoutId id="2147483671" r:id="rId15"/>
    <p:sldLayoutId id="2147483685" r:id="rId16"/>
    <p:sldLayoutId id="2147483660" r:id="rId17"/>
    <p:sldLayoutId id="2147483686" r:id="rId18"/>
    <p:sldLayoutId id="2147483662" r:id="rId19"/>
    <p:sldLayoutId id="2147483673" r:id="rId20"/>
    <p:sldLayoutId id="2147483664" r:id="rId21"/>
    <p:sldLayoutId id="2147483665" r:id="rId22"/>
    <p:sldLayoutId id="2147483670" r:id="rId23"/>
    <p:sldLayoutId id="2147483687" r:id="rId24"/>
    <p:sldLayoutId id="2147483675" r:id="rId25"/>
    <p:sldLayoutId id="2147483689" r:id="rId26"/>
    <p:sldLayoutId id="2147483676" r:id="rId27"/>
    <p:sldLayoutId id="2147483677" r:id="rId28"/>
    <p:sldLayoutId id="2147483678" r:id="rId29"/>
    <p:sldLayoutId id="2147483692" r:id="rId30"/>
    <p:sldLayoutId id="2147483652" r:id="rId31"/>
    <p:sldLayoutId id="2147483669" r:id="rId32"/>
    <p:sldLayoutId id="2147483691" r:id="rId33"/>
    <p:sldLayoutId id="2147483653" r:id="rId34"/>
    <p:sldLayoutId id="2147483655" r:id="rId35"/>
    <p:sldLayoutId id="2147483657" r:id="rId36"/>
    <p:sldLayoutId id="2147483668" r:id="rId3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its.umu.se/confluence/pages/viewpage.action?pageId=830406969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2.65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D822048-776E-3615-1DC7-1D301D49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94" y="2968512"/>
            <a:ext cx="6833823" cy="379589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3E854F9-C8DC-73FB-CAD6-ADC58565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73"/>
          <a:stretch/>
        </p:blipFill>
        <p:spPr>
          <a:xfrm>
            <a:off x="1164694" y="2968512"/>
            <a:ext cx="6961632" cy="38625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FB1014-9DF0-8A88-BB72-013983DC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Utbildningssamarbeten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6203A7-C32B-4DB5-ECAE-439EB4ED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I detaljvyn för en student finns det nya informationspaneler som visar:</a:t>
            </a:r>
          </a:p>
          <a:p>
            <a:pPr lvl="1"/>
            <a:r>
              <a:rPr lang="sv-SE" b="0" i="0" dirty="0">
                <a:solidFill>
                  <a:srgbClr val="333333"/>
                </a:solidFill>
                <a:effectLst/>
                <a:latin typeface="+mj-lt"/>
              </a:rPr>
              <a:t>Detaljer om ett utbildningstillfälle</a:t>
            </a:r>
          </a:p>
          <a:p>
            <a:pPr lvl="1"/>
            <a:r>
              <a:rPr lang="sv-SE" dirty="0"/>
              <a:t>Detaljer om ett tillgodoräknande</a:t>
            </a:r>
          </a:p>
          <a:p>
            <a:pPr marL="397800" lvl="1" indent="0">
              <a:buNone/>
            </a:pPr>
            <a:br>
              <a:rPr lang="sv-SE" dirty="0">
                <a:latin typeface="+mj-lt"/>
              </a:rPr>
            </a:br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156AD0-524A-39A9-53D1-7E9BA480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23817" b="4135"/>
          <a:stretch/>
        </p:blipFill>
        <p:spPr>
          <a:xfrm>
            <a:off x="1164694" y="2968512"/>
            <a:ext cx="6961632" cy="37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C294D-8138-D94F-87E1-2AE2C5282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4BBA20-509A-858B-BE1C-2023B787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817350-1F70-5CA4-916C-040AEEEF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visas information om aktuell doktorand även när man skrollar neråt på sidan, i en så kallad "brödsmula".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C253D5-7EDC-2AED-6615-F0A043F3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204"/>
          <a:stretch/>
        </p:blipFill>
        <p:spPr>
          <a:xfrm>
            <a:off x="1203505" y="3044656"/>
            <a:ext cx="7537084" cy="2328586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E998AFA2-3E1F-D813-D377-AB2C65FD64CC}"/>
              </a:ext>
            </a:extLst>
          </p:cNvPr>
          <p:cNvSpPr/>
          <p:nvPr/>
        </p:nvSpPr>
        <p:spPr>
          <a:xfrm>
            <a:off x="286871" y="3558989"/>
            <a:ext cx="813920" cy="451552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37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1F48D-090B-7E86-A402-5B0B6523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3E7C29-70E2-7A64-F084-6422CB15F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Personal kan ändra vilket alternativ studenten är anmäld till</a:t>
            </a:r>
          </a:p>
        </p:txBody>
      </p:sp>
    </p:spTree>
    <p:extLst>
      <p:ext uri="{BB962C8B-B14F-4D97-AF65-F5344CB8AC3E}">
        <p14:creationId xmlns:p14="http://schemas.microsoft.com/office/powerpoint/2010/main" val="201909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FD89F-68A3-CB40-0612-96A1EC36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4AF960-728B-D75C-7504-D35B7AB6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90ED21-56E1-CB16-E45D-92448FBE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student eller personal ändrar vilket alternativ studenten är anmäld till påverkas inte studentens ansökan om pedagogiskt stöd</a:t>
            </a:r>
          </a:p>
          <a:p>
            <a:r>
              <a:rPr lang="sv-SE" dirty="0"/>
              <a:t>Det går nu att ändra giltighetstiden flera av studentens stöd på en gång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Nu finns ett grundläggande rest-</a:t>
            </a:r>
            <a:r>
              <a:rPr lang="sv-SE" dirty="0" err="1"/>
              <a:t>api</a:t>
            </a:r>
            <a:r>
              <a:rPr lang="sv-SE" dirty="0"/>
              <a:t> och händelser för lokala integrationer gälande pedagogiskt stöd.</a:t>
            </a:r>
          </a:p>
        </p:txBody>
      </p:sp>
    </p:spTree>
    <p:extLst>
      <p:ext uri="{BB962C8B-B14F-4D97-AF65-F5344CB8AC3E}">
        <p14:creationId xmlns:p14="http://schemas.microsoft.com/office/powerpoint/2010/main" val="21588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F022-7623-1BEE-8502-B0357687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B7C26-32CF-0D4E-731C-E8E45BD5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840ED4-0A2C-D8F4-5723-6F19DBCF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en ny variabel för att automatiskt få med studentens födelsedatum i bevistexter vid utfärdande av bevis:</a:t>
            </a:r>
          </a:p>
          <a:p>
            <a:pPr lvl="1"/>
            <a:r>
              <a:rPr lang="sv-SE" dirty="0"/>
              <a:t>[*</a:t>
            </a:r>
            <a:r>
              <a:rPr lang="sv-SE" dirty="0" err="1"/>
              <a:t>fodelsedatumSv</a:t>
            </a:r>
            <a:r>
              <a:rPr lang="sv-SE" dirty="0"/>
              <a:t>*]</a:t>
            </a:r>
          </a:p>
          <a:p>
            <a:pPr lvl="1"/>
            <a:r>
              <a:rPr lang="sv-SE" dirty="0"/>
              <a:t>[*</a:t>
            </a:r>
            <a:r>
              <a:rPr lang="sv-SE" dirty="0" err="1"/>
              <a:t>fodelsedatumEn</a:t>
            </a:r>
            <a:r>
              <a:rPr lang="sv-SE" dirty="0"/>
              <a:t>*]</a:t>
            </a:r>
          </a:p>
          <a:p>
            <a:pPr lvl="1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7CFC48-7F40-1BEC-685D-09FAA7E9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69" y="2396756"/>
            <a:ext cx="4719057" cy="43513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4BBA1D42-27AD-3D1F-08F4-D5E1E58788A7}"/>
              </a:ext>
            </a:extLst>
          </p:cNvPr>
          <p:cNvSpPr/>
          <p:nvPr/>
        </p:nvSpPr>
        <p:spPr>
          <a:xfrm>
            <a:off x="3890683" y="6176963"/>
            <a:ext cx="813920" cy="451552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4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60A74-506F-19E7-06E2-2B0844A5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40917-141F-45B4-EAC2-65A69BD7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869D3D-FC7C-0068-3EC8-E837E60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Prestandan för HPR-rapportens underlagsexport har förbättrats. Från att tidigare misslyckats (&gt; 2 h) så tar det nu 5-10 minuter, oavsett historiskt uttagsdatum och hur mycket extra information som inkluderas.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97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06BFF-AB32-76E1-CDB5-385EB10A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B771BF-127A-096E-6D24-58216313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C00BCC-6D6E-C46E-CB2E-8FB9EA3A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Studenter med </a:t>
            </a:r>
            <a:r>
              <a:rPr lang="sv-SE" b="1" dirty="0" err="1"/>
              <a:t>interimspersonnummer</a:t>
            </a:r>
            <a:r>
              <a:rPr lang="sv-SE" dirty="0"/>
              <a:t> som </a:t>
            </a:r>
            <a:r>
              <a:rPr lang="sv-SE" b="1" dirty="0"/>
              <a:t>inte har en aktiv faktura</a:t>
            </a:r>
            <a:r>
              <a:rPr lang="sv-SE" dirty="0"/>
              <a:t> och försöker logga in via </a:t>
            </a:r>
            <a:r>
              <a:rPr lang="sv-SE" b="1" dirty="0"/>
              <a:t>obekräftade konton från Antagning.se </a:t>
            </a:r>
            <a:r>
              <a:rPr lang="sv-SE" dirty="0"/>
              <a:t>mot </a:t>
            </a:r>
            <a:r>
              <a:rPr lang="sv-SE" b="1" dirty="0"/>
              <a:t>lärosäten som kräver bekräftade konton </a:t>
            </a:r>
            <a:r>
              <a:rPr lang="sv-SE" dirty="0"/>
              <a:t>får nu information om att de inte kan bekräfta sitt konto på Antagning.se, utan behöver kontakta sitt lärosäte.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53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E9EB-DDD1-64A9-3CED-FC634902D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42AFE0-3EC5-9329-C7F7-85664A9E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antagningsmottagning från Nya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088AD5F-9607-69D1-5AC4-AC239356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7442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b="0" i="0" dirty="0">
                <a:effectLst/>
                <a:latin typeface="+mj-lt"/>
              </a:rPr>
              <a:t>Antagningarna i </a:t>
            </a:r>
            <a:r>
              <a:rPr lang="sv-SE" b="1" i="0" dirty="0">
                <a:effectLst/>
                <a:latin typeface="+mj-lt"/>
              </a:rPr>
              <a:t>MASTERHT2025</a:t>
            </a:r>
            <a:r>
              <a:rPr lang="sv-SE" b="0" i="0" dirty="0">
                <a:effectLst/>
                <a:latin typeface="+mj-lt"/>
              </a:rPr>
              <a:t> finns i Ladok fr.o.m. </a:t>
            </a:r>
            <a:r>
              <a:rPr lang="sv-SE" b="1" i="0" dirty="0">
                <a:effectLst/>
                <a:latin typeface="+mj-lt"/>
              </a:rPr>
              <a:t>27 mars</a:t>
            </a:r>
          </a:p>
          <a:p>
            <a:pPr>
              <a:spcBef>
                <a:spcPts val="1200"/>
              </a:spcBef>
            </a:pPr>
            <a:r>
              <a:rPr lang="sv-SE" b="0" i="0" dirty="0">
                <a:effectLst/>
                <a:latin typeface="+mj-lt"/>
              </a:rPr>
              <a:t>Antagningarna i </a:t>
            </a:r>
            <a:r>
              <a:rPr lang="sv-SE" b="1" i="0" dirty="0">
                <a:effectLst/>
                <a:latin typeface="+mj-lt"/>
              </a:rPr>
              <a:t>IKHT25</a:t>
            </a:r>
            <a:r>
              <a:rPr lang="sv-SE" b="0" i="0" dirty="0">
                <a:effectLst/>
                <a:latin typeface="+mj-lt"/>
              </a:rPr>
              <a:t> finns i Ladok fr.o.m. </a:t>
            </a:r>
            <a:r>
              <a:rPr lang="sv-SE" b="1" i="0" dirty="0">
                <a:effectLst/>
                <a:latin typeface="+mj-lt"/>
              </a:rPr>
              <a:t>3 april</a:t>
            </a:r>
            <a:br>
              <a:rPr lang="sv-SE" b="1" i="0" dirty="0">
                <a:effectLst/>
                <a:latin typeface="+mj-lt"/>
              </a:rPr>
            </a:br>
            <a:br>
              <a:rPr lang="sv-SE" b="1" i="0" dirty="0">
                <a:effectLst/>
                <a:latin typeface="+mj-lt"/>
              </a:rPr>
            </a:br>
            <a:endParaRPr lang="sv-SE" b="1" dirty="0">
              <a:latin typeface="+mj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2400" b="1" dirty="0">
                <a:latin typeface="+mj-lt"/>
              </a:rPr>
              <a:t>Nya studieavgiftshanteringen</a:t>
            </a:r>
          </a:p>
          <a:p>
            <a:pPr>
              <a:spcBef>
                <a:spcPts val="1200"/>
              </a:spcBef>
            </a:pPr>
            <a:r>
              <a:rPr lang="sv-SE" dirty="0">
                <a:latin typeface="+mj-lt"/>
              </a:rPr>
              <a:t>Ny funktionalitet för att </a:t>
            </a:r>
            <a:r>
              <a:rPr lang="sv-SE" dirty="0" err="1">
                <a:latin typeface="+mj-lt"/>
              </a:rPr>
              <a:t>masshantera</a:t>
            </a:r>
            <a:r>
              <a:rPr lang="sv-SE" dirty="0">
                <a:latin typeface="+mj-lt"/>
              </a:rPr>
              <a:t> delstipendium levereras i Ladok 9 april. </a:t>
            </a:r>
          </a:p>
          <a:p>
            <a:pPr>
              <a:spcBef>
                <a:spcPts val="1200"/>
              </a:spcBef>
            </a:pPr>
            <a:r>
              <a:rPr lang="sv-SE" dirty="0">
                <a:latin typeface="+mj-lt"/>
              </a:rPr>
              <a:t>Om ni vill använda er av masshanteringen: </a:t>
            </a:r>
            <a:r>
              <a:rPr lang="sv-SE" dirty="0"/>
              <a:t>Avvakta med att skicka ut era fakturor.</a:t>
            </a:r>
            <a:endParaRPr lang="sv-SE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sv-SE" b="1" dirty="0">
              <a:latin typeface="+mj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2400" b="1" dirty="0">
                <a:latin typeface="+mj-lt"/>
              </a:rPr>
              <a:t>Utbildningssamarbeten</a:t>
            </a:r>
          </a:p>
          <a:p>
            <a:pPr>
              <a:spcBef>
                <a:spcPts val="1200"/>
              </a:spcBef>
            </a:pPr>
            <a:r>
              <a:rPr lang="sv-SE" dirty="0">
                <a:latin typeface="+mj-lt"/>
              </a:rPr>
              <a:t>Kontrollera innan 27 mars att era kurspaketeringstillfällen är märka med korrekt </a:t>
            </a:r>
            <a:r>
              <a:rPr lang="sv-SE" dirty="0"/>
              <a:t>utbildningssamarbete </a:t>
            </a:r>
            <a:endParaRPr lang="sv-SE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sv-SE" dirty="0">
                <a:latin typeface="+mj-lt"/>
              </a:rPr>
              <a:t>Förväntade deltaganden till kurspaketeringstillfällen som avser utbildningssamarbete skapas för </a:t>
            </a:r>
            <a:r>
              <a:rPr lang="sv-SE" b="1" dirty="0">
                <a:latin typeface="+mj-lt"/>
              </a:rPr>
              <a:t>alla </a:t>
            </a:r>
            <a:r>
              <a:rPr lang="sv-SE" b="1" dirty="0" err="1">
                <a:latin typeface="+mj-lt"/>
              </a:rPr>
              <a:t>Ladoklärosäten</a:t>
            </a:r>
            <a:r>
              <a:rPr lang="sv-SE" b="1" dirty="0">
                <a:latin typeface="+mj-lt"/>
              </a:rPr>
              <a:t> </a:t>
            </a:r>
            <a:r>
              <a:rPr lang="sv-SE" dirty="0">
                <a:latin typeface="+mj-lt"/>
              </a:rPr>
              <a:t>som ingår i samarbetet.</a:t>
            </a:r>
          </a:p>
          <a:p>
            <a:pPr marL="0" indent="0">
              <a:spcBef>
                <a:spcPts val="1200"/>
              </a:spcBef>
              <a:buNone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0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2.65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24 mars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Behörighetsprofiler</a:t>
            </a:r>
          </a:p>
          <a:p>
            <a:pPr marL="0" indent="0">
              <a:buNone/>
            </a:pPr>
            <a:r>
              <a:rPr lang="sv-SE" sz="2400" dirty="0"/>
              <a:t>Process </a:t>
            </a:r>
          </a:p>
          <a:p>
            <a:pPr marL="0" indent="0">
              <a:buNone/>
            </a:pPr>
            <a:r>
              <a:rPr lang="sv-SE" sz="2400" dirty="0"/>
              <a:t>Utbildningsinformation</a:t>
            </a:r>
          </a:p>
          <a:p>
            <a:pPr marL="0" indent="0">
              <a:buNone/>
            </a:pPr>
            <a:r>
              <a:rPr lang="sv-SE" sz="2400" dirty="0"/>
              <a:t>Aktivitetstillfälle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1D82158-A69E-78AC-F38C-B63DA2BB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Behörighetsprofiler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151726F-9CE1-8A50-0092-0C7986AB4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Förbättringar i väljaren av systemaktiviteter</a:t>
            </a:r>
          </a:p>
        </p:txBody>
      </p:sp>
    </p:spTree>
    <p:extLst>
      <p:ext uri="{BB962C8B-B14F-4D97-AF65-F5344CB8AC3E}">
        <p14:creationId xmlns:p14="http://schemas.microsoft.com/office/powerpoint/2010/main" val="26720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78BF-77F9-0B01-FBCB-1385E32EB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B5E628D-DE24-2870-64A9-629B5D39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Etablera identiteter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827B865-65EC-9CC9-9269-B3E963BC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Maxgränsen för efternamn på 60 tecken fungerar nu som förväntat vid massetablering av studenter och vid hantering av identitet.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574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EC52C-801B-2ABE-0D19-7EDD14BE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82B1B5C-9797-287E-EB7F-01E33F35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78D2241-C834-0505-2225-AFA7F947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lägga in en beskrivande text som visas när användaren väljer att starta en ny process av typen: </a:t>
            </a:r>
          </a:p>
          <a:p>
            <a:pPr lvl="1"/>
            <a:r>
              <a:rPr lang="sv-SE" dirty="0"/>
              <a:t>Ny kursversion</a:t>
            </a:r>
          </a:p>
          <a:p>
            <a:pPr lvl="1"/>
            <a:r>
              <a:rPr lang="sv-SE" dirty="0"/>
              <a:t>Ny kurspaketeringsversion</a:t>
            </a:r>
          </a:p>
          <a:p>
            <a:pPr lvl="1"/>
            <a:r>
              <a:rPr lang="sv-SE" dirty="0"/>
              <a:t>Ny kurspaketversion</a:t>
            </a:r>
          </a:p>
          <a:p>
            <a:pPr lvl="1"/>
            <a:r>
              <a:rPr lang="sv-SE" dirty="0"/>
              <a:t>Redigera befintlig kursversion</a:t>
            </a:r>
          </a:p>
          <a:p>
            <a:pPr lvl="1"/>
            <a:r>
              <a:rPr lang="sv-SE" dirty="0"/>
              <a:t>Redigera befintlig kurspaketeringsversion </a:t>
            </a:r>
          </a:p>
          <a:p>
            <a:pPr lvl="1"/>
            <a:r>
              <a:rPr lang="sv-SE" dirty="0"/>
              <a:t>Redigera befintlig kurspaketversion.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95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4190F2-1F7A-8AB7-425D-6D595F01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1DF4FA-4376-FD9E-E78D-CD2F092B3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Nyheter gällande visningen av version i tillfällesstrukturen:</a:t>
            </a:r>
          </a:p>
          <a:p>
            <a:pPr lvl="1"/>
            <a:r>
              <a:rPr lang="sv-SE" dirty="0"/>
              <a:t>På utbildning i strukturen</a:t>
            </a:r>
          </a:p>
          <a:p>
            <a:pPr lvl="1"/>
            <a:r>
              <a:rPr lang="sv-SE" dirty="0"/>
              <a:t>Vid val av tillfälle via utbildning i strukturen</a:t>
            </a:r>
          </a:p>
          <a:p>
            <a:pPr lvl="1"/>
            <a:r>
              <a:rPr lang="sv-SE" dirty="0"/>
              <a:t>Markering om det finns nyare versioner av utbildningen</a:t>
            </a:r>
          </a:p>
          <a:p>
            <a:r>
              <a:rPr lang="sv-SE" dirty="0"/>
              <a:t>I sammanställningsfliken finns det nu en genväg för att gå till en annan version av utbildningen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D4C2AF5-1F86-E06A-CC7A-BA3D629EF5A8}"/>
              </a:ext>
            </a:extLst>
          </p:cNvPr>
          <p:cNvSpPr/>
          <p:nvPr/>
        </p:nvSpPr>
        <p:spPr>
          <a:xfrm>
            <a:off x="618756" y="4252643"/>
            <a:ext cx="10954488" cy="2125043"/>
          </a:xfrm>
          <a:prstGeom prst="rect">
            <a:avLst/>
          </a:prstGeom>
          <a:solidFill>
            <a:srgbClr val="04B06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sv-SE" sz="1700" b="1" dirty="0">
                <a:solidFill>
                  <a:schemeClr val="bg1"/>
                </a:solidFill>
              </a:rPr>
              <a:t>Kommande förändring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Version 2.66 (9 april): Val kan publiceras utan valregel och valperiod. Påverkar lokala integrationer mot Ladok.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Mer information i </a:t>
            </a:r>
            <a:r>
              <a:rPr lang="sv-SE" sz="1700" dirty="0" err="1">
                <a:solidFill>
                  <a:schemeClr val="bg1"/>
                </a:solidFill>
              </a:rPr>
              <a:t>Confluence</a:t>
            </a:r>
            <a:r>
              <a:rPr lang="sv-SE" sz="1700" dirty="0">
                <a:solidFill>
                  <a:schemeClr val="bg1"/>
                </a:solidFill>
              </a:rPr>
              <a:t> </a:t>
            </a:r>
            <a:r>
              <a:rPr lang="sv-SE" sz="1700" dirty="0">
                <a:solidFill>
                  <a:schemeClr val="bg1"/>
                </a:solidFill>
                <a:sym typeface="Wingdings" panose="05000000000000000000" pitchFamily="2" charset="2"/>
              </a:rPr>
              <a:t> Ladok Integrationer (</a:t>
            </a:r>
            <a:r>
              <a:rPr lang="sv-SE" sz="1700" dirty="0">
                <a:solidFill>
                  <a:schemeClr val="tx1"/>
                </a:solidFill>
                <a:sym typeface="Wingdings" panose="05000000000000000000" pitchFamily="2" charset="2"/>
                <a:hlinkClick r:id="rId2"/>
              </a:rPr>
              <a:t>https://confluence.its.umu.se/confluence/pages/viewpage.action?pageId=830406969</a:t>
            </a:r>
            <a:r>
              <a:rPr lang="sv-SE" sz="17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sv-SE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05B75-D362-97AA-4912-342E9BC7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53A74F-EC46-7298-71C1-8B3B98AE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obligatoriskt att ange både svensk och engelsk benämning för utbudsomgångar och läsperioder inom utbudsomgångar.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69E8C6-5747-3C7B-168F-C1D0F6DD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20" y="2892881"/>
            <a:ext cx="6738309" cy="27080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20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E078D-A6D7-B162-7D2F-DEE29D87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98D13-36B8-C0F9-8905-E823D50C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3DB686-33A2-D788-B948-FA62345F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testa hanteringen av kurspaketeringstillfällen i utbudsomgång. Systemaktiviteter:</a:t>
            </a:r>
          </a:p>
          <a:p>
            <a:pPr lvl="1"/>
            <a:r>
              <a:rPr lang="sv-SE" dirty="0"/>
              <a:t>Utbudsomgång: Hantera beställning från kurspaketeringstillfälle</a:t>
            </a:r>
          </a:p>
          <a:p>
            <a:pPr lvl="1"/>
            <a:r>
              <a:rPr lang="sv-SE" dirty="0"/>
              <a:t>Utbudsomgång: Hantera kurspaketeringstillfälle i utbudsomgång</a:t>
            </a:r>
          </a:p>
          <a:p>
            <a:pPr lvl="1"/>
            <a:r>
              <a:rPr lang="sv-SE" dirty="0"/>
              <a:t>Utbudsomgång: Lägg till pågående kurspaketeringstillfällen till utbudsomgång</a:t>
            </a:r>
          </a:p>
          <a:p>
            <a:pPr lvl="1"/>
            <a:r>
              <a:rPr lang="sv-SE" dirty="0"/>
              <a:t>Utbudsomgång: Ta bort kurspaketeringstillfällen från utbudsomgång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69F1941-39EB-3DF1-C7B2-0DEE550D7E8A}"/>
              </a:ext>
            </a:extLst>
          </p:cNvPr>
          <p:cNvSpPr txBox="1">
            <a:spLocks/>
          </p:cNvSpPr>
          <p:nvPr/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sz="2000" dirty="0">
                <a:solidFill>
                  <a:srgbClr val="DCA346"/>
                </a:solidFill>
              </a:rPr>
              <a:t>Endast i test- och utbildningsmiljöer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EE35B6-81BE-9E7C-D369-987E03F7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203" b="10203"/>
          <a:stretch/>
        </p:blipFill>
        <p:spPr>
          <a:xfrm>
            <a:off x="1429007" y="3726832"/>
            <a:ext cx="6599425" cy="2994008"/>
          </a:xfrm>
          <a:prstGeom prst="rect">
            <a:avLst/>
          </a:prstGeom>
        </p:spPr>
      </p:pic>
      <p:sp>
        <p:nvSpPr>
          <p:cNvPr id="12" name="Pil: nedåt 11">
            <a:extLst>
              <a:ext uri="{FF2B5EF4-FFF2-40B4-BE49-F238E27FC236}">
                <a16:creationId xmlns:a16="http://schemas.microsoft.com/office/drawing/2014/main" id="{84688E5A-6ED3-E088-C851-5B81D3047B7E}"/>
              </a:ext>
            </a:extLst>
          </p:cNvPr>
          <p:cNvSpPr/>
          <p:nvPr/>
        </p:nvSpPr>
        <p:spPr>
          <a:xfrm rot="6584770">
            <a:off x="3995725" y="4756478"/>
            <a:ext cx="524451" cy="87039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43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5106</TotalTime>
  <Words>611</Words>
  <Application>Microsoft Office PowerPoint</Application>
  <PresentationFormat>Bredbild</PresentationFormat>
  <Paragraphs>79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Wingdings</vt:lpstr>
      <vt:lpstr>Figtree SemiBold</vt:lpstr>
      <vt:lpstr>Figtree</vt:lpstr>
      <vt:lpstr>Arial</vt:lpstr>
      <vt:lpstr>Figtree Medium</vt:lpstr>
      <vt:lpstr>Wingdings 3</vt:lpstr>
      <vt:lpstr>Aptos</vt:lpstr>
      <vt:lpstr>Office Theme</vt:lpstr>
      <vt:lpstr>PowerPoint-presentation</vt:lpstr>
      <vt:lpstr>Demo av version 2.65</vt:lpstr>
      <vt:lpstr>Detta kommer demonstreras</vt:lpstr>
      <vt:lpstr>Behörighetsprofiler</vt:lpstr>
      <vt:lpstr>Etablera identiteter</vt:lpstr>
      <vt:lpstr>Process</vt:lpstr>
      <vt:lpstr>Utbildningsinformation</vt:lpstr>
      <vt:lpstr>Utbudsomgång</vt:lpstr>
      <vt:lpstr>Utbudsomgång</vt:lpstr>
      <vt:lpstr>Utbildningssamarbeten</vt:lpstr>
      <vt:lpstr>Individuell studieplan</vt:lpstr>
      <vt:lpstr>Aktivitetstillfälle</vt:lpstr>
      <vt:lpstr>Pedagogiskt stöd</vt:lpstr>
      <vt:lpstr>Bevis</vt:lpstr>
      <vt:lpstr>Uppföljning</vt:lpstr>
      <vt:lpstr>Ladok för studenter</vt:lpstr>
      <vt:lpstr>Inför antagningsmottagning från Nya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406</cp:revision>
  <dcterms:created xsi:type="dcterms:W3CDTF">2024-03-26T12:09:15Z</dcterms:created>
  <dcterms:modified xsi:type="dcterms:W3CDTF">2025-03-24T09:54:12Z</dcterms:modified>
</cp:coreProperties>
</file>