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6" r:id="rId3"/>
    <p:sldId id="294" r:id="rId4"/>
    <p:sldId id="258" r:id="rId5"/>
    <p:sldId id="264" r:id="rId6"/>
    <p:sldId id="265" r:id="rId7"/>
    <p:sldId id="266" r:id="rId8"/>
    <p:sldId id="267" r:id="rId9"/>
    <p:sldId id="300" r:id="rId10"/>
    <p:sldId id="297" r:id="rId11"/>
    <p:sldId id="260" r:id="rId12"/>
    <p:sldId id="259" r:id="rId13"/>
    <p:sldId id="274" r:id="rId14"/>
    <p:sldId id="262" r:id="rId15"/>
    <p:sldId id="263" r:id="rId16"/>
    <p:sldId id="288" r:id="rId17"/>
    <p:sldId id="268" r:id="rId18"/>
    <p:sldId id="269" r:id="rId19"/>
    <p:sldId id="293" r:id="rId20"/>
    <p:sldId id="284" r:id="rId21"/>
    <p:sldId id="305" r:id="rId22"/>
    <p:sldId id="292" r:id="rId23"/>
    <p:sldId id="273" r:id="rId24"/>
    <p:sldId id="275" r:id="rId25"/>
    <p:sldId id="276" r:id="rId26"/>
    <p:sldId id="279" r:id="rId27"/>
    <p:sldId id="272" r:id="rId28"/>
    <p:sldId id="301" r:id="rId29"/>
    <p:sldId id="261" r:id="rId30"/>
    <p:sldId id="302" r:id="rId31"/>
    <p:sldId id="298" r:id="rId32"/>
    <p:sldId id="306" r:id="rId33"/>
    <p:sldId id="295" r:id="rId34"/>
    <p:sldId id="299" r:id="rId35"/>
  </p:sldIdLst>
  <p:sldSz cx="12192000" cy="6858000"/>
  <p:notesSz cx="6858000" cy="9144000"/>
  <p:embeddedFontLst>
    <p:embeddedFont>
      <p:font typeface="Figtree" panose="020B0604020202020204" charset="0"/>
      <p:regular r:id="rId37"/>
      <p:bold r:id="rId38"/>
      <p:italic r:id="rId39"/>
      <p:boldItalic r:id="rId40"/>
    </p:embeddedFont>
    <p:embeddedFont>
      <p:font typeface="Figtree Medium" panose="020B0604020202020204" charset="0"/>
      <p:regular r:id="rId41"/>
      <p:italic r:id="rId42"/>
    </p:embeddedFont>
    <p:embeddedFont>
      <p:font typeface="Figtree SemiBold" panose="020B0604020202020204" charset="0"/>
      <p:regular r:id="rId43"/>
      <p:bold r:id="rId44"/>
      <p:italic r:id="rId45"/>
      <p:boldItalic r:id="rId46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61"/>
    <a:srgbClr val="F2F2F2"/>
    <a:srgbClr val="E8E8E8"/>
    <a:srgbClr val="EDF1F4"/>
    <a:srgbClr val="DDECD7"/>
    <a:srgbClr val="8EE1A9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1914E-DB58-4ACD-819B-3ADD503FB171}" v="3" dt="2025-02-28T09:47:41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94"/>
  </p:normalViewPr>
  <p:slideViewPr>
    <p:cSldViewPr snapToGrid="0">
      <p:cViewPr varScale="1">
        <p:scale>
          <a:sx n="150" d="100"/>
          <a:sy n="150" d="100"/>
        </p:scale>
        <p:origin x="3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02/28/2025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6939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378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615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0951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9164E6E0-A937-4132-ACB9-1839191D39B0}" type="datetime1">
              <a:rPr lang="sv-SE" smtClean="0"/>
              <a:t>2025-02-28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646C94D7-3A72-4744-BD40-92C0B8B9185C}" type="datetime1">
              <a:rPr lang="sv-SE" smtClean="0"/>
              <a:t>2025-02-28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59299EF8-0C2F-4F7B-B413-974E6F084FD5}" type="datetime1">
              <a:rPr lang="sv-SE" smtClean="0"/>
              <a:t>2025-02-28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B9A642CA-2CD2-4139-81CB-4D6F479146C1}" type="datetime1">
              <a:rPr lang="sv-SE" smtClean="0"/>
              <a:t>2025-02-28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EA7204F6-B1F9-4A41-944F-EB4EB59651A0}" type="datetime1">
              <a:rPr lang="sv-SE" smtClean="0"/>
              <a:t>2025-02-28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27E18CA1-9FC6-4DA1-B45E-37514B09A1EE}" type="datetime1">
              <a:rPr lang="sv-SE" smtClean="0"/>
              <a:t>2025-02-28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2F30D4-B25F-4EE9-9615-CC085EF0DF03}" type="datetime1">
              <a:rPr lang="sv-SE" smtClean="0"/>
              <a:t>2025-02-28</a:t>
            </a:fld>
            <a:endParaRPr lang="en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354AEEE-B0F9-7FB9-07B7-A02DD409F3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nders.stenebo@umu.se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sv-SE" b="1" dirty="0"/>
              <a:t>Ladok ISP</a:t>
            </a:r>
            <a:endParaRPr lang="en-S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Tematräff och supportstuga 2025-02-28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B069EF-AD3D-9653-D655-4597C64D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50" y="365125"/>
            <a:ext cx="7905750" cy="3013075"/>
          </a:xfrm>
        </p:spPr>
        <p:txBody>
          <a:bodyPr/>
          <a:lstStyle/>
          <a:p>
            <a:r>
              <a:rPr lang="sv-SE" dirty="0"/>
              <a:t>Personkoppling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3139A2-1593-42F5-AFFF-C10FC11B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27499"/>
            <a:ext cx="10515600" cy="204946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50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2ABB98-EAEA-5243-C41F-E859096D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Personkoppling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7610D3-4CAA-0458-601E-C800A3504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Resultat från remiss-mail</a:t>
            </a:r>
          </a:p>
          <a:p>
            <a:r>
              <a:rPr lang="sv-SE" dirty="0"/>
              <a:t>Nytt förslag</a:t>
            </a:r>
          </a:p>
          <a:p>
            <a:r>
              <a:rPr lang="sv-SE" dirty="0"/>
              <a:t>Demo</a:t>
            </a:r>
          </a:p>
          <a:p>
            <a:pPr lvl="1"/>
            <a:r>
              <a:rPr lang="sv-SE" dirty="0"/>
              <a:t>Ladok ISP-standard</a:t>
            </a:r>
          </a:p>
          <a:p>
            <a:pPr lvl="1"/>
            <a:r>
              <a:rPr lang="sv-SE" dirty="0"/>
              <a:t>HJ</a:t>
            </a:r>
          </a:p>
          <a:p>
            <a:pPr lvl="1"/>
            <a:r>
              <a:rPr lang="sv-SE" dirty="0"/>
              <a:t>UMU</a:t>
            </a:r>
          </a:p>
          <a:p>
            <a:r>
              <a:rPr lang="sv-SE" dirty="0"/>
              <a:t>Konsekvenser vid leverans av det nya förslaget</a:t>
            </a:r>
          </a:p>
        </p:txBody>
      </p:sp>
    </p:spTree>
    <p:extLst>
      <p:ext uri="{BB962C8B-B14F-4D97-AF65-F5344CB8AC3E}">
        <p14:creationId xmlns:p14="http://schemas.microsoft.com/office/powerpoint/2010/main" val="280997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6A04BB-47D2-0593-2822-9393BCF5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Resultat från mail-remiss: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404C4C-68E2-CD51-4AF1-74623AD4C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Lärosätena vill kunna personkoppla alla verksamhetsroller förutom ISP-</a:t>
            </a:r>
            <a:r>
              <a:rPr lang="sv-SE" dirty="0" err="1"/>
              <a:t>admin</a:t>
            </a:r>
            <a:endParaRPr lang="sv-SE" dirty="0"/>
          </a:p>
          <a:p>
            <a:r>
              <a:rPr lang="sv-SE" dirty="0"/>
              <a:t>Vissa lärosäten behöver ha Huvudhandledare och Granskare på samma ISP</a:t>
            </a:r>
          </a:p>
          <a:p>
            <a:r>
              <a:rPr lang="sv-SE" dirty="0"/>
              <a:t>De flesta lärosätena håller med om att ISP-Granskare/ISP-Beslutsfattare endast bör kunna läsa de ISP:ar där de är personkopplade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52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01066A-4894-77DD-43CB-23758997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Repetition om personkoppling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948430-C394-E36E-B143-94ECD24D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När en användare är personkopplad till en ISP:</a:t>
            </a:r>
          </a:p>
          <a:p>
            <a:pPr lvl="1"/>
            <a:r>
              <a:rPr lang="sv-SE" sz="2800" dirty="0"/>
              <a:t>Användaren kan endast läsa/ändra denna ISP</a:t>
            </a:r>
          </a:p>
          <a:p>
            <a:pPr lvl="1"/>
            <a:r>
              <a:rPr lang="sv-SE" sz="2800" dirty="0"/>
              <a:t>Användaren får en avisering om hen ska göra något, </a:t>
            </a:r>
            <a:r>
              <a:rPr lang="sv-SE" sz="2800" b="1" u="sng" dirty="0"/>
              <a:t>om</a:t>
            </a:r>
            <a:r>
              <a:rPr lang="sv-SE" sz="2800" dirty="0"/>
              <a:t> användarens verksamhetsroll är inkluderad i processen</a:t>
            </a:r>
          </a:p>
          <a:p>
            <a:pPr lvl="1"/>
            <a:endParaRPr lang="sv-SE" sz="2800" dirty="0"/>
          </a:p>
          <a:p>
            <a:r>
              <a:rPr lang="sv-SE" dirty="0"/>
              <a:t>I </a:t>
            </a:r>
            <a:r>
              <a:rPr lang="sv-SE" dirty="0" err="1"/>
              <a:t>Ladok</a:t>
            </a:r>
            <a:r>
              <a:rPr lang="sv-SE" dirty="0"/>
              <a:t> ISP krävs i dag personkoppling för </a:t>
            </a:r>
          </a:p>
          <a:p>
            <a:pPr lvl="1"/>
            <a:r>
              <a:rPr lang="sv-SE" sz="2800" dirty="0"/>
              <a:t>ISP-Huvudhandledare</a:t>
            </a:r>
          </a:p>
          <a:p>
            <a:pPr lvl="1"/>
            <a:r>
              <a:rPr lang="sv-SE" sz="2800" dirty="0"/>
              <a:t>ISP-Handledare och </a:t>
            </a:r>
          </a:p>
          <a:p>
            <a:pPr lvl="1"/>
            <a:r>
              <a:rPr lang="sv-SE" sz="2800" dirty="0"/>
              <a:t>ISP-Referensperson</a:t>
            </a:r>
          </a:p>
          <a:p>
            <a:pPr lvl="1"/>
            <a:endParaRPr lang="sv-SE" sz="2800" dirty="0"/>
          </a:p>
          <a:p>
            <a:r>
              <a:rPr lang="sv-SE" sz="3200" dirty="0"/>
              <a:t>Personkoppling krävs inte för</a:t>
            </a:r>
          </a:p>
          <a:p>
            <a:pPr lvl="1"/>
            <a:r>
              <a:rPr lang="sv-SE" sz="2800" dirty="0"/>
              <a:t>ISP-Granskare</a:t>
            </a:r>
          </a:p>
          <a:p>
            <a:pPr lvl="1"/>
            <a:r>
              <a:rPr lang="sv-SE" sz="2800" dirty="0"/>
              <a:t>ISP-Beslutsfattare</a:t>
            </a:r>
          </a:p>
          <a:p>
            <a:endParaRPr lang="sv-SE" dirty="0"/>
          </a:p>
          <a:p>
            <a:pPr marL="457200" lvl="1" indent="0">
              <a:buNone/>
            </a:pPr>
            <a:endParaRPr lang="sv-SE" sz="2800" dirty="0"/>
          </a:p>
          <a:p>
            <a:pPr marL="457200" lvl="1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31602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3782D5-E062-7930-A9C9-9126327C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Nytt förslag om personkoppling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31B7D4-D030-3D4A-4AFB-43833D98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Fler verksamhetsroller såsom Beslutsfattare och Granskare kommer att kunna </a:t>
            </a:r>
            <a:r>
              <a:rPr lang="sv-SE" dirty="0" err="1"/>
              <a:t>personkopplas</a:t>
            </a:r>
            <a:endParaRPr lang="sv-SE" dirty="0"/>
          </a:p>
          <a:p>
            <a:r>
              <a:rPr lang="sv-SE" dirty="0"/>
              <a:t>Det kommer inte finnas någon regel som säger att en Huvudhandledare inte kan vara Granskare och/eller Beslutsfattare</a:t>
            </a:r>
          </a:p>
          <a:p>
            <a:r>
              <a:rPr lang="sv-SE" dirty="0"/>
              <a:t>Det kommer en varning när man </a:t>
            </a:r>
            <a:r>
              <a:rPr lang="sv-SE" dirty="0" err="1"/>
              <a:t>personkopplar</a:t>
            </a:r>
            <a:r>
              <a:rPr lang="sv-SE" dirty="0"/>
              <a:t> en användare två gånger till samma ISP</a:t>
            </a:r>
          </a:p>
        </p:txBody>
      </p:sp>
    </p:spTree>
    <p:extLst>
      <p:ext uri="{BB962C8B-B14F-4D97-AF65-F5344CB8AC3E}">
        <p14:creationId xmlns:p14="http://schemas.microsoft.com/office/powerpoint/2010/main" val="23111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9DE953-A07A-97D5-F4D5-3A37182A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Forts. nytt förslag om personkoppling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CC5A0E-9A54-0208-9A1E-5B4C36CC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Ladok gör det möjligt för lärosätet att själva bestämma hur de vill hantera personkopplingar</a:t>
            </a:r>
          </a:p>
          <a:p>
            <a:r>
              <a:rPr lang="sv-SE" dirty="0"/>
              <a:t>Lärosätet kan ange vilka verksamhetsroller som ska ha en personkoppling i ett nytt gränssnitt</a:t>
            </a:r>
          </a:p>
          <a:p>
            <a:r>
              <a:rPr lang="sv-SE" dirty="0"/>
              <a:t>Lärosätet behöver själv kontrollera att personkoppling per ISP fungerar som önskat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625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1D95A-6081-49C6-6F3A-6DA80ABD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E95665-8365-09F2-B04C-E0337BCE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Nytt gränssnitt: Verksamhetsroller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51CCF4-2677-2047-B974-52D4148DA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Ny flik under Konfiguration / ISP-konfiguration</a:t>
            </a:r>
          </a:p>
          <a:p>
            <a:r>
              <a:rPr lang="sv-SE" dirty="0"/>
              <a:t>Systemaktivitet: Individuell studieplan: Hantera lokala anpassningar</a:t>
            </a:r>
          </a:p>
          <a:p>
            <a:r>
              <a:rPr lang="sv-SE" dirty="0"/>
              <a:t>Funktion för att konfigurera ISP-verksamhetsroller</a:t>
            </a:r>
          </a:p>
          <a:p>
            <a:pPr lvl="1"/>
            <a:r>
              <a:rPr lang="sv-SE" sz="2800" dirty="0"/>
              <a:t>Personkoppling krävs</a:t>
            </a:r>
          </a:p>
          <a:p>
            <a:pPr lvl="1"/>
            <a:r>
              <a:rPr lang="sv-SE" sz="2800" dirty="0"/>
              <a:t>Handledarinsats anges (flik Handledare och Beslutsfattare)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089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D378FA5-0673-A8F1-CA56-5176F5AE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276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C944100-816E-B0C7-177D-8EBC1C566649}"/>
              </a:ext>
            </a:extLst>
          </p:cNvPr>
          <p:cNvSpPr txBox="1"/>
          <p:nvPr/>
        </p:nvSpPr>
        <p:spPr>
          <a:xfrm>
            <a:off x="19872" y="809297"/>
            <a:ext cx="121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</a:rPr>
              <a:t>Så här ser Ladok ISP-standard ut i nuläget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B5CD129-F589-8D37-867F-051E40EB0539}"/>
              </a:ext>
            </a:extLst>
          </p:cNvPr>
          <p:cNvSpPr/>
          <p:nvPr/>
        </p:nvSpPr>
        <p:spPr>
          <a:xfrm>
            <a:off x="199697" y="2665648"/>
            <a:ext cx="9876457" cy="5885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E37500-42CE-756E-9207-8AED7F970DEE}"/>
              </a:ext>
            </a:extLst>
          </p:cNvPr>
          <p:cNvSpPr txBox="1"/>
          <p:nvPr/>
        </p:nvSpPr>
        <p:spPr>
          <a:xfrm>
            <a:off x="199698" y="4481596"/>
            <a:ext cx="11361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C00000"/>
                </a:solidFill>
              </a:rPr>
              <a:t>ISP-Beslutsfattare och ISP-Granskare kan fastställa resp. godkänna alla ISP:ar inom sin organisation</a:t>
            </a:r>
          </a:p>
        </p:txBody>
      </p:sp>
    </p:spTree>
    <p:extLst>
      <p:ext uri="{BB962C8B-B14F-4D97-AF65-F5344CB8AC3E}">
        <p14:creationId xmlns:p14="http://schemas.microsoft.com/office/powerpoint/2010/main" val="283759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9031D4-0CD5-12CF-D1D2-DE63178C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381"/>
          <a:stretch/>
        </p:blipFill>
        <p:spPr>
          <a:xfrm>
            <a:off x="1291049" y="0"/>
            <a:ext cx="96099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8165E21-0477-17E4-196B-D0370DCDAB99}"/>
              </a:ext>
            </a:extLst>
          </p:cNvPr>
          <p:cNvSpPr/>
          <p:nvPr/>
        </p:nvSpPr>
        <p:spPr>
          <a:xfrm>
            <a:off x="1397160" y="3636581"/>
            <a:ext cx="6842234" cy="6095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94F34B9-6A94-ABA2-9FCF-99F4D1467D6A}"/>
              </a:ext>
            </a:extLst>
          </p:cNvPr>
          <p:cNvSpPr txBox="1"/>
          <p:nvPr/>
        </p:nvSpPr>
        <p:spPr>
          <a:xfrm>
            <a:off x="8292663" y="3636581"/>
            <a:ext cx="2448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C00000"/>
                </a:solidFill>
              </a:rPr>
              <a:t>Nu är det möjligt att begränsa ISP-Beslutsfattaren. Genom att ange ett ”Ja” kan lärosätet säga att ISP-Beslutfattaren endast kan fastställa ISP:ar där hen är personkopplad</a:t>
            </a:r>
          </a:p>
        </p:txBody>
      </p:sp>
    </p:spTree>
    <p:extLst>
      <p:ext uri="{BB962C8B-B14F-4D97-AF65-F5344CB8AC3E}">
        <p14:creationId xmlns:p14="http://schemas.microsoft.com/office/powerpoint/2010/main" val="146389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72F6638-9C70-1112-014C-BB37F09E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A7138E0-A969-5D34-F8CC-B0CC195E515F}"/>
              </a:ext>
            </a:extLst>
          </p:cNvPr>
          <p:cNvSpPr txBox="1"/>
          <p:nvPr/>
        </p:nvSpPr>
        <p:spPr>
          <a:xfrm>
            <a:off x="19872" y="861847"/>
            <a:ext cx="121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</a:rPr>
              <a:t>Så här ser det ut i nuläget för Högskolan i Jönköping</a:t>
            </a:r>
          </a:p>
        </p:txBody>
      </p:sp>
    </p:spTree>
    <p:extLst>
      <p:ext uri="{BB962C8B-B14F-4D97-AF65-F5344CB8AC3E}">
        <p14:creationId xmlns:p14="http://schemas.microsoft.com/office/powerpoint/2010/main" val="218721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BA280-C830-CCE3-6621-31CA6CF7F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D46636-98A7-3196-E596-DDB54735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1515F9-125F-AE30-691E-F70C0627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850"/>
            <a:ext cx="10515600" cy="37036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10.00 – 10.05 Inledning</a:t>
            </a:r>
          </a:p>
          <a:p>
            <a:pPr marL="0" indent="0">
              <a:buNone/>
            </a:pPr>
            <a:r>
              <a:rPr lang="sv-SE" dirty="0"/>
              <a:t>10.05 – 10.15 Ändringslogg</a:t>
            </a:r>
          </a:p>
          <a:p>
            <a:pPr marL="0" indent="0">
              <a:buNone/>
            </a:pPr>
            <a:r>
              <a:rPr lang="sv-SE" dirty="0"/>
              <a:t>10.15 – 10.45 Personkoppling</a:t>
            </a:r>
          </a:p>
          <a:p>
            <a:pPr marL="0" indent="0">
              <a:buNone/>
            </a:pPr>
            <a:r>
              <a:rPr lang="sv-SE" dirty="0"/>
              <a:t>10.45 – 10.55 Återkoppling: Lokala lärandemål, Lärosätets 			     resurser, Etiska tillstånd </a:t>
            </a:r>
          </a:p>
          <a:p>
            <a:pPr marL="0" indent="0">
              <a:buNone/>
            </a:pPr>
            <a:r>
              <a:rPr lang="sv-SE" dirty="0"/>
              <a:t>10.55 – 11.00 Avslut</a:t>
            </a:r>
          </a:p>
        </p:txBody>
      </p:sp>
    </p:spTree>
    <p:extLst>
      <p:ext uri="{BB962C8B-B14F-4D97-AF65-F5344CB8AC3E}">
        <p14:creationId xmlns:p14="http://schemas.microsoft.com/office/powerpoint/2010/main" val="2804031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5B69759-9FB1-819A-8621-06CDA7E8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376" b="150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D2EF20F-D6D1-2938-B206-ED99F3598217}"/>
              </a:ext>
            </a:extLst>
          </p:cNvPr>
          <p:cNvSpPr/>
          <p:nvPr/>
        </p:nvSpPr>
        <p:spPr>
          <a:xfrm>
            <a:off x="8019637" y="2993064"/>
            <a:ext cx="1847377" cy="1844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40362D3-2391-CCC8-5C6F-FEC86C6FDD22}"/>
              </a:ext>
            </a:extLst>
          </p:cNvPr>
          <p:cNvSpPr/>
          <p:nvPr/>
        </p:nvSpPr>
        <p:spPr>
          <a:xfrm>
            <a:off x="8019637" y="5858539"/>
            <a:ext cx="1847377" cy="414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89AA777-56C1-C701-A9ED-9CDC603F6B2F}"/>
              </a:ext>
            </a:extLst>
          </p:cNvPr>
          <p:cNvSpPr txBox="1"/>
          <p:nvPr/>
        </p:nvSpPr>
        <p:spPr>
          <a:xfrm>
            <a:off x="19872" y="861847"/>
            <a:ext cx="121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</a:rPr>
              <a:t>Så här ser det ut i ett önskat läge för Högskolan i Jönköping</a:t>
            </a:r>
          </a:p>
        </p:txBody>
      </p:sp>
    </p:spTree>
    <p:extLst>
      <p:ext uri="{BB962C8B-B14F-4D97-AF65-F5344CB8AC3E}">
        <p14:creationId xmlns:p14="http://schemas.microsoft.com/office/powerpoint/2010/main" val="288769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95EA123E-73C9-08D2-BD11-29D5A1E3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8DB4A0D-A5AC-CC1D-C778-2A0E50A1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521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7559CF0-06E8-3ED7-552F-8171F8736257}"/>
              </a:ext>
            </a:extLst>
          </p:cNvPr>
          <p:cNvSpPr txBox="1"/>
          <p:nvPr/>
        </p:nvSpPr>
        <p:spPr>
          <a:xfrm>
            <a:off x="19872" y="861847"/>
            <a:ext cx="121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</a:rPr>
              <a:t>Så här ser det ut i ett önskat läge för Umeå universitet</a:t>
            </a:r>
          </a:p>
        </p:txBody>
      </p:sp>
    </p:spTree>
    <p:extLst>
      <p:ext uri="{BB962C8B-B14F-4D97-AF65-F5344CB8AC3E}">
        <p14:creationId xmlns:p14="http://schemas.microsoft.com/office/powerpoint/2010/main" val="306551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72A4E1B-EBBA-35FD-B2E1-A365C3D7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Att lägga till ny verksamhetsroll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2959208-B8BA-E733-33EA-24A551311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Skapa verksamhetsroll i Systemadministration / Grunddata / Verksamhetsroller</a:t>
            </a:r>
          </a:p>
          <a:p>
            <a:pPr marL="514350" indent="-514350">
              <a:buFont typeface="+mj-lt"/>
              <a:buAutoNum type="arabicPeriod"/>
            </a:pPr>
            <a:r>
              <a:rPr lang="sv-SE" b="1" dirty="0"/>
              <a:t>Konfigurera verksamhetsrollen i ISP Konfiguration / Verksamhetsroller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Lägg upp behörighetsprofiler för verksamhetsrollen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Koppla verksamhetsrollen som processaktör i ISP-processen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Gör personkoppling mellan användare och ISP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8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455E741-3939-84F5-D820-4521A98E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55759" cy="617751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F9CF99E-0B00-E6BF-5E9C-E61800CB5CBD}"/>
              </a:ext>
            </a:extLst>
          </p:cNvPr>
          <p:cNvSpPr txBox="1"/>
          <p:nvPr/>
        </p:nvSpPr>
        <p:spPr>
          <a:xfrm>
            <a:off x="36242" y="1000070"/>
            <a:ext cx="121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</a:rPr>
              <a:t>Att lägga till en ny verksamhetsroll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D3992B0-9BB3-8C34-16E2-2559A31BDD10}"/>
              </a:ext>
            </a:extLst>
          </p:cNvPr>
          <p:cNvSpPr/>
          <p:nvPr/>
        </p:nvSpPr>
        <p:spPr>
          <a:xfrm>
            <a:off x="210204" y="4990707"/>
            <a:ext cx="1178332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A8A14B5-596C-F897-DAE5-60F6F891D152}"/>
              </a:ext>
            </a:extLst>
          </p:cNvPr>
          <p:cNvSpPr txBox="1"/>
          <p:nvPr/>
        </p:nvSpPr>
        <p:spPr>
          <a:xfrm>
            <a:off x="210205" y="5592741"/>
            <a:ext cx="985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C00000"/>
                </a:solidFill>
              </a:rPr>
              <a:t>Vi har lagt ISP-Biträdande handledare under Systemadministration/Grunddata / Verksamhetsroller.</a:t>
            </a:r>
          </a:p>
          <a:p>
            <a:r>
              <a:rPr lang="sv-SE" sz="1600" dirty="0">
                <a:solidFill>
                  <a:srgbClr val="C00000"/>
                </a:solidFill>
              </a:rPr>
              <a:t>I och med det har prefix ”ISP” i koden så kommer verksamhetsrollen upp här</a:t>
            </a:r>
          </a:p>
        </p:txBody>
      </p:sp>
    </p:spTree>
    <p:extLst>
      <p:ext uri="{BB962C8B-B14F-4D97-AF65-F5344CB8AC3E}">
        <p14:creationId xmlns:p14="http://schemas.microsoft.com/office/powerpoint/2010/main" val="133596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51EBEE7-B5E9-14B5-3FBA-9C867FA4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30"/>
          <a:stretch/>
        </p:blipFill>
        <p:spPr>
          <a:xfrm>
            <a:off x="579249" y="-4"/>
            <a:ext cx="11376696" cy="676230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A2F41C0-EFD9-7618-5109-A6135DBFC9D4}"/>
              </a:ext>
            </a:extLst>
          </p:cNvPr>
          <p:cNvSpPr/>
          <p:nvPr/>
        </p:nvSpPr>
        <p:spPr>
          <a:xfrm>
            <a:off x="700037" y="3645553"/>
            <a:ext cx="7792321" cy="7252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658B59C-3279-C1FA-97D2-6B02CE80CF02}"/>
              </a:ext>
            </a:extLst>
          </p:cNvPr>
          <p:cNvSpPr txBox="1"/>
          <p:nvPr/>
        </p:nvSpPr>
        <p:spPr>
          <a:xfrm>
            <a:off x="8613146" y="3592659"/>
            <a:ext cx="244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C00000"/>
                </a:solidFill>
              </a:rPr>
              <a:t>Vi anger att rollen ska ha personkoppling och handledarinsats.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641E51F-EBD4-CDC4-1E87-7D40C9F9E06E}"/>
              </a:ext>
            </a:extLst>
          </p:cNvPr>
          <p:cNvSpPr/>
          <p:nvPr/>
        </p:nvSpPr>
        <p:spPr>
          <a:xfrm>
            <a:off x="700037" y="4438070"/>
            <a:ext cx="7792320" cy="8250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21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084B5E-7951-A91B-5127-4C0AA84C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-2"/>
          <a:stretch/>
        </p:blipFill>
        <p:spPr>
          <a:xfrm>
            <a:off x="-1" y="0"/>
            <a:ext cx="12231531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1A022E-17B0-F352-D2EB-828FC8677A9E}"/>
              </a:ext>
            </a:extLst>
          </p:cNvPr>
          <p:cNvSpPr/>
          <p:nvPr/>
        </p:nvSpPr>
        <p:spPr>
          <a:xfrm>
            <a:off x="264101" y="4884637"/>
            <a:ext cx="11559303" cy="36784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311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9EDE8-6BB6-89DB-73FF-57957005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Konsekvenser av förslaget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4B7996-B86B-0288-0AB0-16BE43FA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Inga förändringar</a:t>
            </a:r>
          </a:p>
          <a:p>
            <a:pPr lvl="1"/>
            <a:r>
              <a:rPr lang="sv-SE" sz="2800" dirty="0"/>
              <a:t>Om ni inte gör några förändringar i verksamhetsroller så kommer det att fungera precis som nu</a:t>
            </a:r>
          </a:p>
          <a:p>
            <a:r>
              <a:rPr lang="sv-SE" dirty="0"/>
              <a:t>Förändra för beslutsfattare/granskare</a:t>
            </a:r>
          </a:p>
          <a:p>
            <a:pPr lvl="1"/>
            <a:r>
              <a:rPr lang="sv-SE" sz="2800" dirty="0"/>
              <a:t>Om ni ändrar personkoppling för beslutsfattare/granskare så kommer ändringarna träda ikraft omedelbart</a:t>
            </a:r>
          </a:p>
          <a:p>
            <a:r>
              <a:rPr lang="sv-SE" dirty="0"/>
              <a:t>Om ni är osäkra inför förändringarna</a:t>
            </a:r>
          </a:p>
          <a:p>
            <a:pPr lvl="1"/>
            <a:r>
              <a:rPr lang="sv-SE" sz="2800" dirty="0"/>
              <a:t>Testa på testmiljön och/eller kontakta oss så hjälper vi er</a:t>
            </a:r>
          </a:p>
        </p:txBody>
      </p:sp>
    </p:spTree>
    <p:extLst>
      <p:ext uri="{BB962C8B-B14F-4D97-AF65-F5344CB8AC3E}">
        <p14:creationId xmlns:p14="http://schemas.microsoft.com/office/powerpoint/2010/main" val="326148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F1DF4-A9F7-A079-7912-E69D1A277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9249F2-393B-D999-B126-65A8D942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060890-C2F0-35F5-2403-60726E34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300" y="1825625"/>
            <a:ext cx="7175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/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4167320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85F015-D7F4-18F5-DAED-DC43DA93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Återkoppling kring våra förslag runt ändringslogg och personkoppling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C392C5-4D0A-330D-34E7-ACDB8F0F8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49"/>
            <a:ext cx="10515600" cy="3567113"/>
          </a:xfrm>
        </p:spPr>
        <p:txBody>
          <a:bodyPr>
            <a:normAutofit/>
          </a:bodyPr>
          <a:lstStyle/>
          <a:p>
            <a:r>
              <a:rPr lang="sv-SE" dirty="0"/>
              <a:t>Om ni tycker att förslagen är bra, behöver ni inte återkoppla</a:t>
            </a:r>
          </a:p>
          <a:p>
            <a:r>
              <a:rPr lang="sv-SE" dirty="0"/>
              <a:t>Om ni har synpunkter på förslagen, returnera kopia på denna </a:t>
            </a:r>
            <a:r>
              <a:rPr lang="sv-SE" dirty="0" err="1"/>
              <a:t>powerpoint</a:t>
            </a:r>
            <a:r>
              <a:rPr lang="sv-SE" dirty="0"/>
              <a:t> och skriv tydligt vad ni inte håller med om.</a:t>
            </a:r>
            <a:br>
              <a:rPr lang="sv-SE" dirty="0"/>
            </a:br>
            <a:r>
              <a:rPr lang="sv-SE" u="sng" dirty="0"/>
              <a:t>Senast den 15 mars </a:t>
            </a:r>
            <a:r>
              <a:rPr lang="sv-SE" dirty="0"/>
              <a:t>behöver vi er återkoppling. </a:t>
            </a:r>
          </a:p>
          <a:p>
            <a:r>
              <a:rPr lang="sv-SE" dirty="0"/>
              <a:t>Om ni vill ha förtydliganden och/eller diskutera oklarheter, maila </a:t>
            </a:r>
            <a:r>
              <a:rPr lang="sv-SE" dirty="0">
                <a:hlinkClick r:id="rId2"/>
              </a:rPr>
              <a:t>anders.stenebo@umu.se</a:t>
            </a:r>
            <a:r>
              <a:rPr lang="sv-SE" dirty="0"/>
              <a:t> för ett zoom-möte</a:t>
            </a:r>
          </a:p>
        </p:txBody>
      </p:sp>
    </p:spTree>
    <p:extLst>
      <p:ext uri="{BB962C8B-B14F-4D97-AF65-F5344CB8AC3E}">
        <p14:creationId xmlns:p14="http://schemas.microsoft.com/office/powerpoint/2010/main" val="101568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E2919-AE53-1F90-14B7-732F075D5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78ED8B4-6815-3499-1A49-74ED7304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ISP ändringslogg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49AB87-5A0D-4C54-9AC1-C50C52B3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850"/>
            <a:ext cx="10515600" cy="3703638"/>
          </a:xfrm>
        </p:spPr>
        <p:txBody>
          <a:bodyPr/>
          <a:lstStyle/>
          <a:p>
            <a:r>
              <a:rPr lang="sv-SE" dirty="0"/>
              <a:t>Placering av ändringsloggen</a:t>
            </a:r>
          </a:p>
          <a:p>
            <a:r>
              <a:rPr lang="sv-SE" dirty="0"/>
              <a:t>Övergripande innehåll i ändringsloggen</a:t>
            </a:r>
            <a:endParaRPr lang="sv-SE" strike="sngStrike" dirty="0"/>
          </a:p>
        </p:txBody>
      </p:sp>
    </p:spTree>
    <p:extLst>
      <p:ext uri="{BB962C8B-B14F-4D97-AF65-F5344CB8AC3E}">
        <p14:creationId xmlns:p14="http://schemas.microsoft.com/office/powerpoint/2010/main" val="1513309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F784-1528-66F5-10F9-7D24F1037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552256-1C48-1BCF-EF88-A1A781DC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011FED-3684-578A-CF0D-4A053372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/>
              <a:t>Återkoppling till lärosätena om Lokala lärandemål, Lärosätets resurser och Etiska tillstånd.</a:t>
            </a:r>
          </a:p>
        </p:txBody>
      </p:sp>
    </p:spTree>
    <p:extLst>
      <p:ext uri="{BB962C8B-B14F-4D97-AF65-F5344CB8AC3E}">
        <p14:creationId xmlns:p14="http://schemas.microsoft.com/office/powerpoint/2010/main" val="3038512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5C3EF-E694-A8B2-3B9D-F95518A70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726904C-4A88-C550-ED48-A9762EE4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Lokala lärandemål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1B52E62-3CB1-0CB4-1AF2-ECD6C0493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3C4E95D-B709-AF87-2CC3-4796FF9C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3940"/>
            <a:ext cx="10509918" cy="48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8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C2E4E-2B8E-E960-CAA1-7565BB541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5AA59B6-7061-58EE-6926-1A2E01B1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Grunduppgifter / Lärosätets resurser</a:t>
            </a:r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F8DC9026-F272-06F7-11D5-E210D1E0C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122" y="1511300"/>
            <a:ext cx="8591077" cy="5019424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C59AB23-FD6F-0F93-EFCF-36528F6EAA60}"/>
              </a:ext>
            </a:extLst>
          </p:cNvPr>
          <p:cNvSpPr/>
          <p:nvPr/>
        </p:nvSpPr>
        <p:spPr>
          <a:xfrm>
            <a:off x="3400425" y="4038600"/>
            <a:ext cx="6200774" cy="1038225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9128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4E94C-F237-DBEF-9305-E32895A7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Etiska tillstånd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EE9263-1DFF-7C88-0CD2-BCCE4C64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28 mars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25 april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23 m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aj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B86608-43F3-6848-1439-C867668BA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74" y="1438526"/>
            <a:ext cx="10596664" cy="39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76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B98C4-B21E-12C9-26EF-03DF7873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6F5E2-62D8-3432-6CAC-57FA07D0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Vårens datum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26FBC3-E7A5-2140-9FB9-44B96E69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28 mars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25 april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23 maj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15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1D38B-0190-A4B2-91FA-8F02A5D90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ISP ändringslogg</a:t>
            </a:r>
            <a:endParaRPr lang="sv-SE" strike="sngStrik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6AA676-7C7E-FD5E-D799-7149EFA70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19563"/>
          </a:xfrm>
        </p:spPr>
        <p:txBody>
          <a:bodyPr/>
          <a:lstStyle/>
          <a:p>
            <a:r>
              <a:rPr lang="sv-SE" dirty="0"/>
              <a:t>Doktorand / </a:t>
            </a:r>
            <a:r>
              <a:rPr lang="sv-SE" u="sng" dirty="0"/>
              <a:t>Individuell studieplan </a:t>
            </a:r>
            <a:r>
              <a:rPr lang="sv-SE" dirty="0"/>
              <a:t>/ Ändringslogg</a:t>
            </a:r>
          </a:p>
          <a:p>
            <a:r>
              <a:rPr lang="sv-SE" dirty="0"/>
              <a:t>Doktorand / Studentuppgifter / </a:t>
            </a:r>
            <a:r>
              <a:rPr lang="sv-SE" u="sng" dirty="0"/>
              <a:t>Hantera ISP</a:t>
            </a:r>
          </a:p>
          <a:p>
            <a:endParaRPr lang="sv-SE" u="sng" dirty="0"/>
          </a:p>
          <a:p>
            <a:r>
              <a:rPr lang="sv-SE" u="sng" dirty="0"/>
              <a:t>Ladok för studenter </a:t>
            </a:r>
            <a:r>
              <a:rPr lang="sv-SE" dirty="0"/>
              <a:t>/ Individuell studieplan / Ändringslogg</a:t>
            </a:r>
          </a:p>
          <a:p>
            <a:pPr lvl="1"/>
            <a:r>
              <a:rPr lang="sv-SE" dirty="0"/>
              <a:t>Ingången till ändringslogg placeras längst ner i menyn. (Ingen bild)</a:t>
            </a:r>
          </a:p>
        </p:txBody>
      </p:sp>
    </p:spTree>
    <p:extLst>
      <p:ext uri="{BB962C8B-B14F-4D97-AF65-F5344CB8AC3E}">
        <p14:creationId xmlns:p14="http://schemas.microsoft.com/office/powerpoint/2010/main" val="208063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C1A24A1-B57F-6FCC-203A-5D305433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AB591BA-83FE-363C-0824-66AAB3271D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228"/>
          <a:stretch/>
        </p:blipFill>
        <p:spPr>
          <a:xfrm>
            <a:off x="0" y="0"/>
            <a:ext cx="12238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25F8C4E-A5E2-2AC2-BC1A-290E833FD5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3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A17535-E740-4F23-439F-0F0FAB42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74" y="0"/>
            <a:ext cx="11095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5F905-05E8-50A1-0301-929D26C7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9B237-E9F9-911F-8B87-F762066F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2A4CA3-6003-F70F-6D0F-CCB9B446A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300" y="1825625"/>
            <a:ext cx="7175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/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297484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k-24-tom-240516 (1)" id="{DA1B408F-9061-40BA-BA6F-559154EC3F4D}" vid="{BAA3C5B7-BDAD-4C5B-91FE-FD93DD66D8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673</Words>
  <Application>Microsoft Office PowerPoint</Application>
  <PresentationFormat>Bredbild</PresentationFormat>
  <Paragraphs>104</Paragraphs>
  <Slides>34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41" baseType="lpstr">
      <vt:lpstr>Figtree Medium</vt:lpstr>
      <vt:lpstr>Figtree SemiBold</vt:lpstr>
      <vt:lpstr>Arial</vt:lpstr>
      <vt:lpstr>Calibri</vt:lpstr>
      <vt:lpstr>Figtree</vt:lpstr>
      <vt:lpstr>Aptos</vt:lpstr>
      <vt:lpstr>Office-tema</vt:lpstr>
      <vt:lpstr>Ladok ISP</vt:lpstr>
      <vt:lpstr>Agenda</vt:lpstr>
      <vt:lpstr>Ladok ISP ändringslogg</vt:lpstr>
      <vt:lpstr>Ladok ISP ändringslogg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Personkoppling</vt:lpstr>
      <vt:lpstr>Personkoppling</vt:lpstr>
      <vt:lpstr>Resultat från mail-remiss:</vt:lpstr>
      <vt:lpstr>Repetition om personkoppling</vt:lpstr>
      <vt:lpstr>Nytt förslag om personkoppling</vt:lpstr>
      <vt:lpstr>Forts. nytt förslag om personkoppling</vt:lpstr>
      <vt:lpstr>Nytt gränssnitt: Verksamhetsroller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Att lägga till ny verksamhetsroll</vt:lpstr>
      <vt:lpstr>PowerPoint-presentation</vt:lpstr>
      <vt:lpstr>PowerPoint-presentation</vt:lpstr>
      <vt:lpstr>PowerPoint-presentation</vt:lpstr>
      <vt:lpstr>Konsekvenser av förslaget</vt:lpstr>
      <vt:lpstr>PowerPoint-presentation</vt:lpstr>
      <vt:lpstr>Återkoppling kring våra förslag runt ändringslogg och personkoppling </vt:lpstr>
      <vt:lpstr>PowerPoint-presentation</vt:lpstr>
      <vt:lpstr>Lokala lärandemål</vt:lpstr>
      <vt:lpstr>Grunduppgifter / Lärosätets resurser</vt:lpstr>
      <vt:lpstr>Etiska tillstånd </vt:lpstr>
      <vt:lpstr>Vårens datum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Stenebo</dc:creator>
  <cp:lastModifiedBy>Christina Brandt</cp:lastModifiedBy>
  <cp:revision>21</cp:revision>
  <dcterms:created xsi:type="dcterms:W3CDTF">2025-02-21T09:38:16Z</dcterms:created>
  <dcterms:modified xsi:type="dcterms:W3CDTF">2025-02-28T09:47:48Z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