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9" r:id="rId4"/>
    <p:sldId id="283" r:id="rId5"/>
    <p:sldId id="284" r:id="rId6"/>
    <p:sldId id="286" r:id="rId7"/>
    <p:sldId id="278" r:id="rId8"/>
    <p:sldId id="279" r:id="rId9"/>
    <p:sldId id="281" r:id="rId10"/>
    <p:sldId id="280" r:id="rId11"/>
    <p:sldId id="282" r:id="rId12"/>
    <p:sldId id="285" r:id="rId13"/>
    <p:sldId id="277" r:id="rId14"/>
  </p:sldIdLst>
  <p:sldSz cx="12192000" cy="6858000"/>
  <p:notesSz cx="6858000" cy="9144000"/>
  <p:embeddedFontLst>
    <p:embeddedFont>
      <p:font typeface="Figtree" pitchFamily="2" charset="0"/>
      <p:regular r:id="rId16"/>
      <p:bold r:id="rId17"/>
      <p:italic r:id="rId18"/>
      <p:boldItalic r:id="rId19"/>
    </p:embeddedFont>
    <p:embeddedFont>
      <p:font typeface="Figtree Medium" pitchFamily="2" charset="0"/>
      <p:regular r:id="rId20"/>
      <p:italic r:id="rId21"/>
    </p:embeddedFont>
    <p:embeddedFont>
      <p:font typeface="Figtree SemiBold" pitchFamily="2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346"/>
    <a:srgbClr val="04B067"/>
    <a:srgbClr val="395840"/>
    <a:srgbClr val="754F0B"/>
    <a:srgbClr val="F2F2F2"/>
    <a:srgbClr val="0E72ED"/>
    <a:srgbClr val="697891"/>
    <a:srgbClr val="657095"/>
    <a:srgbClr val="716595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6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04/07/2025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2025-04-07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2025-04-07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2025-04-07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2025-04-07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2025-04-07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2025-04-07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st och utbildnin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464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2025-04-07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3" r:id="rId8"/>
    <p:sldLayoutId id="2147483690" r:id="rId9"/>
    <p:sldLayoutId id="2147483674" r:id="rId10"/>
    <p:sldLayoutId id="2147483661" r:id="rId11"/>
    <p:sldLayoutId id="2147483663" r:id="rId12"/>
    <p:sldLayoutId id="2147483667" r:id="rId13"/>
    <p:sldLayoutId id="2147483666" r:id="rId14"/>
    <p:sldLayoutId id="2147483671" r:id="rId15"/>
    <p:sldLayoutId id="2147483685" r:id="rId16"/>
    <p:sldLayoutId id="2147483660" r:id="rId17"/>
    <p:sldLayoutId id="2147483686" r:id="rId18"/>
    <p:sldLayoutId id="2147483662" r:id="rId19"/>
    <p:sldLayoutId id="2147483673" r:id="rId20"/>
    <p:sldLayoutId id="2147483664" r:id="rId21"/>
    <p:sldLayoutId id="2147483665" r:id="rId22"/>
    <p:sldLayoutId id="2147483670" r:id="rId23"/>
    <p:sldLayoutId id="2147483687" r:id="rId24"/>
    <p:sldLayoutId id="2147483675" r:id="rId25"/>
    <p:sldLayoutId id="2147483689" r:id="rId26"/>
    <p:sldLayoutId id="2147483676" r:id="rId27"/>
    <p:sldLayoutId id="2147483677" r:id="rId28"/>
    <p:sldLayoutId id="2147483678" r:id="rId29"/>
    <p:sldLayoutId id="2147483692" r:id="rId30"/>
    <p:sldLayoutId id="2147483652" r:id="rId31"/>
    <p:sldLayoutId id="2147483669" r:id="rId32"/>
    <p:sldLayoutId id="2147483691" r:id="rId33"/>
    <p:sldLayoutId id="2147483653" r:id="rId34"/>
    <p:sldLayoutId id="2147483655" r:id="rId35"/>
    <p:sldLayoutId id="2147483657" r:id="rId36"/>
    <p:sldLayoutId id="2147483668" r:id="rId3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its.umu.se/confluence/pages/viewpage.action?pageId=830406969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2.66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07761D-D0CB-D6E6-DF02-550D238C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4ACD33-7BD2-F3F2-09E6-BF9D435EC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Användare kan nu endast se ansökningar för den organisationsenhet de har behörighet för.</a:t>
            </a:r>
          </a:p>
          <a:p>
            <a:pPr lvl="1"/>
            <a:r>
              <a:rPr lang="sv-SE" dirty="0"/>
              <a:t>Systemaktivitet: "Pedagogiskt stöd: Hantera ansökan”</a:t>
            </a:r>
          </a:p>
          <a:p>
            <a:pPr lvl="1"/>
            <a:r>
              <a:rPr lang="sv-SE" dirty="0"/>
              <a:t>Systemaktivitet: "Pedagogiskt stöd: Besluta om ansökan" </a:t>
            </a:r>
          </a:p>
          <a:p>
            <a:r>
              <a:rPr lang="sv-SE" dirty="0"/>
              <a:t>Stöd kan avgränsas på aktivitetstillfällestyp för att styra vilken typ av examination det kan användas vid.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Benämning av stöd kan nu vara upp till 250 tecken långa. Tidigare var gränsen 120 tecken.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E461650-281A-C1C4-9BC1-5A7DFD91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10" y="4294712"/>
            <a:ext cx="6429955" cy="2431557"/>
          </a:xfrm>
          <a:prstGeom prst="rect">
            <a:avLst/>
          </a:prstGeom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0D115E22-3E37-8433-F4BD-9210153143D7}"/>
              </a:ext>
            </a:extLst>
          </p:cNvPr>
          <p:cNvSpPr/>
          <p:nvPr/>
        </p:nvSpPr>
        <p:spPr>
          <a:xfrm rot="10800000">
            <a:off x="7971864" y="5098113"/>
            <a:ext cx="1013012" cy="412377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D505F2E8-4A79-7DA3-4939-3375E8FC4BB8}"/>
              </a:ext>
            </a:extLst>
          </p:cNvPr>
          <p:cNvSpPr/>
          <p:nvPr/>
        </p:nvSpPr>
        <p:spPr>
          <a:xfrm rot="10800000">
            <a:off x="3404327" y="6492875"/>
            <a:ext cx="1009660" cy="349624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67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031377F-4AA6-5C43-6448-B0F8C1C3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13" y="2493664"/>
            <a:ext cx="5094656" cy="3666087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8F2D2C0D-6AB5-EB6F-3470-20441E8D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Tillgodoräknande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D85EF17-EB57-FFE4-5D1E-24B0A9FB6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handläggaren skickar meddelande till studenten kan inmatningsfältet justeras på höjden.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F5F043D-3DC4-608D-8A53-B91859DE6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513" y="2493664"/>
            <a:ext cx="5071707" cy="3683299"/>
          </a:xfrm>
          <a:prstGeom prst="rect">
            <a:avLst/>
          </a:prstGeom>
        </p:spPr>
      </p:pic>
      <p:sp>
        <p:nvSpPr>
          <p:cNvPr id="10" name="Pil: vänster 9">
            <a:extLst>
              <a:ext uri="{FF2B5EF4-FFF2-40B4-BE49-F238E27FC236}">
                <a16:creationId xmlns:a16="http://schemas.microsoft.com/office/drawing/2014/main" id="{4E638905-B4BE-5DB3-85D1-A476B90748F1}"/>
              </a:ext>
            </a:extLst>
          </p:cNvPr>
          <p:cNvSpPr/>
          <p:nvPr/>
        </p:nvSpPr>
        <p:spPr>
          <a:xfrm rot="985238">
            <a:off x="6210677" y="3756033"/>
            <a:ext cx="778598" cy="364449"/>
          </a:xfrm>
          <a:prstGeom prst="lef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9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23B18A-D1A0-76DC-EB5B-0018A176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 administration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CAD38F-C3F0-9FED-1002-B02BCF8E3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Attributet </a:t>
            </a:r>
            <a:r>
              <a:rPr lang="sv-SE" b="1" dirty="0">
                <a:solidFill>
                  <a:schemeClr val="accent3">
                    <a:lumMod val="75000"/>
                  </a:schemeClr>
                </a:solidFill>
              </a:rPr>
              <a:t>Läsperiodsfördelning </a:t>
            </a:r>
            <a:r>
              <a:rPr lang="sv-SE" dirty="0"/>
              <a:t>är tillagt i nationella utbildningsmallar för: </a:t>
            </a:r>
          </a:p>
          <a:p>
            <a:pPr lvl="1"/>
            <a:r>
              <a:rPr lang="sv-SE" dirty="0"/>
              <a:t>Kurstillfälle, FUPKTF (Inom Behörighetsgivande förutbildning (poäng))</a:t>
            </a:r>
          </a:p>
          <a:p>
            <a:pPr lvl="1"/>
            <a:r>
              <a:rPr lang="sv-SE" dirty="0"/>
              <a:t>Kurstillfälle, forskarnivå 2007FKTF (Inom Högskoleutbildning 2007)</a:t>
            </a:r>
          </a:p>
          <a:p>
            <a:pPr lvl="1"/>
            <a:r>
              <a:rPr lang="sv-SE" dirty="0"/>
              <a:t>Kurstillfälle UPHPKTF (Inom Uppdragsutbildning (högskolepoäng))</a:t>
            </a:r>
          </a:p>
          <a:p>
            <a:pPr lvl="1"/>
            <a:r>
              <a:rPr lang="sv-SE" dirty="0"/>
              <a:t>Kurstillfälle UPVKTF (Inom Uppdragsutbildning (veckor))</a:t>
            </a:r>
          </a:p>
        </p:txBody>
      </p:sp>
    </p:spTree>
    <p:extLst>
      <p:ext uri="{BB962C8B-B14F-4D97-AF65-F5344CB8AC3E}">
        <p14:creationId xmlns:p14="http://schemas.microsoft.com/office/powerpoint/2010/main" val="675328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1E156C-7FBD-3C14-B042-44BD8E1D6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2746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2.66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7 april 2025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Utbildningsinformation</a:t>
            </a:r>
          </a:p>
          <a:p>
            <a:pPr marL="0" indent="0">
              <a:buNone/>
            </a:pPr>
            <a:r>
              <a:rPr lang="sv-SE" sz="2400" dirty="0"/>
              <a:t>Studieavgifter</a:t>
            </a:r>
          </a:p>
          <a:p>
            <a:pPr marL="0" indent="0">
              <a:buNone/>
            </a:pPr>
            <a:r>
              <a:rPr lang="sv-SE" sz="2400" dirty="0"/>
              <a:t>Pedagogiskt stöd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4F1C13-312D-F8AF-8699-1B2DEDD1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5E70F7-763B-8A58-6A47-FB827AFC4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Valboxar</a:t>
            </a:r>
            <a:r>
              <a:rPr lang="sv-SE" dirty="0"/>
              <a:t> i en tillfällesstruktur kan nu publiceras utan valregel och valperiod. </a:t>
            </a:r>
          </a:p>
          <a:p>
            <a:pPr lvl="1"/>
            <a:r>
              <a:rPr lang="sv-SE" dirty="0"/>
              <a:t>Lokala integrationer måste anpassas. Se mer information i </a:t>
            </a:r>
            <a:r>
              <a:rPr lang="sv-SE" dirty="0" err="1"/>
              <a:t>Confluence</a:t>
            </a:r>
            <a:r>
              <a:rPr lang="sv-SE" dirty="0"/>
              <a:t> </a:t>
            </a:r>
            <a:r>
              <a:rPr lang="sv-SE" dirty="0">
                <a:sym typeface="Wingdings 3" panose="05040102010807070707" pitchFamily="18" charset="2"/>
              </a:rPr>
              <a:t></a:t>
            </a:r>
            <a:r>
              <a:rPr lang="sv-SE" dirty="0"/>
              <a:t> integrationer: </a:t>
            </a:r>
            <a:r>
              <a:rPr lang="sv-SE" dirty="0">
                <a:hlinkClick r:id="rId2"/>
              </a:rPr>
              <a:t>https://confluence.its.umu.se/confluence/pages/viewpage.action?pageId=830406969</a:t>
            </a:r>
            <a:r>
              <a:rPr lang="sv-SE" dirty="0"/>
              <a:t> </a:t>
            </a:r>
          </a:p>
          <a:p>
            <a:pPr lvl="1"/>
            <a:endParaRPr lang="sv-SE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608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B61EE0C-8D65-A165-359D-EBBE2ECA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Utbudomgång</a:t>
            </a:r>
            <a:br>
              <a:rPr lang="sv-SE" dirty="0"/>
            </a:br>
            <a:r>
              <a:rPr lang="sv-SE" sz="1800" b="0" dirty="0">
                <a:latin typeface="+mj-lt"/>
              </a:rPr>
              <a:t>I test- och utbildningsmiljöerna</a:t>
            </a:r>
            <a:endParaRPr lang="sv-SE" b="0" dirty="0">
              <a:latin typeface="+mj-lt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9C9B5EF-9A11-BD66-8274-CF030468B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Nu finns möjlighet att testa att koppla beställningar till förslag till tillfällen i fliken "Hantera beställningar". 	</a:t>
            </a:r>
          </a:p>
          <a:p>
            <a:pPr lvl="1"/>
            <a:r>
              <a:rPr lang="sv-SE" dirty="0"/>
              <a:t>De inspelningen av tematräffen 17 mars</a:t>
            </a:r>
          </a:p>
        </p:txBody>
      </p:sp>
    </p:spTree>
    <p:extLst>
      <p:ext uri="{BB962C8B-B14F-4D97-AF65-F5344CB8AC3E}">
        <p14:creationId xmlns:p14="http://schemas.microsoft.com/office/powerpoint/2010/main" val="48333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606B23-32A1-D52B-688E-9561690F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Bevakningar</a:t>
            </a:r>
            <a:br>
              <a:rPr lang="sv-SE" dirty="0"/>
            </a:br>
            <a:r>
              <a:rPr lang="sv-SE" sz="1600" b="0" dirty="0">
                <a:latin typeface="+mn-lt"/>
              </a:rPr>
              <a:t>Utbildningsplanering och Individuella studieplaner</a:t>
            </a:r>
            <a:endParaRPr lang="sv-SE" sz="1400" b="0" dirty="0">
              <a:latin typeface="+mn-lt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851500-9918-669E-002C-F0EB9D07A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Händelser som matchar användarens bevakning kommer nu gå att se i 90 dagar. Tidigare sparades matchningar i 30 dagar. </a:t>
            </a:r>
          </a:p>
          <a:p>
            <a:pPr lvl="1"/>
            <a:r>
              <a:rPr lang="sv-SE" dirty="0"/>
              <a:t>Gäller från och med nu: Händelser som sker idag ligger kvar 90 dagar</a:t>
            </a:r>
          </a:p>
          <a:p>
            <a:pPr lvl="1"/>
            <a:r>
              <a:rPr lang="sv-SE" dirty="0"/>
              <a:t>Tänk på! Inom ISP begränsar även personkopplingen vilken datumperiod användaren ser bevakningar för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F33236-A147-C557-8DF0-7B7789410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90" y="3317107"/>
            <a:ext cx="5486130" cy="33460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C4BBEBD-A540-ABD7-9B74-9DEBF834FD8E}"/>
              </a:ext>
            </a:extLst>
          </p:cNvPr>
          <p:cNvSpPr/>
          <p:nvPr/>
        </p:nvSpPr>
        <p:spPr>
          <a:xfrm>
            <a:off x="4338918" y="3424683"/>
            <a:ext cx="1757082" cy="4930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7343AB6-9D15-A88B-6261-3B0631FF16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941" t="45531" r="1"/>
          <a:stretch/>
        </p:blipFill>
        <p:spPr>
          <a:xfrm>
            <a:off x="6488235" y="3424683"/>
            <a:ext cx="5753860" cy="189138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9E6277E-04C7-6616-6015-C3AD7E9FB014}"/>
              </a:ext>
            </a:extLst>
          </p:cNvPr>
          <p:cNvSpPr/>
          <p:nvPr/>
        </p:nvSpPr>
        <p:spPr>
          <a:xfrm>
            <a:off x="9825318" y="4305425"/>
            <a:ext cx="2221218" cy="99658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57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49A8900-1A3A-BD07-99D9-87CD641D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987425" algn="l"/>
              </a:tabLst>
            </a:pPr>
            <a:r>
              <a:rPr lang="sv-SE" dirty="0"/>
              <a:t>Individuell studieplan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8956133-A83E-E746-7185-F9117D787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I en doktorands ISP visas nu bara den studieaktivitet och -finansiering som dokumenterats för det ämnestillfället </a:t>
            </a:r>
            <a:r>
              <a:rPr lang="sv-SE" dirty="0" err="1"/>
              <a:t>ISP:n</a:t>
            </a:r>
            <a:r>
              <a:rPr lang="sv-SE" dirty="0"/>
              <a:t> avser. </a:t>
            </a:r>
          </a:p>
          <a:p>
            <a:pPr lvl="1"/>
            <a:r>
              <a:rPr lang="sv-SE" dirty="0"/>
              <a:t>Doktorand som byter från ett ämne till ett annat = Ny ISP. </a:t>
            </a:r>
          </a:p>
          <a:p>
            <a:pPr lvl="1"/>
            <a:r>
              <a:rPr lang="sv-SE" dirty="0"/>
              <a:t>Doktorand som gör tillfällesbyte från licentiat till doktor = Ny ISP. </a:t>
            </a:r>
          </a:p>
        </p:txBody>
      </p:sp>
      <p:sp>
        <p:nvSpPr>
          <p:cNvPr id="2" name="Platshållare för innehåll 4">
            <a:extLst>
              <a:ext uri="{FF2B5EF4-FFF2-40B4-BE49-F238E27FC236}">
                <a16:creationId xmlns:a16="http://schemas.microsoft.com/office/drawing/2014/main" id="{25C227F2-1085-3111-4D41-C00F2BCFC97B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1pPr>
            <a:lvl2pPr marL="6858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2pPr>
            <a:lvl3pPr marL="11430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3pPr>
            <a:lvl4pPr marL="16002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4pPr>
            <a:lvl5pPr marL="20574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I en doktorands ISP visas nu bara den studieaktivitet och -finansiering som dokumenterats för det ämnestillfället </a:t>
            </a:r>
            <a:r>
              <a:rPr lang="sv-SE" dirty="0" err="1"/>
              <a:t>ISP:n</a:t>
            </a:r>
            <a:r>
              <a:rPr lang="sv-SE" dirty="0"/>
              <a:t> avser. </a:t>
            </a:r>
          </a:p>
          <a:p>
            <a:r>
              <a:rPr lang="sv-SE" dirty="0"/>
              <a:t>Uppgifter om uppföljning på en aktivitet som läggs in på avhandlingsarbetet visas nu även i tidplanen. Tidigare visades bara uppgifter om planering.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F0CB325-9068-5C5B-BD43-85E5B49CA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76" y="3364645"/>
            <a:ext cx="6246638" cy="349268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6A04C0C-AC6B-D626-3686-1D57A45B3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763" y="3675781"/>
            <a:ext cx="4481237" cy="1742703"/>
          </a:xfrm>
          <a:prstGeom prst="rect">
            <a:avLst/>
          </a:prstGeom>
        </p:spPr>
      </p:pic>
      <p:sp>
        <p:nvSpPr>
          <p:cNvPr id="8" name="Pil: vänster 7">
            <a:extLst>
              <a:ext uri="{FF2B5EF4-FFF2-40B4-BE49-F238E27FC236}">
                <a16:creationId xmlns:a16="http://schemas.microsoft.com/office/drawing/2014/main" id="{A883B04B-2366-A47E-8128-F42A46E9CC59}"/>
              </a:ext>
            </a:extLst>
          </p:cNvPr>
          <p:cNvSpPr/>
          <p:nvPr/>
        </p:nvSpPr>
        <p:spPr>
          <a:xfrm>
            <a:off x="4825497" y="6492875"/>
            <a:ext cx="778598" cy="364449"/>
          </a:xfrm>
          <a:prstGeom prst="lef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il: vänster 10">
            <a:extLst>
              <a:ext uri="{FF2B5EF4-FFF2-40B4-BE49-F238E27FC236}">
                <a16:creationId xmlns:a16="http://schemas.microsoft.com/office/drawing/2014/main" id="{F5C00E7B-79D6-6573-0F8A-FCF840F77A3F}"/>
              </a:ext>
            </a:extLst>
          </p:cNvPr>
          <p:cNvSpPr/>
          <p:nvPr/>
        </p:nvSpPr>
        <p:spPr>
          <a:xfrm>
            <a:off x="11169942" y="4791206"/>
            <a:ext cx="778598" cy="364449"/>
          </a:xfrm>
          <a:prstGeom prst="lef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5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7EE98-AE2A-C32D-97C2-768BAE622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88DC99B-3784-01FD-B013-3BAE8271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987425" algn="l"/>
              </a:tabLst>
            </a:pPr>
            <a:r>
              <a:rPr lang="sv-SE" dirty="0"/>
              <a:t>Individuell studieplan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68F895B-DFAF-0F37-8EA6-8DF40A34E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I en doktorands ISP visas nu bara den studieaktivitet och -finansiering som dokumenterats för det ämnestillfället </a:t>
            </a:r>
            <a:r>
              <a:rPr lang="sv-SE" dirty="0" err="1"/>
              <a:t>ISP:n</a:t>
            </a:r>
            <a:r>
              <a:rPr lang="sv-SE" dirty="0"/>
              <a:t> avser. 	</a:t>
            </a:r>
          </a:p>
          <a:p>
            <a:r>
              <a:rPr lang="sv-SE" dirty="0"/>
              <a:t>Uppgifter om uppföljning på en aktivitet som läggs in på avhandlingsarbetet visas nu även i tidplanen. Tidigare visades bara uppgifter om planering.</a:t>
            </a:r>
          </a:p>
          <a:p>
            <a:r>
              <a:rPr lang="sv-SE" dirty="0"/>
              <a:t>Nu är innevarande kalenderhalvår förvalt i rullistorna för kalenderhalvår. Det går att välja ett annat halvår.	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0E58D93-AA93-EDEE-2FF3-4766492AB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58" y="4464365"/>
            <a:ext cx="7467021" cy="1916586"/>
          </a:xfrm>
          <a:prstGeom prst="rect">
            <a:avLst/>
          </a:prstGeom>
        </p:spPr>
      </p:pic>
      <p:sp>
        <p:nvSpPr>
          <p:cNvPr id="7" name="Pil: vänster 6">
            <a:extLst>
              <a:ext uri="{FF2B5EF4-FFF2-40B4-BE49-F238E27FC236}">
                <a16:creationId xmlns:a16="http://schemas.microsoft.com/office/drawing/2014/main" id="{852B88FA-2845-18A1-7FF2-6E09D7F1F82C}"/>
              </a:ext>
            </a:extLst>
          </p:cNvPr>
          <p:cNvSpPr/>
          <p:nvPr/>
        </p:nvSpPr>
        <p:spPr>
          <a:xfrm rot="1751736">
            <a:off x="2082297" y="5961680"/>
            <a:ext cx="778598" cy="364449"/>
          </a:xfrm>
          <a:prstGeom prst="lef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2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7D7CBFA-94E1-4461-DA8D-B8D8A041E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Stipendium kan nu noteras på flera fakturor samtidigt, gällande hela eller en del av fakturans belopp.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I sökresultatet för fakturor kan användaren nu hovra över uppgifterna i kolumnen "Stipendium" för att se all information.	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BBF7919-EE3E-619F-E3D1-EA8755A33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36" y="3603279"/>
            <a:ext cx="5849269" cy="192992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997ED51-F43C-A4FC-BA49-F444E7588C4B}"/>
              </a:ext>
            </a:extLst>
          </p:cNvPr>
          <p:cNvSpPr/>
          <p:nvPr/>
        </p:nvSpPr>
        <p:spPr>
          <a:xfrm>
            <a:off x="4709670" y="5494683"/>
            <a:ext cx="2263366" cy="2783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UHR-Stipendium, SI-Stipendium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56E6B24-E6EF-631E-1740-6162CDE9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pic>
        <p:nvPicPr>
          <p:cNvPr id="9" name="Bildobjekt 8" descr="En bild som visar pixel, design&#10;&#10;AI-genererat innehåll kan vara felaktigt.">
            <a:extLst>
              <a:ext uri="{FF2B5EF4-FFF2-40B4-BE49-F238E27FC236}">
                <a16:creationId xmlns:a16="http://schemas.microsoft.com/office/drawing/2014/main" id="{30EAAED2-576F-7E35-72F4-8A2563CE7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509" y="5352232"/>
            <a:ext cx="198258" cy="31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6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5233</TotalTime>
  <Words>542</Words>
  <Application>Microsoft Office PowerPoint</Application>
  <PresentationFormat>Bredbild</PresentationFormat>
  <Paragraphs>55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Figtree Medium</vt:lpstr>
      <vt:lpstr>Figtree SemiBold</vt:lpstr>
      <vt:lpstr>Figtree</vt:lpstr>
      <vt:lpstr>Wingdings 3</vt:lpstr>
      <vt:lpstr>Aptos</vt:lpstr>
      <vt:lpstr>Office Theme</vt:lpstr>
      <vt:lpstr>PowerPoint-presentation</vt:lpstr>
      <vt:lpstr>Demo av version 2.66</vt:lpstr>
      <vt:lpstr>Detta kommer demonstreras</vt:lpstr>
      <vt:lpstr>Utbildningsinformation</vt:lpstr>
      <vt:lpstr>Utbudomgång I test- och utbildningsmiljöerna</vt:lpstr>
      <vt:lpstr>Bevakningar Utbildningsplanering och Individuella studieplaner</vt:lpstr>
      <vt:lpstr>Individuell studieplan</vt:lpstr>
      <vt:lpstr>Individuell studieplan</vt:lpstr>
      <vt:lpstr>Studieavgifter</vt:lpstr>
      <vt:lpstr>Pedagogiskt stöd</vt:lpstr>
      <vt:lpstr>Tillgodoräknande</vt:lpstr>
      <vt:lpstr>Nationell administration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420</cp:revision>
  <dcterms:created xsi:type="dcterms:W3CDTF">2024-03-26T12:09:15Z</dcterms:created>
  <dcterms:modified xsi:type="dcterms:W3CDTF">2025-04-07T08:36:38Z</dcterms:modified>
</cp:coreProperties>
</file>