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90" r:id="rId5"/>
    <p:sldId id="291" r:id="rId6"/>
    <p:sldId id="287" r:id="rId7"/>
    <p:sldId id="292" r:id="rId8"/>
    <p:sldId id="288" r:id="rId9"/>
    <p:sldId id="289" r:id="rId10"/>
    <p:sldId id="285" r:id="rId11"/>
    <p:sldId id="286" r:id="rId12"/>
    <p:sldId id="277" r:id="rId13"/>
  </p:sldIdLst>
  <p:sldSz cx="12192000" cy="6858000"/>
  <p:notesSz cx="6858000" cy="9144000"/>
  <p:embeddedFontLst>
    <p:embeddedFont>
      <p:font typeface="Figtree" pitchFamily="2" charset="0"/>
      <p:regular r:id="rId15"/>
      <p:bold r:id="rId16"/>
      <p:italic r:id="rId17"/>
      <p:boldItalic r:id="rId18"/>
    </p:embeddedFont>
    <p:embeddedFont>
      <p:font typeface="Figtree Medium" pitchFamily="2" charset="0"/>
      <p:regular r:id="rId19"/>
      <p:italic r:id="rId20"/>
    </p:embeddedFont>
    <p:embeddedFont>
      <p:font typeface="Figtree SemiBold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2B0"/>
    <a:srgbClr val="5B358C"/>
    <a:srgbClr val="EFE9F5"/>
    <a:srgbClr val="000000"/>
    <a:srgbClr val="DCA346"/>
    <a:srgbClr val="04B067"/>
    <a:srgbClr val="395840"/>
    <a:srgbClr val="754F0B"/>
    <a:srgbClr val="F2F2F2"/>
    <a:srgbClr val="0E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6"/>
    <p:restoredTop sz="96247" autoAdjust="0"/>
  </p:normalViewPr>
  <p:slideViewPr>
    <p:cSldViewPr snapToGrid="0">
      <p:cViewPr varScale="1">
        <p:scale>
          <a:sx n="105" d="100"/>
          <a:sy n="105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04/22/2025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2025-04-22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2025-04-22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2025-04-22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2025-04-22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2025-04-22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2025-04-22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2025-04-22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2.67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3B18A-D1A0-76DC-EB5B-0018A176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 </a:t>
            </a:r>
            <a:br>
              <a:rPr lang="sv-SE" dirty="0"/>
            </a:br>
            <a:r>
              <a:rPr lang="sv-SE" sz="1800" b="0" dirty="0">
                <a:latin typeface="+mj-lt"/>
              </a:rPr>
              <a:t>Information om kommande leverans</a:t>
            </a:r>
            <a:endParaRPr lang="sv-SE" b="0" dirty="0">
              <a:latin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CAD38F-C3F0-9FED-1002-B02BCF8E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 planerade förbättringarna av</a:t>
            </a:r>
          </a:p>
          <a:p>
            <a:pPr>
              <a:spcBef>
                <a:spcPts val="600"/>
              </a:spcBef>
            </a:pPr>
            <a:r>
              <a:rPr lang="sv-SE" dirty="0"/>
              <a:t>etiska tillstånd,</a:t>
            </a:r>
          </a:p>
          <a:p>
            <a:pPr>
              <a:spcBef>
                <a:spcPts val="600"/>
              </a:spcBef>
            </a:pPr>
            <a:r>
              <a:rPr lang="sv-SE" dirty="0"/>
              <a:t>lokala lärandemål och</a:t>
            </a:r>
          </a:p>
          <a:p>
            <a:pPr>
              <a:spcBef>
                <a:spcPts val="600"/>
              </a:spcBef>
            </a:pPr>
            <a:r>
              <a:rPr lang="sv-SE" dirty="0"/>
              <a:t>verksamhetsroller med personkoppling inom ISP</a:t>
            </a:r>
          </a:p>
          <a:p>
            <a:pPr marL="0" indent="0">
              <a:buNone/>
            </a:pPr>
            <a:r>
              <a:rPr lang="sv-SE" dirty="0"/>
              <a:t>levereras </a:t>
            </a:r>
            <a:r>
              <a:rPr lang="sv-SE" u="sng" dirty="0"/>
              <a:t>inte</a:t>
            </a:r>
            <a:r>
              <a:rPr lang="sv-SE" dirty="0"/>
              <a:t> den här versionen. </a:t>
            </a:r>
            <a:r>
              <a:rPr lang="sv-SE" b="1" dirty="0"/>
              <a:t>Tidigast </a:t>
            </a:r>
            <a:r>
              <a:rPr lang="sv-SE" dirty="0"/>
              <a:t>i version 2.69 (21 maj).</a:t>
            </a:r>
            <a:endParaRPr lang="sv-SE" u="sng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72ED3A3-DBC0-26BA-7B9F-ECB16D1583D1}"/>
              </a:ext>
            </a:extLst>
          </p:cNvPr>
          <p:cNvSpPr/>
          <p:nvPr/>
        </p:nvSpPr>
        <p:spPr>
          <a:xfrm>
            <a:off x="4241800" y="3429000"/>
            <a:ext cx="38481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86E0AB-FA60-D47A-9AC3-0E0B55F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" y="-1"/>
            <a:ext cx="12193797" cy="68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79722FB-E034-FF05-71BA-0750965826BF}"/>
              </a:ext>
            </a:extLst>
          </p:cNvPr>
          <p:cNvSpPr txBox="1"/>
          <p:nvPr/>
        </p:nvSpPr>
        <p:spPr>
          <a:xfrm>
            <a:off x="2945348" y="3429001"/>
            <a:ext cx="6564412" cy="918786"/>
          </a:xfrm>
          <a:prstGeom prst="rect">
            <a:avLst/>
          </a:prstGeom>
          <a:solidFill>
            <a:srgbClr val="EFE9F5"/>
          </a:solidFill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2000" dirty="0">
                <a:solidFill>
                  <a:srgbClr val="9072B0"/>
                </a:solidFill>
                <a:latin typeface="Figtree SemiBold" pitchFamily="2" charset="0"/>
              </a:rPr>
              <a:t>Detaljerat program finns nu på uhr.se</a:t>
            </a:r>
          </a:p>
          <a:p>
            <a:pPr algn="ctr">
              <a:spcAft>
                <a:spcPts val="600"/>
              </a:spcAft>
            </a:pPr>
            <a:r>
              <a:rPr lang="sv-SE" sz="2000" dirty="0">
                <a:solidFill>
                  <a:srgbClr val="9072B0"/>
                </a:solidFill>
                <a:latin typeface="Figtree SemiBold" pitchFamily="2" charset="0"/>
              </a:rPr>
              <a:t>Kom ihåg att anmäla dig!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EF69DF-18D2-A9CC-5B5F-E53EA6A18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50341" r="12123" b="12446"/>
          <a:stretch/>
        </p:blipFill>
        <p:spPr bwMode="auto">
          <a:xfrm>
            <a:off x="2461260" y="4347788"/>
            <a:ext cx="8100060" cy="25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3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2.67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22 april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Pedagogiskt stöd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9133AC-053A-F1C3-A70D-0D93F5A7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D72C976-433C-6603-CA46-D9876E2D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Fliken "Kurstillfällen" har ändrat benämning till "Hantera förslag".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0693E65-21C4-6817-6664-305B286D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828" b="64693"/>
          <a:stretch/>
        </p:blipFill>
        <p:spPr>
          <a:xfrm>
            <a:off x="1490583" y="4565402"/>
            <a:ext cx="6551111" cy="125119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D8AA48C-EC68-E948-7953-20538A0AE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179"/>
          <a:stretch/>
        </p:blipFill>
        <p:spPr>
          <a:xfrm>
            <a:off x="1490583" y="2959894"/>
            <a:ext cx="6396117" cy="1448002"/>
          </a:xfrm>
          <a:prstGeom prst="rect">
            <a:avLst/>
          </a:prstGeom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41002C81-4A21-1F8D-D28C-3DFB41EBAEE6}"/>
              </a:ext>
            </a:extLst>
          </p:cNvPr>
          <p:cNvSpPr/>
          <p:nvPr/>
        </p:nvSpPr>
        <p:spPr>
          <a:xfrm>
            <a:off x="4918538" y="3973265"/>
            <a:ext cx="478962" cy="914400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0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800BC-2521-4317-99E7-1F7964873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1CB0C39-D79C-DB0B-7A1F-59BC43C1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46A72A0-26E1-F088-DF66-2903D015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Fliken "Kurstillfällen" har ändrat benämning till "Hantera förslag".</a:t>
            </a:r>
          </a:p>
          <a:p>
            <a:r>
              <a:rPr lang="sv-SE" dirty="0"/>
              <a:t>Om ett kurstillfälle har skapats i en utbudsomgång men tillfället sedan flyttas till en annan kursversion är det nu möjligt att uppdatera kopplingen till kursversion i utbudsomgången. </a:t>
            </a:r>
          </a:p>
          <a:p>
            <a:pPr lvl="1"/>
            <a:r>
              <a:rPr lang="sv-SE" dirty="0"/>
              <a:t>Detta har införts för att hantera de fall när (1) det finns en kursversion i status utkast, (2) ett kurstillfälle skapas mot den nya kursversionen via en utbudsomgång och (3) kurstillfället flyttas till en annan kursversion. För att kunna ta bort kursversionen i status utkast behöver kopplingen till utbudsomgången uppdateras.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E1669D9-7A6F-2BFE-FE49-B96939F9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5" b="1261"/>
          <a:stretch/>
        </p:blipFill>
        <p:spPr>
          <a:xfrm>
            <a:off x="1447800" y="4159002"/>
            <a:ext cx="5943600" cy="2702274"/>
          </a:xfrm>
          <a:prstGeom prst="rect">
            <a:avLst/>
          </a:prstGeom>
        </p:spPr>
      </p:pic>
      <p:sp>
        <p:nvSpPr>
          <p:cNvPr id="2" name="Pil: nedåt 1">
            <a:extLst>
              <a:ext uri="{FF2B5EF4-FFF2-40B4-BE49-F238E27FC236}">
                <a16:creationId xmlns:a16="http://schemas.microsoft.com/office/drawing/2014/main" id="{46F83818-F381-EEB1-12CC-B95EF8C9EE0B}"/>
              </a:ext>
            </a:extLst>
          </p:cNvPr>
          <p:cNvSpPr/>
          <p:nvPr/>
        </p:nvSpPr>
        <p:spPr>
          <a:xfrm rot="7063892">
            <a:off x="3791899" y="6428070"/>
            <a:ext cx="398196" cy="75910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7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0283D68-6355-DC44-6D70-43D55105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8D5FAF5-332C-FF7E-C32F-6B70F3FF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ange en lokal text som visas i Ladok för studenter vid avslag på ansökan</a:t>
            </a:r>
          </a:p>
          <a:p>
            <a:r>
              <a:rPr lang="sv-SE" dirty="0"/>
              <a:t>När studentens ansökan om pedagogiskt stöd har avslutats kan studenten nu skapa en ny ansökan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När pedagogiskt stöd dokumenteras på en student visas nu alternativen i rullistan i bokstavsordning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A3DC932-3AC0-8455-7A8B-C64F45DA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1" y="3811250"/>
            <a:ext cx="7011378" cy="2419688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6F4568B4-20E7-62E9-969F-A676208D024D}"/>
              </a:ext>
            </a:extLst>
          </p:cNvPr>
          <p:cNvSpPr/>
          <p:nvPr/>
        </p:nvSpPr>
        <p:spPr>
          <a:xfrm rot="4266388">
            <a:off x="5813441" y="4641542"/>
            <a:ext cx="398196" cy="75910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7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82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8F6A-55BA-202C-ABE5-659EC6E3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48B4E7F-0177-79F0-8A61-0DCA3D45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DEAD578-B571-19DC-6B43-E14584D0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ange en lokal text som visas i Ladok för studenter vid avslag på ansökan.	</a:t>
            </a:r>
          </a:p>
          <a:p>
            <a:r>
              <a:rPr lang="sv-SE" dirty="0"/>
              <a:t>När studentens ansökan om pedagogiskt stöd har avslutats kan studenten nu skapa en ny ansökan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När pedagogiskt stöd dokumenteras på en student visas nu alternativen i rullistan i bokstavsordning.	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Om en ansökan avbryts framgår det nu i tidslinjen vilken </a:t>
            </a:r>
            <a:br>
              <a:rPr lang="sv-SE" dirty="0"/>
            </a:br>
            <a:r>
              <a:rPr lang="sv-SE" dirty="0"/>
              <a:t>användare som har avbrutit ansökan.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46838BC-1FBB-68CB-D1D0-DB9591FB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47" y="0"/>
            <a:ext cx="4580253" cy="6858000"/>
          </a:xfrm>
          <a:prstGeom prst="rect">
            <a:avLst/>
          </a:prstGeom>
        </p:spPr>
      </p:pic>
      <p:sp>
        <p:nvSpPr>
          <p:cNvPr id="2" name="Pil: nedåt 1">
            <a:extLst>
              <a:ext uri="{FF2B5EF4-FFF2-40B4-BE49-F238E27FC236}">
                <a16:creationId xmlns:a16="http://schemas.microsoft.com/office/drawing/2014/main" id="{7783A30A-B329-B692-DB10-1AC5DAE99C0F}"/>
              </a:ext>
            </a:extLst>
          </p:cNvPr>
          <p:cNvSpPr/>
          <p:nvPr/>
        </p:nvSpPr>
        <p:spPr>
          <a:xfrm rot="17435236">
            <a:off x="7182800" y="5297347"/>
            <a:ext cx="398196" cy="75910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2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38604FA-77A5-142E-E4CE-218FBFA6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2797993-4CE2-98A3-5451-7FFB0FB0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Förändringar i dialogrutan för klarmarkeringar för att förtydliga när en avisering görs</a:t>
            </a:r>
          </a:p>
          <a:p>
            <a:pPr lvl="1"/>
            <a:r>
              <a:rPr lang="sv-SE" dirty="0"/>
              <a:t>Bekräfta-knappen benämns som "Klarmarkera" om ingen användare har valts för avisering</a:t>
            </a:r>
          </a:p>
          <a:p>
            <a:pPr lvl="1"/>
            <a:r>
              <a:rPr lang="sv-SE" dirty="0"/>
              <a:t>Informationstexten i den blå rutan har flyttats upp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A0FEBF-A33A-E416-6B87-8DEC535B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913545"/>
            <a:ext cx="6000016" cy="39444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9D582CA-DFD2-6ABA-9CA5-2EC0ED62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99" y="2913545"/>
            <a:ext cx="5982791" cy="39444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C43A0F8C-C3F5-00CE-CC12-F2561EE32DDA}"/>
              </a:ext>
            </a:extLst>
          </p:cNvPr>
          <p:cNvCxnSpPr>
            <a:cxnSpLocks/>
          </p:cNvCxnSpPr>
          <p:nvPr/>
        </p:nvCxnSpPr>
        <p:spPr>
          <a:xfrm flipV="1">
            <a:off x="5396600" y="4572000"/>
            <a:ext cx="769986" cy="1579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A72E2E13-0A7D-243B-F772-1EFBDF2F1936}"/>
              </a:ext>
            </a:extLst>
          </p:cNvPr>
          <p:cNvSpPr/>
          <p:nvPr/>
        </p:nvSpPr>
        <p:spPr>
          <a:xfrm>
            <a:off x="10768107" y="6567395"/>
            <a:ext cx="1083234" cy="330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BA3400-713C-2EF3-2B2F-0D1FDFA5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642272-BF59-8DE8-9BF5-1B06527B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vyn för studentärenden visas nu kurspaketering och utbildningskod även i de fall studenten själv ansökt om tillgodoräknande via Ladok för studenter och valt kurspaketering vid ansökan. </a:t>
            </a:r>
          </a:p>
          <a:p>
            <a:pPr lvl="1"/>
            <a:r>
              <a:rPr lang="sv-SE" dirty="0"/>
              <a:t>Tidigare visades inte kurspaketeringen i de fallen</a:t>
            </a:r>
          </a:p>
          <a:p>
            <a:pPr lvl="1"/>
            <a:r>
              <a:rPr lang="sv-SE" dirty="0"/>
              <a:t>Visas på ansökningar som görs från och med nu	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B87E6C9-9BF1-2412-E053-AE7B350F2E23}"/>
              </a:ext>
            </a:extLst>
          </p:cNvPr>
          <p:cNvGrpSpPr/>
          <p:nvPr/>
        </p:nvGrpSpPr>
        <p:grpSpPr>
          <a:xfrm>
            <a:off x="1092200" y="3128036"/>
            <a:ext cx="9073776" cy="3828576"/>
            <a:chOff x="1092200" y="3001951"/>
            <a:chExt cx="9372600" cy="395466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1EC7FA27-7C09-2136-1D7A-78F89FFA0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4584" b="3669"/>
            <a:stretch/>
          </p:blipFill>
          <p:spPr>
            <a:xfrm>
              <a:off x="1092200" y="3001951"/>
              <a:ext cx="9372600" cy="3954661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DB9BA1E-09D4-B918-6029-DD18E7C09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3650"/>
            <a:stretch/>
          </p:blipFill>
          <p:spPr>
            <a:xfrm>
              <a:off x="6450168" y="5882044"/>
              <a:ext cx="2772448" cy="1074568"/>
            </a:xfrm>
            <a:prstGeom prst="rect">
              <a:avLst/>
            </a:prstGeom>
          </p:spPr>
        </p:pic>
      </p:grp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77937C1-4147-8F19-ACE4-41303CADBCEF}"/>
              </a:ext>
            </a:extLst>
          </p:cNvPr>
          <p:cNvSpPr/>
          <p:nvPr/>
        </p:nvSpPr>
        <p:spPr>
          <a:xfrm>
            <a:off x="6140824" y="5568283"/>
            <a:ext cx="2902498" cy="878542"/>
          </a:xfrm>
          <a:prstGeom prst="roundRect">
            <a:avLst>
              <a:gd name="adj" fmla="val 1768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2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5443</TotalTime>
  <Words>433</Words>
  <Application>Microsoft Office PowerPoint</Application>
  <PresentationFormat>Bredbild</PresentationFormat>
  <Paragraphs>43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Figtree SemiBold</vt:lpstr>
      <vt:lpstr>Figtree</vt:lpstr>
      <vt:lpstr>Figtree Medium</vt:lpstr>
      <vt:lpstr>Aptos</vt:lpstr>
      <vt:lpstr>Wingdings 3</vt:lpstr>
      <vt:lpstr>Arial</vt:lpstr>
      <vt:lpstr>Office Theme</vt:lpstr>
      <vt:lpstr>PowerPoint-presentation</vt:lpstr>
      <vt:lpstr>Demo av version 2.67</vt:lpstr>
      <vt:lpstr>Detta kommer demonstreras</vt:lpstr>
      <vt:lpstr>Utbudsomgång</vt:lpstr>
      <vt:lpstr>Utbudsomgång</vt:lpstr>
      <vt:lpstr>Pedagogiskt stöd</vt:lpstr>
      <vt:lpstr>Pedagogiskt stöd</vt:lpstr>
      <vt:lpstr>Resultat</vt:lpstr>
      <vt:lpstr>Tillgodoräknande</vt:lpstr>
      <vt:lpstr>Individuell studieplan  Information om kommande leverans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435</cp:revision>
  <dcterms:created xsi:type="dcterms:W3CDTF">2024-03-26T12:09:15Z</dcterms:created>
  <dcterms:modified xsi:type="dcterms:W3CDTF">2025-04-22T09:16:38Z</dcterms:modified>
</cp:coreProperties>
</file>