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59" r:id="rId4"/>
    <p:sldId id="281" r:id="rId5"/>
    <p:sldId id="285" r:id="rId6"/>
    <p:sldId id="288" r:id="rId7"/>
    <p:sldId id="279" r:id="rId8"/>
    <p:sldId id="283" r:id="rId9"/>
    <p:sldId id="282" r:id="rId10"/>
    <p:sldId id="280" r:id="rId11"/>
    <p:sldId id="287" r:id="rId12"/>
    <p:sldId id="286" r:id="rId13"/>
    <p:sldId id="277" r:id="rId14"/>
  </p:sldIdLst>
  <p:sldSz cx="12192000" cy="6858000"/>
  <p:notesSz cx="6858000" cy="9144000"/>
  <p:embeddedFontLst>
    <p:embeddedFont>
      <p:font typeface="Figtree" pitchFamily="2" charset="0"/>
      <p:regular r:id="rId16"/>
      <p:bold r:id="rId17"/>
      <p:italic r:id="rId18"/>
      <p:boldItalic r:id="rId19"/>
    </p:embeddedFont>
    <p:embeddedFont>
      <p:font typeface="Figtree ExtraBold" pitchFamily="2" charset="0"/>
      <p:bold r:id="rId20"/>
      <p:boldItalic r:id="rId21"/>
    </p:embeddedFont>
    <p:embeddedFont>
      <p:font typeface="Figtree Medium" pitchFamily="2" charset="0"/>
      <p:regular r:id="rId22"/>
      <p:italic r:id="rId23"/>
    </p:embeddedFont>
    <p:embeddedFont>
      <p:font typeface="Figtree SemiBold" pitchFamily="2" charset="0"/>
      <p:regular r:id="rId24"/>
      <p:bold r:id="rId25"/>
      <p:italic r:id="rId26"/>
      <p:boldItalic r:id="rId27"/>
    </p:embeddedFont>
    <p:embeddedFont>
      <p:font typeface="Wingdings 3" panose="05040102010807070707" pitchFamily="18" charset="2"/>
      <p:regular r:id="rId28"/>
    </p:embeddedFont>
  </p:embeddedFont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A346"/>
    <a:srgbClr val="9072B0"/>
    <a:srgbClr val="5B358C"/>
    <a:srgbClr val="EFE9F5"/>
    <a:srgbClr val="000000"/>
    <a:srgbClr val="04B067"/>
    <a:srgbClr val="395840"/>
    <a:srgbClr val="754F0B"/>
    <a:srgbClr val="F2F2F2"/>
    <a:srgbClr val="0E7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6"/>
    <p:restoredTop sz="96247" autoAdjust="0"/>
  </p:normalViewPr>
  <p:slideViewPr>
    <p:cSldViewPr snapToGrid="0">
      <p:cViewPr varScale="1">
        <p:scale>
          <a:sx n="107" d="100"/>
          <a:sy n="107" d="100"/>
        </p:scale>
        <p:origin x="9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3E644-9AD9-1B47-BB31-DDA0E5DC1CDE}" type="datetimeFigureOut">
              <a:rPr lang="en-SE" smtClean="0"/>
              <a:t>06/02/2025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C61D6-423E-A349-AA98-83ABF4E6F90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0403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2025-06-02</a:t>
            </a:fld>
            <a:endParaRPr lang="en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66BBB8C-BB60-1947-468F-4BBF3B1EB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5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buClr>
                <a:srgbClr val="04B067"/>
              </a:buClr>
              <a:buFont typeface="Wingdings 3" panose="05040102010807070707" pitchFamily="18" charset="2"/>
              <a:buChar char="u"/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98967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F17F89-5D8E-AFD6-042E-5A6533FE9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0657" y="693915"/>
            <a:ext cx="4084222" cy="61769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43917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D2CE4E-AC76-C81C-ABB7-824E23D16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8700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E4C24-AEF2-7249-9AA0-1CAC3A320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91498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9D4D0-806D-EE44-D99C-0A1D6CA18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0012" y="3342860"/>
            <a:ext cx="4064885" cy="577331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57442C5-5137-0062-09E9-5DFF18786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21398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FE41FF-7FD8-9D00-8599-5FC39B691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65799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8254F5-2E54-2929-1B50-47A66009FA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6513" y="2702030"/>
            <a:ext cx="4958971" cy="14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2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45834E-24AB-6E9B-FCF7-14C44E43EA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2154" y="2719890"/>
            <a:ext cx="3287692" cy="14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6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2025-06-02</a:t>
            </a:fld>
            <a:endParaRPr lang="en-SE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CBE20B-8B28-E5CA-4285-ADD0803ED2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2025-06-02</a:t>
            </a:fld>
            <a:endParaRPr lang="en-S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FDF1DF-3C1E-CB5D-8F80-82B4AFDA9A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41347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6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2025-06-02</a:t>
            </a:fld>
            <a:endParaRPr lang="en-S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CAF758-5B8D-914A-57C4-A29D178133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0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4" y="0"/>
            <a:ext cx="2839656" cy="68782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F2EA030-428D-BEBB-B319-92680E206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36418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8814" y="326528"/>
            <a:ext cx="563186" cy="13641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EAB526-E829-9FA6-CF67-28AE852FE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5735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BFFF2-459C-96C8-6A90-602E2C124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367" y="0"/>
            <a:ext cx="4089633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E276D9-B1D7-512E-9E31-307589EAF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78776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F9D2C18-4ADF-1CDE-6E0D-62FC46F7F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64014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7038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EEC4692-26F6-5E3C-7ADC-092571DAE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2138" y="6036815"/>
            <a:ext cx="1587724" cy="46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4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12B14E5-2648-4329-AFFD-B10A575CFD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2025-06-02</a:t>
            </a:fld>
            <a:endParaRPr lang="en-S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B07326-30B0-DEF1-E871-62752D93D7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8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2025-06-02</a:t>
            </a:fld>
            <a:endParaRPr lang="en-S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E6E8F6-C384-1E29-A9EC-4D22C46805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50678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993AB-4E17-B9A2-D11A-438C67C69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C839-6834-A094-B1BF-887D63EC7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263445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F2F90-7F02-5858-E37B-3DACBEDC7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62B6-E63C-6D4A-56B7-1260C5AA4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06388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C1C9D6-962A-9EDB-1387-C352C1B32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35106B-D516-2187-B352-7C2BE62ED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63637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63946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24E1D99-EC3B-00B1-4FA1-678700860336}"/>
              </a:ext>
            </a:extLst>
          </p:cNvPr>
          <p:cNvSpPr/>
          <p:nvPr userDrawn="1"/>
        </p:nvSpPr>
        <p:spPr>
          <a:xfrm>
            <a:off x="-1587" y="0"/>
            <a:ext cx="12193587" cy="2836863"/>
          </a:xfrm>
          <a:custGeom>
            <a:avLst/>
            <a:gdLst>
              <a:gd name="connsiteX0" fmla="*/ 0 w 12192000"/>
              <a:gd name="connsiteY0" fmla="*/ 0 h 1790700"/>
              <a:gd name="connsiteX1" fmla="*/ 12192000 w 12192000"/>
              <a:gd name="connsiteY1" fmla="*/ 0 h 1790700"/>
              <a:gd name="connsiteX2" fmla="*/ 12192000 w 12192000"/>
              <a:gd name="connsiteY2" fmla="*/ 1790700 h 1790700"/>
              <a:gd name="connsiteX3" fmla="*/ 0 w 12192000"/>
              <a:gd name="connsiteY3" fmla="*/ 1790700 h 1790700"/>
              <a:gd name="connsiteX4" fmla="*/ 0 w 12192000"/>
              <a:gd name="connsiteY4" fmla="*/ 0 h 1790700"/>
              <a:gd name="connsiteX0" fmla="*/ 25400 w 12217400"/>
              <a:gd name="connsiteY0" fmla="*/ 0 h 2730500"/>
              <a:gd name="connsiteX1" fmla="*/ 12217400 w 12217400"/>
              <a:gd name="connsiteY1" fmla="*/ 0 h 2730500"/>
              <a:gd name="connsiteX2" fmla="*/ 12217400 w 12217400"/>
              <a:gd name="connsiteY2" fmla="*/ 1790700 h 2730500"/>
              <a:gd name="connsiteX3" fmla="*/ 0 w 12217400"/>
              <a:gd name="connsiteY3" fmla="*/ 2730500 h 2730500"/>
              <a:gd name="connsiteX4" fmla="*/ 25400 w 12217400"/>
              <a:gd name="connsiteY4" fmla="*/ 0 h 2730500"/>
              <a:gd name="connsiteX0" fmla="*/ 1587 w 12193587"/>
              <a:gd name="connsiteY0" fmla="*/ 0 h 2735092"/>
              <a:gd name="connsiteX1" fmla="*/ 12193587 w 12193587"/>
              <a:gd name="connsiteY1" fmla="*/ 0 h 2735092"/>
              <a:gd name="connsiteX2" fmla="*/ 12193587 w 12193587"/>
              <a:gd name="connsiteY2" fmla="*/ 1790700 h 2735092"/>
              <a:gd name="connsiteX3" fmla="*/ 0 w 12193587"/>
              <a:gd name="connsiteY3" fmla="*/ 2735092 h 2735092"/>
              <a:gd name="connsiteX4" fmla="*/ 1587 w 12193587"/>
              <a:gd name="connsiteY4" fmla="*/ 0 h 273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587" h="2735092">
                <a:moveTo>
                  <a:pt x="1587" y="0"/>
                </a:moveTo>
                <a:lnTo>
                  <a:pt x="12193587" y="0"/>
                </a:lnTo>
                <a:lnTo>
                  <a:pt x="12193587" y="1790700"/>
                </a:lnTo>
                <a:lnTo>
                  <a:pt x="0" y="2735092"/>
                </a:lnTo>
                <a:lnTo>
                  <a:pt x="1587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62076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D10D52E0-5D28-E763-7378-2C9B3446CA04}"/>
              </a:ext>
            </a:extLst>
          </p:cNvPr>
          <p:cNvSpPr/>
          <p:nvPr userDrawn="1"/>
        </p:nvSpPr>
        <p:spPr>
          <a:xfrm>
            <a:off x="0" y="1690688"/>
            <a:ext cx="6096000" cy="5167312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6290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56092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5103" y="2047081"/>
            <a:ext cx="6106228" cy="4842588"/>
          </a:xfrm>
          <a:custGeom>
            <a:avLst/>
            <a:gdLst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5234473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886408 w 6096000"/>
              <a:gd name="connsiteY4" fmla="*/ 4786604 h 5234473"/>
              <a:gd name="connsiteX5" fmla="*/ 0 w 6096000"/>
              <a:gd name="connsiteY5" fmla="*/ 0 h 5234473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0 w 6096000"/>
              <a:gd name="connsiteY4" fmla="*/ 5178490 h 5234473"/>
              <a:gd name="connsiteX5" fmla="*/ 0 w 6096000"/>
              <a:gd name="connsiteY5" fmla="*/ 0 h 5234473"/>
              <a:gd name="connsiteX0" fmla="*/ 0 w 6105331"/>
              <a:gd name="connsiteY0" fmla="*/ 0 h 5206482"/>
              <a:gd name="connsiteX1" fmla="*/ 5079980 w 6105331"/>
              <a:gd name="connsiteY1" fmla="*/ 0 h 5206482"/>
              <a:gd name="connsiteX2" fmla="*/ 6096000 w 6105331"/>
              <a:gd name="connsiteY2" fmla="*/ 1016020 h 5206482"/>
              <a:gd name="connsiteX3" fmla="*/ 6105331 w 6105331"/>
              <a:gd name="connsiteY3" fmla="*/ 5206482 h 5206482"/>
              <a:gd name="connsiteX4" fmla="*/ 0 w 6105331"/>
              <a:gd name="connsiteY4" fmla="*/ 5178490 h 5206482"/>
              <a:gd name="connsiteX5" fmla="*/ 0 w 6105331"/>
              <a:gd name="connsiteY5" fmla="*/ 0 h 5206482"/>
              <a:gd name="connsiteX0" fmla="*/ 0 w 6096897"/>
              <a:gd name="connsiteY0" fmla="*/ 0 h 5178490"/>
              <a:gd name="connsiteX1" fmla="*/ 5079980 w 6096897"/>
              <a:gd name="connsiteY1" fmla="*/ 0 h 5178490"/>
              <a:gd name="connsiteX2" fmla="*/ 6096000 w 6096897"/>
              <a:gd name="connsiteY2" fmla="*/ 1016020 h 5178490"/>
              <a:gd name="connsiteX3" fmla="*/ 6096000 w 6096897"/>
              <a:gd name="connsiteY3" fmla="*/ 4814596 h 5178490"/>
              <a:gd name="connsiteX4" fmla="*/ 0 w 6096897"/>
              <a:gd name="connsiteY4" fmla="*/ 5178490 h 5178490"/>
              <a:gd name="connsiteX5" fmla="*/ 0 w 6096897"/>
              <a:gd name="connsiteY5" fmla="*/ 0 h 5178490"/>
              <a:gd name="connsiteX0" fmla="*/ 9331 w 6106228"/>
              <a:gd name="connsiteY0" fmla="*/ 0 h 4842588"/>
              <a:gd name="connsiteX1" fmla="*/ 5089311 w 6106228"/>
              <a:gd name="connsiteY1" fmla="*/ 0 h 4842588"/>
              <a:gd name="connsiteX2" fmla="*/ 6105331 w 6106228"/>
              <a:gd name="connsiteY2" fmla="*/ 1016020 h 4842588"/>
              <a:gd name="connsiteX3" fmla="*/ 6105331 w 6106228"/>
              <a:gd name="connsiteY3" fmla="*/ 4814596 h 4842588"/>
              <a:gd name="connsiteX4" fmla="*/ 0 w 6106228"/>
              <a:gd name="connsiteY4" fmla="*/ 4842588 h 4842588"/>
              <a:gd name="connsiteX5" fmla="*/ 9331 w 6106228"/>
              <a:gd name="connsiteY5" fmla="*/ 0 h 484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6228" h="4842588">
                <a:moveTo>
                  <a:pt x="9331" y="0"/>
                </a:moveTo>
                <a:lnTo>
                  <a:pt x="5089311" y="0"/>
                </a:lnTo>
                <a:cubicBezTo>
                  <a:pt x="5650443" y="0"/>
                  <a:pt x="6105331" y="454888"/>
                  <a:pt x="6105331" y="1016020"/>
                </a:cubicBezTo>
                <a:cubicBezTo>
                  <a:pt x="6108441" y="2412841"/>
                  <a:pt x="6102221" y="3417775"/>
                  <a:pt x="6105331" y="4814596"/>
                </a:cubicBezTo>
                <a:lnTo>
                  <a:pt x="0" y="4842588"/>
                </a:lnTo>
                <a:cubicBezTo>
                  <a:pt x="3110" y="3228392"/>
                  <a:pt x="6221" y="1614196"/>
                  <a:pt x="9331" y="0"/>
                </a:cubicBezTo>
                <a:close/>
              </a:path>
            </a:pathLst>
          </a:custGeom>
          <a:solidFill>
            <a:srgbClr val="754F0B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23762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347C-455C-0BAF-5376-65275492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1B567-9C19-A63B-BF88-ECB34A7C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6900"/>
            <a:ext cx="5157787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B324E-3E90-E468-EEEC-37B1EC51A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66900"/>
            <a:ext cx="5183188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7321207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486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AA211-5EA4-3AEC-5935-DB51C205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48492" cy="126809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69280" y="987425"/>
            <a:ext cx="56861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3640"/>
            <a:ext cx="4448492" cy="341534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3910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EFB08-47C3-3F4C-F28E-6157CB80B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5160" y="0"/>
            <a:ext cx="5196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155372" cy="124968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0"/>
            <a:ext cx="4772024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155372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90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855B1E-D74F-C54E-CE61-83490999A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78373-6821-27A5-958A-7B85ECC9A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946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4130E41-A691-BDBC-87BE-64335B450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845186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6FF7B2-0F90-0298-DB7F-3555F3C39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202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70278C9-6026-42BB-776E-1DDE9814F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551" y="5801857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C793-6678-D009-476D-A6BD526DA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9117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anli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3031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st och utbildning b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24641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Övrig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92189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5BBC-75C8-A5B9-C000-757D8F01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65FB9-B18E-D96A-9239-226000CCA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F281-F576-B19F-199C-3852683DD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FA0968-ABAC-5F43-9115-8C66E652C644}" type="datetime1">
              <a:rPr lang="sv-SE" smtClean="0"/>
              <a:t>2025-06-02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840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3" r:id="rId4"/>
    <p:sldLayoutId id="2147483681" r:id="rId5"/>
    <p:sldLayoutId id="2147483684" r:id="rId6"/>
    <p:sldLayoutId id="2147483672" r:id="rId7"/>
    <p:sldLayoutId id="2147483693" r:id="rId8"/>
    <p:sldLayoutId id="2147483694" r:id="rId9"/>
    <p:sldLayoutId id="2147483690" r:id="rId10"/>
    <p:sldLayoutId id="2147483674" r:id="rId11"/>
    <p:sldLayoutId id="2147483661" r:id="rId12"/>
    <p:sldLayoutId id="2147483663" r:id="rId13"/>
    <p:sldLayoutId id="2147483667" r:id="rId14"/>
    <p:sldLayoutId id="2147483666" r:id="rId15"/>
    <p:sldLayoutId id="2147483671" r:id="rId16"/>
    <p:sldLayoutId id="2147483685" r:id="rId17"/>
    <p:sldLayoutId id="2147483660" r:id="rId18"/>
    <p:sldLayoutId id="2147483686" r:id="rId19"/>
    <p:sldLayoutId id="2147483662" r:id="rId20"/>
    <p:sldLayoutId id="2147483673" r:id="rId21"/>
    <p:sldLayoutId id="2147483664" r:id="rId22"/>
    <p:sldLayoutId id="2147483665" r:id="rId23"/>
    <p:sldLayoutId id="2147483670" r:id="rId24"/>
    <p:sldLayoutId id="2147483687" r:id="rId25"/>
    <p:sldLayoutId id="2147483675" r:id="rId26"/>
    <p:sldLayoutId id="2147483689" r:id="rId27"/>
    <p:sldLayoutId id="2147483676" r:id="rId28"/>
    <p:sldLayoutId id="2147483677" r:id="rId29"/>
    <p:sldLayoutId id="2147483678" r:id="rId30"/>
    <p:sldLayoutId id="2147483692" r:id="rId31"/>
    <p:sldLayoutId id="2147483652" r:id="rId32"/>
    <p:sldLayoutId id="2147483669" r:id="rId33"/>
    <p:sldLayoutId id="2147483691" r:id="rId34"/>
    <p:sldLayoutId id="2147483653" r:id="rId35"/>
    <p:sldLayoutId id="2147483655" r:id="rId36"/>
    <p:sldLayoutId id="2147483657" r:id="rId37"/>
    <p:sldLayoutId id="2147483668" r:id="rId3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igtree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59BB0D1-9BAE-EF4A-BC28-155FDA93913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sv-SE" sz="2000" dirty="0">
                <a:latin typeface="+mn-lt"/>
              </a:rPr>
              <a:t>Snart börjar… </a:t>
            </a:r>
          </a:p>
          <a:p>
            <a:pPr marL="0" indent="0">
              <a:buNone/>
            </a:pPr>
            <a:r>
              <a:rPr lang="sv-SE" sz="3600" dirty="0">
                <a:latin typeface="Figtree SemiBold" pitchFamily="2" charset="0"/>
              </a:rPr>
              <a:t>Demo av version 2.70</a:t>
            </a:r>
            <a:br>
              <a:rPr lang="sv-SE" sz="2000" dirty="0"/>
            </a:br>
            <a:r>
              <a:rPr lang="sv-SE" sz="2000" dirty="0">
                <a:latin typeface="+mn-lt"/>
              </a:rPr>
              <a:t>Mötet spelas in. Inspelningen och chatten kommer läggas upp på ladokkonsortiet.se. </a:t>
            </a:r>
          </a:p>
          <a:p>
            <a:pPr marL="0" indent="0">
              <a:buNone/>
            </a:pPr>
            <a:endParaRPr lang="sv-SE" sz="2000" dirty="0">
              <a:latin typeface="+mn-lt"/>
            </a:endParaRPr>
          </a:p>
          <a:p>
            <a:pPr marL="0" indent="0">
              <a:buNone/>
            </a:pPr>
            <a:r>
              <a:rPr lang="sv-SE" sz="2000" b="1" dirty="0">
                <a:latin typeface="+mn-lt"/>
              </a:rPr>
              <a:t>Vill du inte vara med? </a:t>
            </a:r>
          </a:p>
          <a:p>
            <a:pPr marL="0" indent="0">
              <a:buNone/>
            </a:pPr>
            <a:r>
              <a:rPr lang="sv-SE" sz="2000" dirty="0">
                <a:latin typeface="+mn-lt"/>
              </a:rPr>
              <a:t>Stäng av kamera och mikrofon. Skicka direktmeddelanden i chatten till Moa Eriksson.</a:t>
            </a:r>
            <a:endParaRPr lang="sv-SE" dirty="0">
              <a:latin typeface="+mn-lt"/>
            </a:endParaRPr>
          </a:p>
          <a:p>
            <a:endParaRPr lang="sv-SE" dirty="0">
              <a:latin typeface="+mn-lt"/>
            </a:endParaRP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EA8E285-EDEF-C94D-1181-69B97F027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228" y="5337777"/>
            <a:ext cx="3334215" cy="1114581"/>
          </a:xfrm>
          <a:prstGeom prst="rect">
            <a:avLst/>
          </a:prstGeom>
        </p:spPr>
      </p:pic>
      <p:grpSp>
        <p:nvGrpSpPr>
          <p:cNvPr id="9" name="Grupp 8">
            <a:extLst>
              <a:ext uri="{FF2B5EF4-FFF2-40B4-BE49-F238E27FC236}">
                <a16:creationId xmlns:a16="http://schemas.microsoft.com/office/drawing/2014/main" id="{F0CC1D79-4219-856A-24CC-171EE1E74D11}"/>
              </a:ext>
            </a:extLst>
          </p:cNvPr>
          <p:cNvGrpSpPr/>
          <p:nvPr/>
        </p:nvGrpSpPr>
        <p:grpSpPr>
          <a:xfrm>
            <a:off x="897468" y="5337778"/>
            <a:ext cx="4008361" cy="1114581"/>
            <a:chOff x="897468" y="5337778"/>
            <a:chExt cx="4008361" cy="1114581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9ABF3BD0-4BB3-F896-2BD4-6C06AD6E6F70}"/>
                </a:ext>
              </a:extLst>
            </p:cNvPr>
            <p:cNvSpPr/>
            <p:nvPr/>
          </p:nvSpPr>
          <p:spPr>
            <a:xfrm>
              <a:off x="897468" y="5337778"/>
              <a:ext cx="4008361" cy="1114581"/>
            </a:xfrm>
            <a:prstGeom prst="rect">
              <a:avLst/>
            </a:prstGeom>
            <a:solidFill>
              <a:srgbClr val="1A1A1A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5E83B391-A068-7CEE-8B3E-FD85FB24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6999" r="67123" b="1"/>
            <a:stretch/>
          </p:blipFill>
          <p:spPr>
            <a:xfrm>
              <a:off x="897468" y="5876693"/>
              <a:ext cx="4008361" cy="575666"/>
            </a:xfrm>
            <a:prstGeom prst="rect">
              <a:avLst/>
            </a:prstGeom>
          </p:spPr>
        </p:pic>
      </p:grp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3FBDED3F-E26A-22E3-8D3E-7B961E7C7939}"/>
              </a:ext>
            </a:extLst>
          </p:cNvPr>
          <p:cNvSpPr/>
          <p:nvPr/>
        </p:nvSpPr>
        <p:spPr>
          <a:xfrm>
            <a:off x="930921" y="5798633"/>
            <a:ext cx="1745371" cy="6760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C2DFA834-450D-1B7D-E3A1-C9AC6FB7ACFC}"/>
              </a:ext>
            </a:extLst>
          </p:cNvPr>
          <p:cNvSpPr/>
          <p:nvPr/>
        </p:nvSpPr>
        <p:spPr>
          <a:xfrm>
            <a:off x="5225148" y="5383132"/>
            <a:ext cx="1244808" cy="41625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72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1F869-D743-A2ED-EC24-B93C5B921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7BF6B1A3-1A1E-9E92-3DE7-0307ACA6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Ladok för personal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8AB7434-CE13-2CA0-CC3B-372A301AB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tekniska ramverk som hanterar användarupplevelsen i gränssnittet har uppdaterats. Detta innebär:</a:t>
            </a:r>
          </a:p>
          <a:p>
            <a:pPr lvl="1"/>
            <a:r>
              <a:rPr lang="sv-SE" dirty="0"/>
              <a:t>Mindre visuella förändringar (till exempel att gränssnittet är lite luftigare och vissa komponenter har ett lite förändrat utseende) </a:t>
            </a:r>
          </a:p>
          <a:p>
            <a:pPr lvl="1"/>
            <a:r>
              <a:rPr lang="sv-SE" dirty="0"/>
              <a:t>Buggfixar och förbättrad prestanda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3" name="Bildobjekt 2" descr="En bild som visar text, skärmbild, programvara, nummer&#10;&#10;AI-genererat innehåll kan vara felaktigt.">
            <a:extLst>
              <a:ext uri="{FF2B5EF4-FFF2-40B4-BE49-F238E27FC236}">
                <a16:creationId xmlns:a16="http://schemas.microsoft.com/office/drawing/2014/main" id="{15099C4C-0891-4A34-4529-73C7496422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3315" b="16919"/>
          <a:stretch/>
        </p:blipFill>
        <p:spPr>
          <a:xfrm>
            <a:off x="6241760" y="3936424"/>
            <a:ext cx="5950240" cy="2692976"/>
          </a:xfrm>
          <a:prstGeom prst="rect">
            <a:avLst/>
          </a:prstGeom>
        </p:spPr>
      </p:pic>
      <p:pic>
        <p:nvPicPr>
          <p:cNvPr id="5" name="Bildobjekt 4" descr="En bild som visar text, skärmbild, programvara, nummer&#10;&#10;AI-genererat innehåll kan vara felaktigt.">
            <a:extLst>
              <a:ext uri="{FF2B5EF4-FFF2-40B4-BE49-F238E27FC236}">
                <a16:creationId xmlns:a16="http://schemas.microsoft.com/office/drawing/2014/main" id="{A0CC9D1E-C461-0282-47BF-3254703E52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1446" b="16805"/>
          <a:stretch/>
        </p:blipFill>
        <p:spPr>
          <a:xfrm>
            <a:off x="-1" y="3925908"/>
            <a:ext cx="5950239" cy="2703492"/>
          </a:xfrm>
          <a:prstGeom prst="rect">
            <a:avLst/>
          </a:prstGeom>
        </p:spPr>
      </p:pic>
      <p:sp>
        <p:nvSpPr>
          <p:cNvPr id="8" name="Pil: nedåt 7">
            <a:extLst>
              <a:ext uri="{FF2B5EF4-FFF2-40B4-BE49-F238E27FC236}">
                <a16:creationId xmlns:a16="http://schemas.microsoft.com/office/drawing/2014/main" id="{2B0E0FD6-AC12-F081-8AC2-B8D4C135E7F5}"/>
              </a:ext>
            </a:extLst>
          </p:cNvPr>
          <p:cNvSpPr/>
          <p:nvPr/>
        </p:nvSpPr>
        <p:spPr>
          <a:xfrm>
            <a:off x="5073360" y="4566327"/>
            <a:ext cx="393701" cy="749300"/>
          </a:xfrm>
          <a:prstGeom prst="downArrow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il: nedåt 8">
            <a:extLst>
              <a:ext uri="{FF2B5EF4-FFF2-40B4-BE49-F238E27FC236}">
                <a16:creationId xmlns:a16="http://schemas.microsoft.com/office/drawing/2014/main" id="{D68859BC-4F44-5ED2-A28A-AF8F0DAE8801}"/>
              </a:ext>
            </a:extLst>
          </p:cNvPr>
          <p:cNvSpPr/>
          <p:nvPr/>
        </p:nvSpPr>
        <p:spPr>
          <a:xfrm>
            <a:off x="11645322" y="4593222"/>
            <a:ext cx="393701" cy="749300"/>
          </a:xfrm>
          <a:prstGeom prst="downArrow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123244DB-DDE7-B205-BBFA-2C2055A88403}"/>
              </a:ext>
            </a:extLst>
          </p:cNvPr>
          <p:cNvSpPr txBox="1"/>
          <p:nvPr/>
        </p:nvSpPr>
        <p:spPr>
          <a:xfrm>
            <a:off x="0" y="3567092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1" dirty="0">
                <a:solidFill>
                  <a:schemeClr val="accent3">
                    <a:lumMod val="75000"/>
                  </a:schemeClr>
                </a:solidFill>
                <a:latin typeface="Figtree ExtraBold" pitchFamily="2" charset="0"/>
              </a:rPr>
              <a:t>Före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7AC2F935-0946-888F-F9C2-D33C93B7BC09}"/>
              </a:ext>
            </a:extLst>
          </p:cNvPr>
          <p:cNvSpPr txBox="1"/>
          <p:nvPr/>
        </p:nvSpPr>
        <p:spPr>
          <a:xfrm>
            <a:off x="6241760" y="3567092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1" dirty="0">
                <a:solidFill>
                  <a:schemeClr val="accent3">
                    <a:lumMod val="75000"/>
                  </a:schemeClr>
                </a:solidFill>
                <a:latin typeface="Figtree ExtraBold" pitchFamily="2" charset="0"/>
              </a:rPr>
              <a:t>Efter</a:t>
            </a:r>
          </a:p>
        </p:txBody>
      </p:sp>
    </p:spTree>
    <p:extLst>
      <p:ext uri="{BB962C8B-B14F-4D97-AF65-F5344CB8AC3E}">
        <p14:creationId xmlns:p14="http://schemas.microsoft.com/office/powerpoint/2010/main" val="206738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496CA-B8F6-D6CA-4A13-B86248F62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5D9B757-D566-19C6-5732-11845F697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Ändrad systemaktivitet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09B0C53E-4A0E-295D-B7E1-2298A9D5B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Systemaktiviteten "Studiedeltagande: Läsa utbildningssamarbete" har nu korrekt rättighetsnivå: "Lärosäte - Lokal" istället för "Lärosäte - Läs".</a:t>
            </a:r>
          </a:p>
        </p:txBody>
      </p:sp>
    </p:spTree>
    <p:extLst>
      <p:ext uri="{BB962C8B-B14F-4D97-AF65-F5344CB8AC3E}">
        <p14:creationId xmlns:p14="http://schemas.microsoft.com/office/powerpoint/2010/main" val="2740603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FE78186-E32D-A207-A394-F182F2C9B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Nationell administration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24FA0E3F-93F9-0104-E76D-B42B5ABBD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Ny studieordning "</a:t>
            </a:r>
            <a:r>
              <a:rPr lang="sv-SE" dirty="0" err="1"/>
              <a:t>Pastoralteologisk</a:t>
            </a:r>
            <a:r>
              <a:rPr lang="sv-SE" dirty="0"/>
              <a:t> utbildning PIPT" är tillagd, inklusive utbildningstyperna: Kurs, Modul och Kurstillfälle.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6742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C1E156C-7FBD-3C14-B042-44BD8E1D6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dirty="0"/>
              <a:t>Tack för idag!</a:t>
            </a:r>
          </a:p>
        </p:txBody>
      </p:sp>
    </p:spTree>
    <p:extLst>
      <p:ext uri="{BB962C8B-B14F-4D97-AF65-F5344CB8AC3E}">
        <p14:creationId xmlns:p14="http://schemas.microsoft.com/office/powerpoint/2010/main" val="27464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D17A-1401-A23E-2A5C-8978824E3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627188"/>
            <a:ext cx="9144000" cy="2387600"/>
          </a:xfrm>
        </p:spPr>
        <p:txBody>
          <a:bodyPr/>
          <a:lstStyle/>
          <a:p>
            <a:r>
              <a:rPr lang="sv-SE" dirty="0"/>
              <a:t>Demo av version 2.70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F11E5-5C01-D306-7BBA-3DF460747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02931"/>
            <a:ext cx="9144000" cy="1655762"/>
          </a:xfrm>
        </p:spPr>
        <p:txBody>
          <a:bodyPr>
            <a:normAutofit/>
          </a:bodyPr>
          <a:lstStyle/>
          <a:p>
            <a:r>
              <a:rPr lang="sv-SE" sz="2000" b="1" dirty="0"/>
              <a:t>Klara Nordström</a:t>
            </a:r>
            <a:r>
              <a:rPr lang="sv-SE" sz="2000" dirty="0"/>
              <a:t>, användarstöd och kommunikation</a:t>
            </a:r>
          </a:p>
          <a:p>
            <a:r>
              <a:rPr lang="sv-SE" sz="2000" b="1" dirty="0"/>
              <a:t>Moa Eriksson</a:t>
            </a:r>
            <a:r>
              <a:rPr lang="sv-SE" sz="2000" dirty="0"/>
              <a:t>, användarstöd och kommunikation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85DB74-1F2C-C7B3-6509-154ABB33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r>
              <a:rPr lang="sv-SE" dirty="0"/>
              <a:t>2 juni 2025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94069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399F86C-8996-F992-147E-6D9D8B71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Detta kommer demonstreras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7B227CD-4D47-CF4C-8241-67CFBF3C76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Individuell studieplan</a:t>
            </a:r>
          </a:p>
          <a:p>
            <a:pPr marL="0" indent="0">
              <a:buNone/>
            </a:pPr>
            <a:r>
              <a:rPr lang="sv-SE" sz="2400"/>
              <a:t>Pedagogiskt stöd</a:t>
            </a:r>
          </a:p>
        </p:txBody>
      </p:sp>
    </p:spTree>
    <p:extLst>
      <p:ext uri="{BB962C8B-B14F-4D97-AF65-F5344CB8AC3E}">
        <p14:creationId xmlns:p14="http://schemas.microsoft.com/office/powerpoint/2010/main" val="229164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D1560-6381-4449-2E4D-F19D75B0E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95BB42C-21F0-CE4B-7373-E871DB996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Etablera identitet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6DD70A3-1C8C-2F8B-24BE-601A84250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Dubblettkontrollen är förbättrad vid etablering av enskilda identiteter. Varning visas om det finns identiteter med samma födelsedatum och </a:t>
            </a:r>
            <a:r>
              <a:rPr lang="sv-SE" i="1" dirty="0"/>
              <a:t>liknande </a:t>
            </a:r>
            <a:r>
              <a:rPr lang="sv-SE" dirty="0"/>
              <a:t>namn.</a:t>
            </a:r>
          </a:p>
          <a:p>
            <a:pPr lvl="1"/>
            <a:r>
              <a:rPr lang="sv-SE" dirty="0"/>
              <a:t>Namn med </a:t>
            </a:r>
            <a:r>
              <a:rPr lang="sv-SE" i="1" dirty="0"/>
              <a:t>ungefärlig </a:t>
            </a:r>
            <a:r>
              <a:rPr lang="sv-SE" dirty="0"/>
              <a:t>stavning (2 tecken som skiljer)</a:t>
            </a:r>
          </a:p>
          <a:p>
            <a:pPr lvl="1"/>
            <a:r>
              <a:rPr lang="sv-SE" dirty="0"/>
              <a:t>Med/utan Diakritiska tecken</a:t>
            </a:r>
          </a:p>
          <a:p>
            <a:pPr lvl="1"/>
            <a:r>
              <a:rPr lang="sv-SE" dirty="0"/>
              <a:t>Varningar visas om det finns identiteter med samma födelsedatum och med liknande namn. Det går att hämta en lista med de matchande identiteterna för att kontrollera eventuella dubbletter.</a:t>
            </a:r>
          </a:p>
          <a:p>
            <a:pPr marL="0" indent="0">
              <a:buNone/>
            </a:pPr>
            <a:r>
              <a:rPr lang="sv-SE" dirty="0"/>
              <a:t>      Dubbletterna kan exporteras till CSV.</a:t>
            </a:r>
          </a:p>
          <a:p>
            <a:pPr lvl="1"/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635D787-7B32-6920-C0E2-6D2A88D7A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94" y="4219233"/>
            <a:ext cx="9751622" cy="2638767"/>
          </a:xfrm>
          <a:prstGeom prst="rect">
            <a:avLst/>
          </a:prstGeom>
        </p:spPr>
      </p:pic>
      <p:sp>
        <p:nvSpPr>
          <p:cNvPr id="5" name="Pil: nedåt 4">
            <a:extLst>
              <a:ext uri="{FF2B5EF4-FFF2-40B4-BE49-F238E27FC236}">
                <a16:creationId xmlns:a16="http://schemas.microsoft.com/office/drawing/2014/main" id="{16CB922B-C6DE-0AC0-0DA6-8483EBA5C11D}"/>
              </a:ext>
            </a:extLst>
          </p:cNvPr>
          <p:cNvSpPr/>
          <p:nvPr/>
        </p:nvSpPr>
        <p:spPr>
          <a:xfrm rot="9000000">
            <a:off x="1935694" y="5802312"/>
            <a:ext cx="393701" cy="749300"/>
          </a:xfrm>
          <a:prstGeom prst="downArrow">
            <a:avLst/>
          </a:prstGeom>
          <a:solidFill>
            <a:srgbClr val="DCA346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il: nedåt 7">
            <a:extLst>
              <a:ext uri="{FF2B5EF4-FFF2-40B4-BE49-F238E27FC236}">
                <a16:creationId xmlns:a16="http://schemas.microsoft.com/office/drawing/2014/main" id="{3D0D62CE-A356-A985-5902-C6292E868C1A}"/>
              </a:ext>
            </a:extLst>
          </p:cNvPr>
          <p:cNvSpPr/>
          <p:nvPr/>
        </p:nvSpPr>
        <p:spPr>
          <a:xfrm rot="9000000">
            <a:off x="5109199" y="6013753"/>
            <a:ext cx="393701" cy="749300"/>
          </a:xfrm>
          <a:prstGeom prst="downArrow">
            <a:avLst/>
          </a:prstGeom>
          <a:solidFill>
            <a:srgbClr val="DCA346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110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EF056-FBE9-D64C-1EA2-EEC1A9338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ECA55705-BCDA-01F7-0871-03380F8B3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Etablera identitet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453E7AAB-6624-5836-7DD9-9D139753B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Dubblettkontrollen är förbättrad vid etablering av enskilda identiteter. Varning visas om det finns identiteter med samma födelsedatum och </a:t>
            </a:r>
            <a:r>
              <a:rPr lang="sv-SE" i="1" dirty="0"/>
              <a:t>liknande </a:t>
            </a:r>
            <a:r>
              <a:rPr lang="sv-SE" dirty="0"/>
              <a:t>namn.</a:t>
            </a:r>
          </a:p>
          <a:p>
            <a:pPr lvl="1"/>
            <a:r>
              <a:rPr lang="sv-SE" dirty="0"/>
              <a:t>Namn med </a:t>
            </a:r>
            <a:r>
              <a:rPr lang="sv-SE" i="1" dirty="0"/>
              <a:t>ungefärlig </a:t>
            </a:r>
            <a:r>
              <a:rPr lang="sv-SE" dirty="0"/>
              <a:t>stavning (2 tecken som skiljer)</a:t>
            </a:r>
          </a:p>
          <a:p>
            <a:pPr lvl="1"/>
            <a:r>
              <a:rPr lang="sv-SE" dirty="0"/>
              <a:t>Med/utan Diakritiska tecken</a:t>
            </a:r>
          </a:p>
          <a:p>
            <a:pPr lvl="1"/>
            <a:r>
              <a:rPr lang="sv-SE" dirty="0"/>
              <a:t>Varningar visas om det finns identiteter med samma födelsedatum och med liknande namn. Det går att hämta en lista med de matchande identiteterna för att kontrollera eventuella dubbletter.</a:t>
            </a:r>
          </a:p>
          <a:p>
            <a:pPr marL="0" indent="0">
              <a:buNone/>
            </a:pPr>
            <a:r>
              <a:rPr lang="sv-SE" dirty="0"/>
              <a:t>      Dubbletterna kan exporteras till CSV.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Dubblettkontrollen för etablering av identitet är förbättrad, till exempel när det gäller dubbelnamn som förnamn och efternamn.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7137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A56AC-8738-31C1-85F8-B44E2AE8B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2EAC2739-45F1-2E7B-6C89-1850EC2A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Individuell studieplan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9E5EF0A-D536-E45E-7CE0-4A7D3D550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Det går nu att styra om:</a:t>
            </a:r>
          </a:p>
          <a:p>
            <a:pPr lvl="1"/>
            <a:r>
              <a:rPr lang="sv-SE" dirty="0"/>
              <a:t>En personkoppling ska krävas för en verksamhetsrollen eller ej. </a:t>
            </a:r>
          </a:p>
          <a:p>
            <a:pPr lvl="1"/>
            <a:r>
              <a:rPr lang="sv-SE" dirty="0"/>
              <a:t>Verksamhetsrollen kan ha handledarinsats eller ej. </a:t>
            </a:r>
          </a:p>
          <a:p>
            <a:pPr>
              <a:buClr>
                <a:schemeClr val="bg1"/>
              </a:buClr>
            </a:pPr>
            <a:r>
              <a:rPr lang="sv-SE" dirty="0"/>
              <a:t>Om ingen inställning görs fungerar lärosätets verksamhetsroller som förut</a:t>
            </a:r>
            <a:br>
              <a:rPr lang="sv-SE" dirty="0"/>
            </a:br>
            <a:endParaRPr lang="sv-SE" dirty="0"/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sv-SE" dirty="0"/>
              <a:t>Prestandan har förbättras</a:t>
            </a:r>
          </a:p>
          <a:p>
            <a:pPr lvl="1"/>
            <a:r>
              <a:rPr lang="sv-SE" dirty="0"/>
              <a:t>Det går snabbare att skapa en ny individuell studieplan. </a:t>
            </a:r>
          </a:p>
          <a:p>
            <a:pPr lvl="1"/>
            <a:r>
              <a:rPr lang="sv-SE" dirty="0"/>
              <a:t>I vyn för Hantera doktorander (ISP) går det nu snabbare att söka doktorander och skapa personkoppling.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712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58C0F-31AB-C89C-736D-8A80ED030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5BE911-97D2-FB6B-B1AF-7B3596CB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Pedagogiskt stöd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58B9D5-6EA4-B4F1-3B0F-BA23ACADC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går nu att lägga in en lokal text som visas i vyerna där beslut om pedagogiskt stöd fattas.</a:t>
            </a:r>
          </a:p>
          <a:p>
            <a:r>
              <a:rPr lang="sv-SE" dirty="0"/>
              <a:t>När användare lägger in beslut om avslag visas nu information om att motiveringen till avslaget kommer visas för studenten.</a:t>
            </a:r>
          </a:p>
          <a:p>
            <a:r>
              <a:rPr lang="sv-SE" dirty="0"/>
              <a:t>När flera ansökningar slutförs har knappen bytt namn från ”Spara” till ”Slutför ansökningar och meddela studenter”.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213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ECECF-6B97-6EFE-0BC4-DD7FD3D67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1CB1CA-B00C-869B-ECFC-98C7E206F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Pedagogiskt stöd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F89EFB-0ABD-8A84-213A-E14512906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sv-SE" dirty="0"/>
              <a:t>I vyn för att söka fram ansökningar har nu även ej hanterade stöd en symbol i listan. Sedan tidigare har även beviljade eller avslagna stöd en symbol.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235FDE5-51A8-45BA-75EA-413362AB9E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r="37175"/>
          <a:stretch/>
        </p:blipFill>
        <p:spPr>
          <a:xfrm>
            <a:off x="0" y="3650899"/>
            <a:ext cx="5880099" cy="220492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CD51A77-C583-D2B3-FC0E-3A265DA3D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2" y="3650899"/>
            <a:ext cx="5901564" cy="2135386"/>
          </a:xfrm>
          <a:prstGeom prst="rect">
            <a:avLst/>
          </a:prstGeom>
        </p:spPr>
      </p:pic>
      <p:sp>
        <p:nvSpPr>
          <p:cNvPr id="4" name="Pil: nedåt 3">
            <a:extLst>
              <a:ext uri="{FF2B5EF4-FFF2-40B4-BE49-F238E27FC236}">
                <a16:creationId xmlns:a16="http://schemas.microsoft.com/office/drawing/2014/main" id="{85094134-8CA0-318D-A2E4-9044DC67930B}"/>
              </a:ext>
            </a:extLst>
          </p:cNvPr>
          <p:cNvSpPr/>
          <p:nvPr/>
        </p:nvSpPr>
        <p:spPr>
          <a:xfrm rot="9000000">
            <a:off x="3549342" y="5827972"/>
            <a:ext cx="393701" cy="749300"/>
          </a:xfrm>
          <a:prstGeom prst="downArrow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8CFFA07-1801-6F3E-7E4D-E072163CCB91}"/>
              </a:ext>
            </a:extLst>
          </p:cNvPr>
          <p:cNvSpPr txBox="1"/>
          <p:nvPr/>
        </p:nvSpPr>
        <p:spPr>
          <a:xfrm>
            <a:off x="98036" y="3304105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1" dirty="0">
                <a:solidFill>
                  <a:schemeClr val="accent3">
                    <a:lumMod val="75000"/>
                  </a:schemeClr>
                </a:solidFill>
                <a:latin typeface="Figtree ExtraBold" pitchFamily="2" charset="0"/>
              </a:rPr>
              <a:t>Före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96559B5-7521-8BBD-90EE-C9C1FA60A26B}"/>
              </a:ext>
            </a:extLst>
          </p:cNvPr>
          <p:cNvSpPr txBox="1"/>
          <p:nvPr/>
        </p:nvSpPr>
        <p:spPr>
          <a:xfrm>
            <a:off x="6311902" y="3254172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1" dirty="0">
                <a:solidFill>
                  <a:schemeClr val="accent3">
                    <a:lumMod val="75000"/>
                  </a:schemeClr>
                </a:solidFill>
                <a:latin typeface="Figtree ExtraBold" pitchFamily="2" charset="0"/>
              </a:rPr>
              <a:t>Efter</a:t>
            </a:r>
          </a:p>
        </p:txBody>
      </p:sp>
      <p:sp>
        <p:nvSpPr>
          <p:cNvPr id="8" name="Pil: nedåt 7">
            <a:extLst>
              <a:ext uri="{FF2B5EF4-FFF2-40B4-BE49-F238E27FC236}">
                <a16:creationId xmlns:a16="http://schemas.microsoft.com/office/drawing/2014/main" id="{E4886268-05AA-F495-D471-1D911FDBAB33}"/>
              </a:ext>
            </a:extLst>
          </p:cNvPr>
          <p:cNvSpPr/>
          <p:nvPr/>
        </p:nvSpPr>
        <p:spPr>
          <a:xfrm rot="9000000">
            <a:off x="9652019" y="5801611"/>
            <a:ext cx="393701" cy="749300"/>
          </a:xfrm>
          <a:prstGeom prst="downArrow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401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32D303-3EB0-1181-CB44-52351E89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E323BE3-407B-1B6E-6959-690679023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771900" algn="l"/>
              </a:tabLst>
            </a:pPr>
            <a:r>
              <a:rPr lang="sv-SE" dirty="0"/>
              <a:t>Medarbetarrättigheter: Knappen för att skapa ny medarbetarrättighet har nu primärfärg (mörkblå). Tidigare var knappen ljusblå.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338D871-6722-73FB-31FA-2DE2D91321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535"/>
          <a:stretch/>
        </p:blipFill>
        <p:spPr>
          <a:xfrm>
            <a:off x="6546317" y="3429001"/>
            <a:ext cx="5124984" cy="2618716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7523125B-CAAB-6913-E806-3B8405E652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609" r="18475"/>
          <a:stretch/>
        </p:blipFill>
        <p:spPr>
          <a:xfrm>
            <a:off x="596901" y="3429001"/>
            <a:ext cx="5245100" cy="2618715"/>
          </a:xfrm>
          <a:prstGeom prst="rect">
            <a:avLst/>
          </a:prstGeom>
        </p:spPr>
      </p:pic>
      <p:sp>
        <p:nvSpPr>
          <p:cNvPr id="9" name="Pil: nedåt 8">
            <a:extLst>
              <a:ext uri="{FF2B5EF4-FFF2-40B4-BE49-F238E27FC236}">
                <a16:creationId xmlns:a16="http://schemas.microsoft.com/office/drawing/2014/main" id="{28D4B24E-F5BE-1AE0-C5F6-692A6001683D}"/>
              </a:ext>
            </a:extLst>
          </p:cNvPr>
          <p:cNvSpPr/>
          <p:nvPr/>
        </p:nvSpPr>
        <p:spPr>
          <a:xfrm rot="9000000">
            <a:off x="2260311" y="6060468"/>
            <a:ext cx="393701" cy="749300"/>
          </a:xfrm>
          <a:prstGeom prst="downArrow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64EF63F-3F96-2890-A0D6-2346210BBE3F}"/>
              </a:ext>
            </a:extLst>
          </p:cNvPr>
          <p:cNvSpPr txBox="1"/>
          <p:nvPr/>
        </p:nvSpPr>
        <p:spPr>
          <a:xfrm>
            <a:off x="527051" y="3059667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1" dirty="0">
                <a:solidFill>
                  <a:schemeClr val="accent3">
                    <a:lumMod val="75000"/>
                  </a:schemeClr>
                </a:solidFill>
                <a:latin typeface="Figtree ExtraBold" pitchFamily="2" charset="0"/>
              </a:rPr>
              <a:t>Före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95383E7-84C4-17B0-CCBD-847EF78A622C}"/>
              </a:ext>
            </a:extLst>
          </p:cNvPr>
          <p:cNvSpPr txBox="1"/>
          <p:nvPr/>
        </p:nvSpPr>
        <p:spPr>
          <a:xfrm>
            <a:off x="6546317" y="3059667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1" dirty="0">
                <a:solidFill>
                  <a:schemeClr val="accent3">
                    <a:lumMod val="75000"/>
                  </a:schemeClr>
                </a:solidFill>
                <a:latin typeface="Figtree ExtraBold" pitchFamily="2" charset="0"/>
              </a:rPr>
              <a:t>Efter</a:t>
            </a:r>
          </a:p>
        </p:txBody>
      </p:sp>
      <p:sp>
        <p:nvSpPr>
          <p:cNvPr id="13" name="Pil: nedåt 12">
            <a:extLst>
              <a:ext uri="{FF2B5EF4-FFF2-40B4-BE49-F238E27FC236}">
                <a16:creationId xmlns:a16="http://schemas.microsoft.com/office/drawing/2014/main" id="{509AAFC2-A481-C987-3A95-029EE77C0CDE}"/>
              </a:ext>
            </a:extLst>
          </p:cNvPr>
          <p:cNvSpPr/>
          <p:nvPr/>
        </p:nvSpPr>
        <p:spPr>
          <a:xfrm rot="9000000">
            <a:off x="8331219" y="5937250"/>
            <a:ext cx="393701" cy="749300"/>
          </a:xfrm>
          <a:prstGeom prst="downArrow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000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npassat 2">
      <a:dk1>
        <a:srgbClr val="000000"/>
      </a:dk1>
      <a:lt1>
        <a:srgbClr val="FFFFFF"/>
      </a:lt1>
      <a:dk2>
        <a:srgbClr val="1A2219"/>
      </a:dk2>
      <a:lt2>
        <a:srgbClr val="ECF0F3"/>
      </a:lt2>
      <a:accent1>
        <a:srgbClr val="E0EBD8"/>
      </a:accent1>
      <a:accent2>
        <a:srgbClr val="9FDDAC"/>
      </a:accent2>
      <a:accent3>
        <a:srgbClr val="04B067"/>
      </a:accent3>
      <a:accent4>
        <a:srgbClr val="107238"/>
      </a:accent4>
      <a:accent5>
        <a:srgbClr val="EA9E16"/>
      </a:accent5>
      <a:accent6>
        <a:srgbClr val="EC5C49"/>
      </a:accent6>
      <a:hlink>
        <a:srgbClr val="2469E6"/>
      </a:hlink>
      <a:folHlink>
        <a:srgbClr val="132F98"/>
      </a:folHlink>
    </a:clrScheme>
    <a:fontScheme name="Figtree">
      <a:majorFont>
        <a:latin typeface="Figtree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Nya grafiska</Template>
  <TotalTime>5558</TotalTime>
  <Words>519</Words>
  <Application>Microsoft Office PowerPoint</Application>
  <PresentationFormat>Bredbild</PresentationFormat>
  <Paragraphs>62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21" baseType="lpstr">
      <vt:lpstr>Figtree Medium</vt:lpstr>
      <vt:lpstr>Figtree</vt:lpstr>
      <vt:lpstr>Arial</vt:lpstr>
      <vt:lpstr>Wingdings 3</vt:lpstr>
      <vt:lpstr>Figtree ExtraBold</vt:lpstr>
      <vt:lpstr>Aptos</vt:lpstr>
      <vt:lpstr>Figtree SemiBold</vt:lpstr>
      <vt:lpstr>Office Theme</vt:lpstr>
      <vt:lpstr>PowerPoint-presentation</vt:lpstr>
      <vt:lpstr>Demo av version 2.70</vt:lpstr>
      <vt:lpstr>Detta kommer demonstreras</vt:lpstr>
      <vt:lpstr>Etablera identitet</vt:lpstr>
      <vt:lpstr>Etablera identitet</vt:lpstr>
      <vt:lpstr>Individuell studieplan</vt:lpstr>
      <vt:lpstr>Pedagogiskt stöd</vt:lpstr>
      <vt:lpstr>Pedagogiskt stöd</vt:lpstr>
      <vt:lpstr>Resultat</vt:lpstr>
      <vt:lpstr>Ladok för personal</vt:lpstr>
      <vt:lpstr>Ändrad systemaktivitet</vt:lpstr>
      <vt:lpstr>Nationell administration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Versionsdemo</dc:title>
  <dc:creator>Klara Nordström</dc:creator>
  <cp:lastModifiedBy>Klara Nordström</cp:lastModifiedBy>
  <cp:revision>454</cp:revision>
  <dcterms:created xsi:type="dcterms:W3CDTF">2024-03-26T12:09:15Z</dcterms:created>
  <dcterms:modified xsi:type="dcterms:W3CDTF">2025-06-02T08:40:33Z</dcterms:modified>
</cp:coreProperties>
</file>