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9" r:id="rId4"/>
    <p:sldId id="285" r:id="rId5"/>
    <p:sldId id="296" r:id="rId6"/>
    <p:sldId id="294" r:id="rId7"/>
    <p:sldId id="295" r:id="rId8"/>
    <p:sldId id="289" r:id="rId9"/>
    <p:sldId id="281" r:id="rId10"/>
    <p:sldId id="293" r:id="rId11"/>
    <p:sldId id="288" r:id="rId12"/>
    <p:sldId id="278" r:id="rId13"/>
    <p:sldId id="286" r:id="rId14"/>
    <p:sldId id="279" r:id="rId15"/>
    <p:sldId id="280" r:id="rId16"/>
    <p:sldId id="287" r:id="rId17"/>
    <p:sldId id="282" r:id="rId18"/>
    <p:sldId id="283" r:id="rId19"/>
    <p:sldId id="297" r:id="rId20"/>
    <p:sldId id="291" r:id="rId21"/>
  </p:sldIdLst>
  <p:sldSz cx="12192000" cy="6858000"/>
  <p:notesSz cx="6858000" cy="9144000"/>
  <p:embeddedFontLst>
    <p:embeddedFont>
      <p:font typeface="Figtree" pitchFamily="2" charset="0"/>
      <p:regular r:id="rId23"/>
      <p:bold r:id="rId24"/>
      <p:italic r:id="rId25"/>
      <p:boldItalic r:id="rId26"/>
    </p:embeddedFont>
    <p:embeddedFont>
      <p:font typeface="Figtree ExtraBold" pitchFamily="2" charset="0"/>
      <p:bold r:id="rId27"/>
      <p:boldItalic r:id="rId28"/>
    </p:embeddedFont>
    <p:embeddedFont>
      <p:font typeface="Figtree Medium" pitchFamily="2" charset="0"/>
      <p:regular r:id="rId29"/>
      <p:italic r:id="rId30"/>
    </p:embeddedFont>
    <p:embeddedFont>
      <p:font typeface="Figtree SemiBold" pitchFamily="2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266837"/>
    <a:srgbClr val="284466"/>
    <a:srgbClr val="2E3D4A"/>
    <a:srgbClr val="107238"/>
    <a:srgbClr val="DCA346"/>
    <a:srgbClr val="9072B0"/>
    <a:srgbClr val="5B358C"/>
    <a:srgbClr val="EFE9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06/16/2025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2025-06-16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2025-06-16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2025-06-16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2025-06-16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2025-06-16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2025-06-16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2025-06-16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its.umu.se/confluence/pages/viewpage.action?pageId=934118625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nfluence.its.umu.se/confluence/pages/viewpage.action?pageId=77561924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2.71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A8C29B1-A28D-E272-DEDD-8516DFB4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Litteraturlista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A918E39-31B5-9AFB-EF5E-D5A29D7AD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söka fram litteraturposter som är skapade i en strukturerad litteraturlista. </a:t>
            </a:r>
          </a:p>
          <a:p>
            <a:pPr lvl="1"/>
            <a:r>
              <a:rPr lang="sv-SE" dirty="0"/>
              <a:t>Ny systemaktivitet: "Utbildningsinformation: Ändra litteraturposter” ger behörighet att hämta om litteraturposter från Libris, redigera och ta bort.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I litteraturposter som skapats manuellt går det nu att ange antal sidor samt placering i överliggande litteraturpost.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I litteraturposter tillåts nu fler tecken i fälten: huvudtitel, undertitel och utgiven av.</a:t>
            </a:r>
          </a:p>
        </p:txBody>
      </p:sp>
    </p:spTree>
    <p:extLst>
      <p:ext uri="{BB962C8B-B14F-4D97-AF65-F5344CB8AC3E}">
        <p14:creationId xmlns:p14="http://schemas.microsoft.com/office/powerpoint/2010/main" val="44266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8DA541-4B18-564B-0382-AD82B9A4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Litteraturlista - Systemaktiviteter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A45E1A-2A2D-CFA6-27CE-12B245F8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Ny systemaktivitet: </a:t>
            </a:r>
          </a:p>
          <a:p>
            <a:r>
              <a:rPr lang="sv-SE" dirty="0"/>
              <a:t>Utbildningsinformation: Ändra litteraturposter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Följande systemaktiviteter har tagits bort då de var överflödiga:</a:t>
            </a:r>
          </a:p>
          <a:p>
            <a:r>
              <a:rPr lang="sv-SE" dirty="0"/>
              <a:t>Utbildningsinformation: Hantera litteraturpost</a:t>
            </a:r>
          </a:p>
          <a:p>
            <a:r>
              <a:rPr lang="sv-SE" dirty="0"/>
              <a:t>Utbildningsinformation: Läsa litteraturpost</a:t>
            </a:r>
          </a:p>
          <a:p>
            <a:r>
              <a:rPr lang="sv-SE" dirty="0"/>
              <a:t>Utbildningsinformation: Ta bort litteraturpost</a:t>
            </a:r>
          </a:p>
        </p:txBody>
      </p:sp>
    </p:spTree>
    <p:extLst>
      <p:ext uri="{BB962C8B-B14F-4D97-AF65-F5344CB8AC3E}">
        <p14:creationId xmlns:p14="http://schemas.microsoft.com/office/powerpoint/2010/main" val="400265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5EFF7C5-34AA-D1EE-F768-7C985533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5BE4D63-83DB-47E5-289C-90635299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Varningen om studieuppehåll har bytt benämning till "Uppehåll" och går att klicka på för att se uppehållets start- och slutdatum.</a:t>
            </a:r>
          </a:p>
          <a:p>
            <a:r>
              <a:rPr lang="sv-SE" dirty="0"/>
              <a:t>Det går nu att skicka fakturor till avstängda studenter. Det går dock bara att skicka via fakturavyn, inte via masshanteringen i </a:t>
            </a:r>
            <a:r>
              <a:rPr lang="sv-SE" dirty="0" err="1"/>
              <a:t>sökvyn</a:t>
            </a:r>
            <a:r>
              <a:rPr lang="sv-SE" dirty="0"/>
              <a:t>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A6A0D0-2495-6463-EDD8-D396E4BCB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48"/>
          <a:stretch/>
        </p:blipFill>
        <p:spPr>
          <a:xfrm>
            <a:off x="1388645" y="4919251"/>
            <a:ext cx="8276833" cy="139264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B4332A8-BE73-5C47-326E-FC4FEA4B0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348"/>
          <a:stretch/>
        </p:blipFill>
        <p:spPr>
          <a:xfrm>
            <a:off x="1431514" y="3024692"/>
            <a:ext cx="8209298" cy="139264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0ABF603-69A1-D7EB-340F-EE2320EC9967}"/>
              </a:ext>
            </a:extLst>
          </p:cNvPr>
          <p:cNvSpPr txBox="1"/>
          <p:nvPr/>
        </p:nvSpPr>
        <p:spPr>
          <a:xfrm>
            <a:off x="1384616" y="4672558"/>
            <a:ext cx="133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4B067"/>
                </a:solidFill>
                <a:latin typeface="Figtree ExtraBold" pitchFamily="2" charset="0"/>
              </a:rPr>
              <a:t>Efter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F379928-6AE2-9111-88B9-6BD64876D011}"/>
              </a:ext>
            </a:extLst>
          </p:cNvPr>
          <p:cNvSpPr txBox="1"/>
          <p:nvPr/>
        </p:nvSpPr>
        <p:spPr>
          <a:xfrm>
            <a:off x="1384616" y="2769475"/>
            <a:ext cx="133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4B067"/>
                </a:solidFill>
                <a:latin typeface="Figtree ExtraBold" pitchFamily="2" charset="0"/>
              </a:rPr>
              <a:t>Före</a:t>
            </a:r>
          </a:p>
        </p:txBody>
      </p:sp>
    </p:spTree>
    <p:extLst>
      <p:ext uri="{BB962C8B-B14F-4D97-AF65-F5344CB8AC3E}">
        <p14:creationId xmlns:p14="http://schemas.microsoft.com/office/powerpoint/2010/main" val="330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5EFF7C5-34AA-D1EE-F768-7C985533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5BE4D63-83DB-47E5-289C-90635299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 att undvika att personuppgifter ligger kvar i ändringsloggar om studenten skulle få skyddad identitet i framtiden har följande gjorts:</a:t>
            </a:r>
          </a:p>
          <a:p>
            <a:pPr lvl="1"/>
            <a:r>
              <a:rPr lang="sv-SE" dirty="0"/>
              <a:t>Mejlaviseringarna till studenter innehåller inte längre studentens namn</a:t>
            </a:r>
          </a:p>
          <a:p>
            <a:pPr lvl="1"/>
            <a:r>
              <a:rPr lang="sv-SE" dirty="0"/>
              <a:t>Ändringsloggar för fakturor visar inte längre studentens namn eller e-postadress. 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7523DA8E-AED2-37F0-BE95-4204CC80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36513"/>
            <a:ext cx="8621328" cy="21529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A4EFC58E-84E3-4D3F-A05C-C438904787CE}"/>
              </a:ext>
            </a:extLst>
          </p:cNvPr>
          <p:cNvSpPr/>
          <p:nvPr/>
        </p:nvSpPr>
        <p:spPr>
          <a:xfrm>
            <a:off x="986438" y="3609451"/>
            <a:ext cx="1876425" cy="4169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D88455D-B90D-95F0-2804-3E730DC09674}"/>
              </a:ext>
            </a:extLst>
          </p:cNvPr>
          <p:cNvSpPr/>
          <p:nvPr/>
        </p:nvSpPr>
        <p:spPr>
          <a:xfrm>
            <a:off x="742950" y="3505200"/>
            <a:ext cx="9305925" cy="247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6C05C6AA-41B0-704E-63B5-E1C29320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56" y="3180208"/>
            <a:ext cx="5477594" cy="3634855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1D203ED0-BB31-F9D1-D364-896E8FB5412F}"/>
              </a:ext>
            </a:extLst>
          </p:cNvPr>
          <p:cNvSpPr/>
          <p:nvPr/>
        </p:nvSpPr>
        <p:spPr>
          <a:xfrm>
            <a:off x="1066800" y="6210300"/>
            <a:ext cx="4495800" cy="6477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5EFF7C5-34AA-D1EE-F768-7C985533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5BE4D63-83DB-47E5-289C-90635299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en </a:t>
            </a:r>
            <a:r>
              <a:rPr lang="sv-SE" dirty="0" err="1"/>
              <a:t>pdf</a:t>
            </a:r>
            <a:r>
              <a:rPr lang="sv-SE" dirty="0"/>
              <a:t> hämtas så är filnamnet nu: "</a:t>
            </a:r>
            <a:r>
              <a:rPr lang="sv-SE" dirty="0" err="1"/>
              <a:t>ISP_ver</a:t>
            </a:r>
            <a:r>
              <a:rPr lang="sv-SE" dirty="0"/>
              <a:t>_[X]_[</a:t>
            </a:r>
            <a:r>
              <a:rPr lang="sv-SE" dirty="0" err="1"/>
              <a:t>Efternamn_Förnamn</a:t>
            </a:r>
            <a:r>
              <a:rPr lang="sv-SE" dirty="0"/>
              <a:t>] _[(Ej)_Fastställd]".</a:t>
            </a:r>
          </a:p>
          <a:p>
            <a:pPr lvl="1"/>
            <a:r>
              <a:rPr lang="sv-SE" dirty="0"/>
              <a:t>Tidigare var namnet: ”</a:t>
            </a:r>
            <a:r>
              <a:rPr lang="sv-SE" dirty="0" err="1"/>
              <a:t>Individuell_studieplan_Version_X</a:t>
            </a:r>
            <a:r>
              <a:rPr lang="sv-SE" dirty="0"/>
              <a:t>”</a:t>
            </a:r>
          </a:p>
          <a:p>
            <a:r>
              <a:rPr lang="sv-SE" dirty="0"/>
              <a:t>Prestandan har förbättras. Det går nu snabbare att skapa en ny ISP, visa en ISP och spara ändringar i ISP-mallen.</a:t>
            </a:r>
          </a:p>
        </p:txBody>
      </p:sp>
    </p:spTree>
    <p:extLst>
      <p:ext uri="{BB962C8B-B14F-4D97-AF65-F5344CB8AC3E}">
        <p14:creationId xmlns:p14="http://schemas.microsoft.com/office/powerpoint/2010/main" val="8789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4529076-AB6C-FD02-AB3D-9AD1C7A5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4D92FE9-0B5C-6BA5-856D-7A16F77C7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Resultatnoteringar på underkända, attesterade, resultat </a:t>
            </a:r>
            <a:r>
              <a:rPr lang="sv-SE" dirty="0" err="1"/>
              <a:t>förifylls</a:t>
            </a:r>
            <a:r>
              <a:rPr lang="sv-SE" dirty="0"/>
              <a:t> nu i rapporteringsvyn och kan återanvändas vid nästa resultatrapportering. Gäller inte skrivningspoäng.	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På utbildningar med enbart valbara moduler går det nu att rapportera resultat på kurs även om de avklarade modulernas omfattning inte uppnår kursens totala omfattning.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72C9B6-4389-36F8-5AD4-945F8FDB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1" y="3429000"/>
            <a:ext cx="7661502" cy="3045605"/>
          </a:xfrm>
          <a:prstGeom prst="rect">
            <a:avLst/>
          </a:prstGeom>
        </p:spPr>
      </p:pic>
      <p:sp>
        <p:nvSpPr>
          <p:cNvPr id="8" name="Vänster klammerparentes 7">
            <a:extLst>
              <a:ext uri="{FF2B5EF4-FFF2-40B4-BE49-F238E27FC236}">
                <a16:creationId xmlns:a16="http://schemas.microsoft.com/office/drawing/2014/main" id="{462B0DFF-2DFC-FF97-897B-2D37135C5F74}"/>
              </a:ext>
            </a:extLst>
          </p:cNvPr>
          <p:cNvSpPr/>
          <p:nvPr/>
        </p:nvSpPr>
        <p:spPr>
          <a:xfrm>
            <a:off x="1088967" y="5296016"/>
            <a:ext cx="224444" cy="590203"/>
          </a:xfrm>
          <a:prstGeom prst="leftBrace">
            <a:avLst>
              <a:gd name="adj1" fmla="val 24242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4C549E4-46A9-5534-8CD2-C9594D1CA361}"/>
              </a:ext>
            </a:extLst>
          </p:cNvPr>
          <p:cNvSpPr/>
          <p:nvPr/>
        </p:nvSpPr>
        <p:spPr>
          <a:xfrm rot="18900000">
            <a:off x="243839" y="5388739"/>
            <a:ext cx="1188720" cy="404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rgbClr val="107238"/>
                </a:solidFill>
              </a:rPr>
              <a:t>Valbara!</a:t>
            </a:r>
          </a:p>
        </p:txBody>
      </p:sp>
    </p:spTree>
    <p:extLst>
      <p:ext uri="{BB962C8B-B14F-4D97-AF65-F5344CB8AC3E}">
        <p14:creationId xmlns:p14="http://schemas.microsoft.com/office/powerpoint/2010/main" val="42940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FE57B7F-AEFF-11D8-27DF-A9D31584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- Systemaktiviteter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A8D5FF0-4DB9-8104-0258-03FF84CA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Systemaktiviteten "Resultat: Hantera aktivitetstillfälle" har tagits bort och ersatts med: </a:t>
            </a:r>
          </a:p>
          <a:p>
            <a:pPr>
              <a:spcBef>
                <a:spcPts val="600"/>
              </a:spcBef>
            </a:pPr>
            <a:r>
              <a:rPr lang="sv-SE" dirty="0"/>
              <a:t>Resultat: Skapa aktivitetstillfälle i status utkast</a:t>
            </a:r>
          </a:p>
          <a:p>
            <a:pPr>
              <a:spcBef>
                <a:spcPts val="600"/>
              </a:spcBef>
            </a:pPr>
            <a:r>
              <a:rPr lang="sv-SE" dirty="0"/>
              <a:t>Resultat: Publicera aktivitetstillfälle</a:t>
            </a:r>
          </a:p>
          <a:p>
            <a:pPr>
              <a:spcBef>
                <a:spcPts val="600"/>
              </a:spcBef>
            </a:pPr>
            <a:r>
              <a:rPr lang="sv-SE" dirty="0"/>
              <a:t>Resultat: Ändra aktivitetstillfälle</a:t>
            </a:r>
          </a:p>
          <a:p>
            <a:pPr>
              <a:spcBef>
                <a:spcPts val="600"/>
              </a:spcBef>
            </a:pPr>
            <a:r>
              <a:rPr lang="sv-SE" dirty="0"/>
              <a:t>Resultat: Ställa in aktivitetstillfälle</a:t>
            </a:r>
          </a:p>
          <a:p>
            <a:pPr>
              <a:spcBef>
                <a:spcPts val="600"/>
              </a:spcBef>
            </a:pPr>
            <a:r>
              <a:rPr lang="sv-SE" dirty="0"/>
              <a:t>Resultat: Ta bort aktivitetstillfälle</a:t>
            </a:r>
          </a:p>
          <a:p>
            <a:pPr>
              <a:spcBef>
                <a:spcPts val="600"/>
              </a:spcBef>
            </a:pPr>
            <a:r>
              <a:rPr lang="sv-SE" dirty="0"/>
              <a:t>Resultat: Skapa och publicera aktivitetstillfälle (endast för externt </a:t>
            </a:r>
            <a:r>
              <a:rPr lang="sv-SE" dirty="0" err="1"/>
              <a:t>api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Behörighetsprofiler som innehöll den gamla systemaktiviteten har fått in de sex nya systemaktiviteterna. </a:t>
            </a: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59902FCE-E8C6-C7AF-0CA4-5BD97590850C}"/>
              </a:ext>
            </a:extLst>
          </p:cNvPr>
          <p:cNvSpPr txBox="1">
            <a:spLocks/>
          </p:cNvSpPr>
          <p:nvPr/>
        </p:nvSpPr>
        <p:spPr>
          <a:xfrm>
            <a:off x="4438650" y="2886075"/>
            <a:ext cx="5362575" cy="40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2pPr>
            <a:lvl3pPr marL="11430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3pPr>
            <a:lvl4pPr marL="16002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4pPr>
            <a:lvl5pPr marL="2057400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dirty="0">
                <a:solidFill>
                  <a:srgbClr val="04B067"/>
                </a:solidFill>
              </a:rPr>
              <a:t>- kan avgränsas på status </a:t>
            </a:r>
            <a:r>
              <a:rPr lang="sv-SE" sz="1600" b="1" dirty="0">
                <a:solidFill>
                  <a:srgbClr val="04B067"/>
                </a:solidFill>
              </a:rPr>
              <a:t>utkast</a:t>
            </a:r>
            <a:r>
              <a:rPr lang="sv-SE" sz="1600" dirty="0">
                <a:solidFill>
                  <a:srgbClr val="04B067"/>
                </a:solidFill>
              </a:rPr>
              <a:t> eller </a:t>
            </a:r>
            <a:r>
              <a:rPr lang="sv-SE" sz="1600" b="1" dirty="0">
                <a:solidFill>
                  <a:srgbClr val="04B067"/>
                </a:solidFill>
              </a:rPr>
              <a:t>publicerat</a:t>
            </a:r>
          </a:p>
        </p:txBody>
      </p:sp>
    </p:spTree>
    <p:extLst>
      <p:ext uri="{BB962C8B-B14F-4D97-AF65-F5344CB8AC3E}">
        <p14:creationId xmlns:p14="http://schemas.microsoft.com/office/powerpoint/2010/main" val="24726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9D5FC0-2568-00CD-190E-A9CB73D7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05DD8D-2670-F733-4EE0-6331AE40A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Studenternas e-postaviseringar för utfärdade bevis har ändrats för att bättre följa lagtexten i Förvaltningslagen och Högskoleförordningen. Beslutsfattare har lagts till och begreppet ”examen” har ändrats till ”examensbevis”.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2D0ED6-0387-9539-B764-B3DB42A2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72" y="3300224"/>
            <a:ext cx="9535856" cy="26959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66E1F231-6CD8-8123-F937-5221BD04A6B5}"/>
              </a:ext>
            </a:extLst>
          </p:cNvPr>
          <p:cNvCxnSpPr/>
          <p:nvPr/>
        </p:nvCxnSpPr>
        <p:spPr>
          <a:xfrm>
            <a:off x="1247775" y="4924425"/>
            <a:ext cx="3057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47557362-D3E4-AD66-3F68-E425A146BBED}"/>
              </a:ext>
            </a:extLst>
          </p:cNvPr>
          <p:cNvCxnSpPr>
            <a:cxnSpLocks/>
          </p:cNvCxnSpPr>
          <p:nvPr/>
        </p:nvCxnSpPr>
        <p:spPr>
          <a:xfrm>
            <a:off x="1247775" y="4495800"/>
            <a:ext cx="11144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1F7E1BA6-3E1D-BB22-7204-F7681F211A51}"/>
              </a:ext>
            </a:extLst>
          </p:cNvPr>
          <p:cNvCxnSpPr>
            <a:cxnSpLocks/>
          </p:cNvCxnSpPr>
          <p:nvPr/>
        </p:nvCxnSpPr>
        <p:spPr>
          <a:xfrm>
            <a:off x="2776537" y="4029869"/>
            <a:ext cx="11144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24E07A1-F4BC-D088-E4D3-A91A5C40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alumner och Ladok för studenter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BF20FF-3DB3-3366-C161-E1A82052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Inloggningssidorna har förbättrats så att studenterna enklare kan växla mellan sidorna och hitta mer information om inloggning i Ladok.	</a:t>
            </a:r>
          </a:p>
        </p:txBody>
      </p:sp>
    </p:spTree>
    <p:extLst>
      <p:ext uri="{BB962C8B-B14F-4D97-AF65-F5344CB8AC3E}">
        <p14:creationId xmlns:p14="http://schemas.microsoft.com/office/powerpoint/2010/main" val="52438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24E07A1-F4BC-D088-E4D3-A91A5C40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alumner och Ladok för studenter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BF20FF-3DB3-3366-C161-E1A82052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Inloggningssidorna har förbättrats så att studenterna enklare kan växla mellan sidorna och hitta mer information om inloggning i Ladok.	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0E222646-0EF3-11B0-9149-6A8050A36C9B}"/>
              </a:ext>
            </a:extLst>
          </p:cNvPr>
          <p:cNvGrpSpPr/>
          <p:nvPr/>
        </p:nvGrpSpPr>
        <p:grpSpPr>
          <a:xfrm>
            <a:off x="815289" y="2873375"/>
            <a:ext cx="6930031" cy="3810000"/>
            <a:chOff x="815289" y="2873375"/>
            <a:chExt cx="6930031" cy="3810000"/>
          </a:xfrm>
        </p:grpSpPr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B1B1D6F5-0EF0-5CEC-0896-F4A67830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289" y="2913625"/>
              <a:ext cx="2935327" cy="346812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73F91B1-CF9B-6029-AF9F-F45C660D5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5258" y="2873375"/>
              <a:ext cx="2710062" cy="3810000"/>
            </a:xfrm>
            <a:prstGeom prst="rect">
              <a:avLst/>
            </a:prstGeom>
          </p:spPr>
        </p:pic>
        <p:sp>
          <p:nvSpPr>
            <p:cNvPr id="16" name="Pil: höger 15">
              <a:extLst>
                <a:ext uri="{FF2B5EF4-FFF2-40B4-BE49-F238E27FC236}">
                  <a16:creationId xmlns:a16="http://schemas.microsoft.com/office/drawing/2014/main" id="{3E873581-A282-29FC-9516-E8BF898ED688}"/>
                </a:ext>
              </a:extLst>
            </p:cNvPr>
            <p:cNvSpPr/>
            <p:nvPr/>
          </p:nvSpPr>
          <p:spPr>
            <a:xfrm>
              <a:off x="3248450" y="5872729"/>
              <a:ext cx="2095500" cy="190500"/>
            </a:xfrm>
            <a:prstGeom prst="rightArrow">
              <a:avLst/>
            </a:prstGeom>
            <a:solidFill>
              <a:srgbClr val="04B0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Pil: höger 16">
              <a:extLst>
                <a:ext uri="{FF2B5EF4-FFF2-40B4-BE49-F238E27FC236}">
                  <a16:creationId xmlns:a16="http://schemas.microsoft.com/office/drawing/2014/main" id="{ACCFF710-8D5C-79BF-8158-708FFED201D0}"/>
                </a:ext>
              </a:extLst>
            </p:cNvPr>
            <p:cNvSpPr/>
            <p:nvPr/>
          </p:nvSpPr>
          <p:spPr>
            <a:xfrm>
              <a:off x="4499428" y="6269377"/>
              <a:ext cx="844521" cy="276917"/>
            </a:xfrm>
            <a:prstGeom prst="rightArrow">
              <a:avLst/>
            </a:prstGeom>
            <a:solidFill>
              <a:srgbClr val="04B0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D68C47B1-6ABA-2CBF-F617-DA0220B5C577}"/>
              </a:ext>
            </a:extLst>
          </p:cNvPr>
          <p:cNvSpPr txBox="1"/>
          <p:nvPr/>
        </p:nvSpPr>
        <p:spPr>
          <a:xfrm>
            <a:off x="4999151" y="2504043"/>
            <a:ext cx="133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4B067"/>
                </a:solidFill>
                <a:latin typeface="Figtree ExtraBold" pitchFamily="2" charset="0"/>
              </a:rPr>
              <a:t>Efter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4EDB4D2-5EE8-4876-8B15-B732305B979F}"/>
              </a:ext>
            </a:extLst>
          </p:cNvPr>
          <p:cNvSpPr txBox="1"/>
          <p:nvPr/>
        </p:nvSpPr>
        <p:spPr>
          <a:xfrm>
            <a:off x="838200" y="2504043"/>
            <a:ext cx="133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4B067"/>
                </a:solidFill>
                <a:latin typeface="Figtree ExtraBold" pitchFamily="2" charset="0"/>
              </a:rPr>
              <a:t>Före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95268309-74F2-1CFD-469E-816347435CBF}"/>
              </a:ext>
            </a:extLst>
          </p:cNvPr>
          <p:cNvGrpSpPr/>
          <p:nvPr/>
        </p:nvGrpSpPr>
        <p:grpSpPr>
          <a:xfrm>
            <a:off x="853389" y="2901950"/>
            <a:ext cx="7143911" cy="3810000"/>
            <a:chOff x="629142" y="7474403"/>
            <a:chExt cx="7143911" cy="3810000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75E9D1B9-D3D2-1F80-83C3-754108B4979B}"/>
                </a:ext>
              </a:extLst>
            </p:cNvPr>
            <p:cNvGrpSpPr/>
            <p:nvPr/>
          </p:nvGrpSpPr>
          <p:grpSpPr>
            <a:xfrm>
              <a:off x="629142" y="7478173"/>
              <a:ext cx="3201162" cy="3692747"/>
              <a:chOff x="560814" y="7246820"/>
              <a:chExt cx="3500092" cy="4037583"/>
            </a:xfrm>
          </p:grpSpPr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DA646A6E-4501-E95B-DF5C-28CB59CC7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814" y="7246820"/>
                <a:ext cx="3500092" cy="4037583"/>
              </a:xfrm>
              <a:prstGeom prst="rect">
                <a:avLst/>
              </a:prstGeom>
            </p:spPr>
          </p:pic>
          <p:pic>
            <p:nvPicPr>
              <p:cNvPr id="29" name="Bildobjekt 28">
                <a:extLst>
                  <a:ext uri="{FF2B5EF4-FFF2-40B4-BE49-F238E27FC236}">
                    <a16:creationId xmlns:a16="http://schemas.microsoft.com/office/drawing/2014/main" id="{114797C4-A829-005A-248C-0EE219FC4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6941" t="71224" r="16429" b="14655"/>
              <a:stretch/>
            </p:blipFill>
            <p:spPr>
              <a:xfrm>
                <a:off x="1121812" y="9690457"/>
                <a:ext cx="2332048" cy="570128"/>
              </a:xfrm>
              <a:prstGeom prst="rect">
                <a:avLst/>
              </a:prstGeom>
            </p:spPr>
          </p:pic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5F476A97-6F46-D685-4930-CAF1F4AC4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5626" t="60340" r="16429" b="30676"/>
              <a:stretch/>
            </p:blipFill>
            <p:spPr>
              <a:xfrm>
                <a:off x="1121812" y="10306050"/>
                <a:ext cx="2378095" cy="362760"/>
              </a:xfrm>
              <a:prstGeom prst="rect">
                <a:avLst/>
              </a:prstGeom>
            </p:spPr>
          </p:pic>
        </p:grp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53CCF1DE-E492-766D-CE4C-D1844859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9100" y="7474403"/>
              <a:ext cx="2923953" cy="3810000"/>
            </a:xfrm>
            <a:prstGeom prst="rect">
              <a:avLst/>
            </a:prstGeom>
          </p:spPr>
        </p:pic>
        <p:sp>
          <p:nvSpPr>
            <p:cNvPr id="20" name="Pil: höger 19">
              <a:extLst>
                <a:ext uri="{FF2B5EF4-FFF2-40B4-BE49-F238E27FC236}">
                  <a16:creationId xmlns:a16="http://schemas.microsoft.com/office/drawing/2014/main" id="{900F97C5-2131-2AC3-934B-F074DD7A5128}"/>
                </a:ext>
              </a:extLst>
            </p:cNvPr>
            <p:cNvSpPr/>
            <p:nvPr/>
          </p:nvSpPr>
          <p:spPr>
            <a:xfrm rot="534908">
              <a:off x="3263327" y="9983938"/>
              <a:ext cx="1978660" cy="190500"/>
            </a:xfrm>
            <a:prstGeom prst="rightArrow">
              <a:avLst/>
            </a:prstGeom>
            <a:solidFill>
              <a:srgbClr val="04B0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Pil: höger 20">
              <a:extLst>
                <a:ext uri="{FF2B5EF4-FFF2-40B4-BE49-F238E27FC236}">
                  <a16:creationId xmlns:a16="http://schemas.microsoft.com/office/drawing/2014/main" id="{31E040A4-A1AB-6BA1-B724-A30AD65098D4}"/>
                </a:ext>
              </a:extLst>
            </p:cNvPr>
            <p:cNvSpPr/>
            <p:nvPr/>
          </p:nvSpPr>
          <p:spPr>
            <a:xfrm rot="534908">
              <a:off x="3263327" y="10535451"/>
              <a:ext cx="1978660" cy="190500"/>
            </a:xfrm>
            <a:prstGeom prst="rightArrow">
              <a:avLst/>
            </a:prstGeom>
            <a:solidFill>
              <a:srgbClr val="04B0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096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2.71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16 juni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atten, sport, utomhus, sjö&#10;&#10;AI-genererat innehåll kan vara felaktigt.">
            <a:extLst>
              <a:ext uri="{FF2B5EF4-FFF2-40B4-BE49-F238E27FC236}">
                <a16:creationId xmlns:a16="http://schemas.microsoft.com/office/drawing/2014/main" id="{E8AFBAFE-49CE-3DFA-9AC9-426F8CF612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00" b="275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FEB2F01-F16C-5C85-0D6F-5EA5C491AEAA}"/>
              </a:ext>
            </a:extLst>
          </p:cNvPr>
          <p:cNvSpPr/>
          <p:nvPr/>
        </p:nvSpPr>
        <p:spPr>
          <a:xfrm>
            <a:off x="0" y="766763"/>
            <a:ext cx="12192000" cy="186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800" dirty="0">
                <a:solidFill>
                  <a:schemeClr val="accent5">
                    <a:lumMod val="40000"/>
                    <a:lumOff val="60000"/>
                  </a:schemeClr>
                </a:solidFill>
                <a:latin typeface="Figtree SemiBold" pitchFamily="2" charset="0"/>
              </a:rPr>
              <a:t>Glad sommar! </a:t>
            </a:r>
          </a:p>
          <a:p>
            <a:pPr algn="ctr"/>
            <a:r>
              <a:rPr lang="sv-SE" dirty="0">
                <a:solidFill>
                  <a:schemeClr val="accent5">
                    <a:lumMod val="40000"/>
                    <a:lumOff val="60000"/>
                  </a:schemeClr>
                </a:solidFill>
                <a:latin typeface="Figtree Medium" pitchFamily="2" charset="0"/>
              </a:rPr>
              <a:t>Nästa demo: 25 augusti, version 2.76</a:t>
            </a:r>
          </a:p>
        </p:txBody>
      </p:sp>
    </p:spTree>
    <p:extLst>
      <p:ext uri="{BB962C8B-B14F-4D97-AF65-F5344CB8AC3E}">
        <p14:creationId xmlns:p14="http://schemas.microsoft.com/office/powerpoint/2010/main" val="286982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Litteraturlista</a:t>
            </a:r>
          </a:p>
          <a:p>
            <a:pPr marL="0" indent="0">
              <a:buNone/>
            </a:pPr>
            <a:r>
              <a:rPr lang="sv-SE" sz="2400" dirty="0"/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0+ Blank Light Green Balloon Template bildbanksillustrationer, royaltyfri  vektorgrafik och clip art - iStock">
            <a:extLst>
              <a:ext uri="{FF2B5EF4-FFF2-40B4-BE49-F238E27FC236}">
                <a16:creationId xmlns:a16="http://schemas.microsoft.com/office/drawing/2014/main" id="{C76CB3C5-628B-5006-ACBC-2AEDB9009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/>
          <a:stretch/>
        </p:blipFill>
        <p:spPr bwMode="auto">
          <a:xfrm rot="691013">
            <a:off x="8809504" y="1214960"/>
            <a:ext cx="734110" cy="20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60+ Blank Light Green Balloon Template bildbanksillustrationer, royaltyfri  vektorgrafik och clip art - iStock">
            <a:extLst>
              <a:ext uri="{FF2B5EF4-FFF2-40B4-BE49-F238E27FC236}">
                <a16:creationId xmlns:a16="http://schemas.microsoft.com/office/drawing/2014/main" id="{2A519406-4578-2B62-5F3F-3BA8B8082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r="33083"/>
          <a:stretch/>
        </p:blipFill>
        <p:spPr bwMode="auto">
          <a:xfrm>
            <a:off x="8263720" y="695241"/>
            <a:ext cx="695764" cy="20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60+ Blank Light Green Balloon Template bildbanksillustrationer, royaltyfri  vektorgrafik och clip art - iStock">
            <a:extLst>
              <a:ext uri="{FF2B5EF4-FFF2-40B4-BE49-F238E27FC236}">
                <a16:creationId xmlns:a16="http://schemas.microsoft.com/office/drawing/2014/main" id="{9C861ACB-90A6-058B-4F12-BE3598407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 r="65071"/>
          <a:stretch/>
        </p:blipFill>
        <p:spPr bwMode="auto">
          <a:xfrm rot="20856584">
            <a:off x="370916" y="2340576"/>
            <a:ext cx="718297" cy="1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sv-SE" dirty="0"/>
              <a:t>Programplanering är nu släppt till era produktionsmiljöer!</a:t>
            </a:r>
          </a:p>
          <a:p>
            <a:pPr lvl="1"/>
            <a:r>
              <a:rPr lang="sv-SE" dirty="0"/>
              <a:t>Mer information och demo på tematräff 2 september</a:t>
            </a:r>
          </a:p>
          <a:p>
            <a:pPr lvl="1"/>
            <a:r>
              <a:rPr lang="sv-SE" dirty="0"/>
              <a:t>Systemdokumentation: </a:t>
            </a:r>
            <a:r>
              <a:rPr lang="sv-SE" dirty="0">
                <a:hlinkClick r:id="rId3"/>
              </a:rPr>
              <a:t>Funktionsbeskrivning </a:t>
            </a:r>
            <a:r>
              <a:rPr lang="sv-SE" dirty="0">
                <a:sym typeface="Wingdings 3" panose="05040102010807070707" pitchFamily="18" charset="2"/>
                <a:hlinkClick r:id="rId3"/>
              </a:rPr>
              <a:t> Utbildningsinformation  Hantera flera  Utbudsomgång</a:t>
            </a:r>
            <a:endParaRPr lang="sv-SE" dirty="0"/>
          </a:p>
          <a:p>
            <a:pPr lvl="1"/>
            <a:r>
              <a:rPr lang="sv-SE" dirty="0"/>
              <a:t>Vägledning: </a:t>
            </a:r>
            <a:r>
              <a:rPr lang="sv-SE" dirty="0">
                <a:hlinkClick r:id="rId4"/>
              </a:rPr>
              <a:t>Vägledande material </a:t>
            </a:r>
            <a:r>
              <a:rPr lang="sv-SE" dirty="0">
                <a:sym typeface="Wingdings 3" panose="05040102010807070707" pitchFamily="18" charset="2"/>
                <a:hlinkClick r:id="rId4"/>
              </a:rPr>
              <a:t></a:t>
            </a:r>
            <a:r>
              <a:rPr lang="sv-SE" dirty="0">
                <a:hlinkClick r:id="rId4"/>
              </a:rPr>
              <a:t> Utbildningsplanering </a:t>
            </a:r>
            <a:r>
              <a:rPr lang="sv-SE" dirty="0">
                <a:sym typeface="Wingdings 3" panose="05040102010807070707" pitchFamily="18" charset="2"/>
                <a:hlinkClick r:id="rId4"/>
              </a:rPr>
              <a:t></a:t>
            </a:r>
            <a:r>
              <a:rPr lang="sv-SE" dirty="0">
                <a:hlinkClick r:id="rId4"/>
              </a:rPr>
              <a:t> Utbudsomgång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119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sv-SE" dirty="0"/>
              <a:t>I fliken "Hantera beställningar" går det nu att se vilket program ett tillfälle har beställts ifrån.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C1E274C-BC2A-439E-ECD2-11621ACB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1" y="2736906"/>
            <a:ext cx="8507506" cy="3388883"/>
          </a:xfrm>
          <a:prstGeom prst="rect">
            <a:avLst/>
          </a:prstGeo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D611BEE7-BD53-43BA-E21F-A64A347C6CE4}"/>
              </a:ext>
            </a:extLst>
          </p:cNvPr>
          <p:cNvSpPr/>
          <p:nvPr/>
        </p:nvSpPr>
        <p:spPr>
          <a:xfrm rot="10800000">
            <a:off x="6987988" y="5784664"/>
            <a:ext cx="349624" cy="412376"/>
          </a:xfrm>
          <a:prstGeom prst="down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2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sv-SE" dirty="0"/>
              <a:t>I fliken "Hantera beställningar" går det nu att se vilket program ett tillfälle har beställts ifrån.</a:t>
            </a:r>
          </a:p>
          <a:p>
            <a:r>
              <a:rPr lang="sv-SE" dirty="0"/>
              <a:t>I fliken "Planera strukturinnehåll” går det nu att filtrera kurspaketeringstillfällen på organisationsenhet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08C4CA7-DFB5-BFAF-23FB-342E71350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2" y="3429000"/>
            <a:ext cx="7440706" cy="2490297"/>
          </a:xfrm>
          <a:prstGeom prst="rect">
            <a:avLst/>
          </a:prstGeom>
        </p:spPr>
      </p:pic>
      <p:sp>
        <p:nvSpPr>
          <p:cNvPr id="7" name="Pil: nedåt 6">
            <a:extLst>
              <a:ext uri="{FF2B5EF4-FFF2-40B4-BE49-F238E27FC236}">
                <a16:creationId xmlns:a16="http://schemas.microsoft.com/office/drawing/2014/main" id="{513E307D-B2CF-A83B-BB38-053D7EB09EAF}"/>
              </a:ext>
            </a:extLst>
          </p:cNvPr>
          <p:cNvSpPr/>
          <p:nvPr/>
        </p:nvSpPr>
        <p:spPr>
          <a:xfrm rot="5400000">
            <a:off x="4397188" y="4591412"/>
            <a:ext cx="349624" cy="412376"/>
          </a:xfrm>
          <a:prstGeom prst="down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0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93133-3BC1-51BC-930A-C491AFC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857F94-E574-5C01-CC78-A6AA9AB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sv-SE" dirty="0"/>
              <a:t>I fliken "Hantera beställningar" går det nu att se vilket program ett tillfälle har beställts ifrån.</a:t>
            </a:r>
          </a:p>
          <a:p>
            <a:r>
              <a:rPr lang="sv-SE" dirty="0"/>
              <a:t>I fliken "Planera strukturinnehåll” går det nu att filtrera kurspaketeringstillfällen på organisationsenhet </a:t>
            </a:r>
          </a:p>
          <a:p>
            <a:r>
              <a:rPr lang="sv-SE" dirty="0"/>
              <a:t>När ett förslag till kurspaketeringstillfälle har innehåll går det inte längre att ta bort från "Planera strukturinnehåll".</a:t>
            </a:r>
          </a:p>
          <a:p>
            <a:r>
              <a:rPr lang="sv-SE" dirty="0"/>
              <a:t>I programplanering går det nu att söka efter förlagor med en tidigare utbudsomgång som filter.</a:t>
            </a:r>
          </a:p>
          <a:p>
            <a:r>
              <a:rPr lang="sv-SE" dirty="0"/>
              <a:t>Tillfällen som har skapats i en utbudsomgång kan inte längre läggas till som ”Existerande tillfälle” i samma utbudsomgång.	</a:t>
            </a:r>
          </a:p>
          <a:p>
            <a:r>
              <a:rPr lang="sv-SE" dirty="0"/>
              <a:t>Prestandan i fliken "Hantera förslag" har förbättrats.</a:t>
            </a:r>
          </a:p>
        </p:txBody>
      </p:sp>
    </p:spTree>
    <p:extLst>
      <p:ext uri="{BB962C8B-B14F-4D97-AF65-F5344CB8AC3E}">
        <p14:creationId xmlns:p14="http://schemas.microsoft.com/office/powerpoint/2010/main" val="989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4EC15E-C9FB-6F6C-6E8C-1FA90A4C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 - Systemaktiviteter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4AAEF8-31D4-C31F-E949-3B5A1690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Systemaktiviteter har tagits bort inför produktionssättning av programplanering:</a:t>
            </a:r>
          </a:p>
          <a:p>
            <a:r>
              <a:rPr lang="sv-SE" dirty="0"/>
              <a:t>Utbudsomgång: Hantera kurspaketeringstillfälle i utbudsomgång</a:t>
            </a:r>
          </a:p>
          <a:p>
            <a:r>
              <a:rPr lang="sv-SE" dirty="0"/>
              <a:t>Utbudsomgång: Lägg till pågående kurspaketeringstillfällen till utbudsomgång</a:t>
            </a:r>
          </a:p>
          <a:p>
            <a:r>
              <a:rPr lang="sv-SE" dirty="0"/>
              <a:t>Utbudsomgång: Ta bort kurspaketeringstillfällen från utbudsomgång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Motsvarande behörighet ges via de befintliga systemaktiviteterna:</a:t>
            </a:r>
          </a:p>
          <a:p>
            <a:r>
              <a:rPr lang="sv-SE" dirty="0"/>
              <a:t>Utbudsomgång: Skapa förslag till utbildningstillfällen</a:t>
            </a:r>
          </a:p>
          <a:p>
            <a:r>
              <a:rPr lang="sv-SE" dirty="0"/>
              <a:t>Utbudsomgång: Ta bort förslag till utbildningstillfälle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Lärosätet </a:t>
            </a:r>
            <a:r>
              <a:rPr lang="sv-SE" b="1" dirty="0"/>
              <a:t>behöver</a:t>
            </a:r>
            <a:r>
              <a:rPr lang="sv-SE" dirty="0"/>
              <a:t> lägga till de motsvarande systemaktiviteterna i behörighetsprofilerna om användarna ska ha samma behörighet som före förändringen.</a:t>
            </a:r>
          </a:p>
        </p:txBody>
      </p:sp>
    </p:spTree>
    <p:extLst>
      <p:ext uri="{BB962C8B-B14F-4D97-AF65-F5344CB8AC3E}">
        <p14:creationId xmlns:p14="http://schemas.microsoft.com/office/powerpoint/2010/main" val="266664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50F082F-B439-20EA-B362-479B08FF4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0" y="3718756"/>
            <a:ext cx="7189695" cy="3192904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DA8C29B1-A28D-E272-DEDD-8516DFB4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Litteraturlista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A918E39-31B5-9AFB-EF5E-D5A29D7AD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söka fram litteraturposter som är skapade i en strukturerad litteraturlista. </a:t>
            </a:r>
          </a:p>
          <a:p>
            <a:pPr lvl="1"/>
            <a:r>
              <a:rPr lang="sv-SE" dirty="0"/>
              <a:t>Ny systemaktivitet: "Utbildningsinformation: Ändra litteraturposter” ger behörighet att hämta om litteraturposter från Libris, redigera och ta bort.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I litteraturposter som skapats manuellt går det nu att ange antal sidor samt placering i överliggande litteraturpost.</a:t>
            </a: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DFD72CB1-FA75-C286-3DD1-1A8B69B27028}"/>
              </a:ext>
            </a:extLst>
          </p:cNvPr>
          <p:cNvSpPr/>
          <p:nvPr/>
        </p:nvSpPr>
        <p:spPr>
          <a:xfrm>
            <a:off x="647700" y="5908208"/>
            <a:ext cx="582705" cy="268941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BF9C431C-B0B6-D9FA-7BBF-507656C21E50}"/>
              </a:ext>
            </a:extLst>
          </p:cNvPr>
          <p:cNvSpPr/>
          <p:nvPr/>
        </p:nvSpPr>
        <p:spPr>
          <a:xfrm>
            <a:off x="647700" y="6358404"/>
            <a:ext cx="582705" cy="268941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6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5816</TotalTime>
  <Words>881</Words>
  <Application>Microsoft Office PowerPoint</Application>
  <PresentationFormat>Bredbild</PresentationFormat>
  <Paragraphs>92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Wingdings 3</vt:lpstr>
      <vt:lpstr>Arial</vt:lpstr>
      <vt:lpstr>Figtree SemiBold</vt:lpstr>
      <vt:lpstr>Figtree Medium</vt:lpstr>
      <vt:lpstr>Aptos</vt:lpstr>
      <vt:lpstr>Figtree</vt:lpstr>
      <vt:lpstr>Figtree ExtraBold</vt:lpstr>
      <vt:lpstr>Office Theme</vt:lpstr>
      <vt:lpstr>PowerPoint-presentation</vt:lpstr>
      <vt:lpstr>Demo av version 2.71</vt:lpstr>
      <vt:lpstr>Detta kommer demonstreras</vt:lpstr>
      <vt:lpstr>Utbudsomgång</vt:lpstr>
      <vt:lpstr>Utbudsomgång</vt:lpstr>
      <vt:lpstr>Utbudsomgång</vt:lpstr>
      <vt:lpstr>Utbudsomgång</vt:lpstr>
      <vt:lpstr>Utbudsomgång - Systemaktiviteter</vt:lpstr>
      <vt:lpstr>Litteraturlista</vt:lpstr>
      <vt:lpstr>Litteraturlista</vt:lpstr>
      <vt:lpstr>Litteraturlista - Systemaktiviteter</vt:lpstr>
      <vt:lpstr>Studieavgifter</vt:lpstr>
      <vt:lpstr>Studieavgifter</vt:lpstr>
      <vt:lpstr>Individuell studieplan</vt:lpstr>
      <vt:lpstr>Resultat</vt:lpstr>
      <vt:lpstr>Resultat - Systemaktiviteter</vt:lpstr>
      <vt:lpstr>Bevis</vt:lpstr>
      <vt:lpstr>Ladok för alumner och Ladok för studenter</vt:lpstr>
      <vt:lpstr>Ladok för alumner och Ladok för studenter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490</cp:revision>
  <dcterms:created xsi:type="dcterms:W3CDTF">2024-03-26T12:09:15Z</dcterms:created>
  <dcterms:modified xsi:type="dcterms:W3CDTF">2025-06-16T09:41:14Z</dcterms:modified>
</cp:coreProperties>
</file>