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0" r:id="rId5"/>
    <p:sldId id="347" r:id="rId6"/>
    <p:sldId id="344" r:id="rId7"/>
    <p:sldId id="349" r:id="rId8"/>
    <p:sldId id="348" r:id="rId9"/>
    <p:sldId id="350" r:id="rId10"/>
    <p:sldId id="287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1481" autoAdjust="0"/>
  </p:normalViewPr>
  <p:slideViewPr>
    <p:cSldViewPr snapToGrid="0">
      <p:cViewPr varScale="1">
        <p:scale>
          <a:sx n="53" d="100"/>
          <a:sy n="53" d="100"/>
        </p:scale>
        <p:origin x="10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5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746466C-58A7-4298-816A-1A08DBF06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04BC13-5209-4C8B-A8C6-65AC6E1830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16624-BB19-410E-B2DC-BA4810D384F5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9D38BA0-DC78-4BAD-AE9D-40F40DB729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DD5486-B09E-4013-9DCE-E8537B87B2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DC054-A8DC-46BA-B026-5C94919F9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37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F55F-E5B0-4A9D-B2F5-35210FCED565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29EB4-4097-4ED9-8775-0E855B4D68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8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73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17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 stöd i att sätta rimliga mål och skapa systematisk uppföljning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 underlag för prioriteringar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Inspirera till att titta djupare på studentgrupperna för de områden där lärosätet har stor snedfördelning.</a:t>
            </a:r>
            <a:r>
              <a:rPr lang="sv-SE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64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29EB4-4097-4ED9-8775-0E855B4D68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01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11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86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9EB4-4097-4ED9-8775-0E855B4D68D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55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FD31B3-AFFF-4B33-8868-B5B1DB26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600" y="527050"/>
            <a:ext cx="2176463" cy="396000"/>
          </a:xfrm>
        </p:spPr>
        <p:txBody>
          <a:bodyPr/>
          <a:lstStyle>
            <a:lvl1pPr>
              <a:defRPr sz="2000"/>
            </a:lvl1pPr>
          </a:lstStyle>
          <a:p>
            <a:fld id="{6CCA8144-3B80-4B47-A458-4F9E9351371F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03080F-41EB-453D-8F5C-8D6C0F72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616577-261D-4EDE-B4EE-CBBD20EA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8C845F-932E-4740-9F22-946B2859F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60" y="2197221"/>
            <a:ext cx="8656042" cy="710076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B7E2A8C-B702-47D8-A478-622D5CE4BC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560" y="2937018"/>
            <a:ext cx="10907999" cy="3420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4ACEC25-7751-40D8-B2AD-776D2A623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2600" y="998621"/>
            <a:ext cx="2176463" cy="190867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0444E966-735F-4C22-9985-633330DF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0" y="1195499"/>
            <a:ext cx="8656042" cy="97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659E-7C25-442D-A0B7-1069124F1F09}" type="datetime1">
              <a:rPr lang="sv-SE" smtClean="0"/>
              <a:t>2025-08-22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sida (sista sid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D1C7A5-A697-435A-8FD7-0487B5E6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CC1-DFEB-42F1-8B7D-483CD38E3DC4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5F47B8-8C14-4191-A303-52C0271B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BA6AB0-CF7E-47E3-AA3A-61B1982E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15E1F3B-3DB2-4E05-B1F4-3DC417295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6000" y="2274709"/>
            <a:ext cx="5400000" cy="1384995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Skriv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8D044C-B629-4723-925F-D99F4AD4F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6000" y="3705225"/>
            <a:ext cx="5400000" cy="1385888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accent1"/>
                </a:solidFill>
              </a:defRPr>
            </a:lvl1pPr>
            <a:lvl2pPr>
              <a:defRPr sz="3000">
                <a:solidFill>
                  <a:schemeClr val="accent1"/>
                </a:solidFill>
              </a:defRPr>
            </a:lvl2pPr>
            <a:lvl3pPr>
              <a:defRPr sz="3000">
                <a:solidFill>
                  <a:schemeClr val="accent1"/>
                </a:solidFill>
              </a:defRPr>
            </a:lvl3pPr>
            <a:lvl4pPr>
              <a:defRPr sz="3000">
                <a:solidFill>
                  <a:schemeClr val="accent1"/>
                </a:solidFill>
              </a:defRPr>
            </a:lvl4pPr>
            <a:lvl5pPr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76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59" y="3046413"/>
            <a:ext cx="8658000" cy="1775051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0890-1286-4DA4-BB5E-869A04A3CA4B}" type="datetime1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FC843D2-97E9-4DA6-95B5-855827BF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9" y="1359127"/>
            <a:ext cx="8658000" cy="1482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DC4245-B491-4AB6-9C23-FECB0CA7A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2003" y="522005"/>
            <a:ext cx="1783061" cy="4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60" y="2335435"/>
            <a:ext cx="8658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EFAD61C-8B32-4C8A-95C6-0FBFF17A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3EA-A0A0-4106-A64E-B89CAFBD02D3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0353158-4732-456D-8D18-0AA730D8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3056936-5CEA-48E1-86BA-3C1D506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A2F6B4F3-D53E-4698-B35B-FBA68B8A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561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12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A0CA-884A-4682-8D83-DF1F39726596}" type="datetime1">
              <a:rPr lang="sv-SE" smtClean="0"/>
              <a:t>2025-08-22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FD868C1-D25E-470A-B79C-A2AD9FF7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317666-C68B-45E7-A621-C192925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53E1BF-5703-41FC-A94A-057235F6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A006F36-4D10-4576-8ED1-1BC2F19E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3D816E-4048-4ED8-BE97-49BF5FAE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2D5863F-8683-400F-8461-BDB47F042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7D19C95-34BB-40F6-AF5C-AD62239B9A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111" y="2335435"/>
            <a:ext cx="5292002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2E480258-C282-4066-BE1E-9AC2C59EE2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6111" y="4406947"/>
            <a:ext cx="5282705" cy="193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74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F1CCA-81E0-4A7E-A4C2-4CC98981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64AF71-6897-4556-A954-9B2ED16A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3E71B4-8C57-4657-8976-1CC71607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C0D08A-04D4-45A4-A222-179135B7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86CA4AE-F8DC-40C6-90B6-539F09A7E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6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3041FB-F676-4C4C-82D8-2DA85FFB0F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111" y="2335435"/>
            <a:ext cx="5292003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A7807E5-FBDE-471C-A4DB-B9EF568575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1560" y="4406899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5326634-CD99-47CA-80AF-E7CDDBDFB5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114" y="4406947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97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1BA6A-4FC5-4644-BE13-4E074D3B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DCC67C-F361-4689-B5E7-909EA1FB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ACD69D-E8DF-45DE-9F95-97D99659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182E26-C186-43E3-92C3-24B933BB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A77474D-16AD-45C9-A3A4-1720FB64A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5"/>
            <a:ext cx="601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005DD7-4AAF-4A53-9DA2-B15363BE59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1189" y="2335435"/>
            <a:ext cx="4608000" cy="3996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57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005DD7-4AAF-4A53-9DA2-B15363BE59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195499"/>
            <a:ext cx="10944553" cy="5148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DCC67C-F361-4689-B5E7-909EA1FB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ACD69D-E8DF-45DE-9F95-97D99659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182E26-C186-43E3-92C3-24B933BB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24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D1EC-8289-40D8-AA7E-15A19BD39E12}" type="datetime1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8EF1CFA-1F0A-47D3-88C2-07046E23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9" y="1195499"/>
            <a:ext cx="10926553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61" y="2335435"/>
            <a:ext cx="10926552" cy="400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294" y="650875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DA1374-017B-4AE0-8A46-E71B5373D1CA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607" y="6508750"/>
            <a:ext cx="9396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561" y="650875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C6B083A-CC02-408C-85C7-29E85C55AF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42003" y="522005"/>
            <a:ext cx="1783061" cy="4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0" r:id="rId3"/>
    <p:sldLayoutId id="2147483652" r:id="rId4"/>
    <p:sldLayoutId id="2147483661" r:id="rId5"/>
    <p:sldLayoutId id="2147483662" r:id="rId6"/>
    <p:sldLayoutId id="2147483660" r:id="rId7"/>
    <p:sldLayoutId id="2147483663" r:id="rId8"/>
    <p:sldLayoutId id="2147483654" r:id="rId9"/>
    <p:sldLayoutId id="2147483655" r:id="rId10"/>
    <p:sldLayoutId id="21474836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9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r.se/breddad-rekrytering-och-deltagande/mata-breddad-rekryte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r.se/breddad-rekrytering-och-deltagande/kunskapsbanken/kunskapsbank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r.se/om-uhr/nyheter/pressmeddelanden/2025-pressmeddelanden/2025-06-17-vanligare-for-minoritetskonet-att-uppleva-diskriminer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r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BB36B04-69AA-499F-8E82-89A8BB62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600" y="527050"/>
            <a:ext cx="2176463" cy="396000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400" dirty="0"/>
              <a:t>Användarträff Bak- och framgrund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400" dirty="0"/>
              <a:t>22 augusti 2025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C6EF9C1-DA31-333F-AC8E-92DB27F0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607" y="6508750"/>
            <a:ext cx="9396000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A93EA7-C1C6-476E-B1A7-7DEF7D2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561" y="6508750"/>
            <a:ext cx="36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EAF33C-1403-4C0B-8AFB-204B5AA9D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560" y="2197221"/>
            <a:ext cx="8656042" cy="710076"/>
          </a:xfrm>
        </p:spPr>
        <p:txBody>
          <a:bodyPr vert="horz" lIns="0" tIns="0" rIns="0" bIns="0" rtlCol="0">
            <a:normAutofit/>
          </a:bodyPr>
          <a:lstStyle/>
          <a:p>
            <a:pPr marL="457200" indent="-457200">
              <a:buFont typeface="Calibri" panose="020B0604020202020204" pitchFamily="34" charset="0"/>
              <a:buChar char="-"/>
            </a:pPr>
            <a:r>
              <a:rPr lang="sv-SE" dirty="0"/>
              <a:t>Fortsatt arbete utifrån </a:t>
            </a:r>
            <a:r>
              <a:rPr lang="sv-SE" dirty="0" err="1"/>
              <a:t>UHR:s</a:t>
            </a:r>
            <a:r>
              <a:rPr lang="sv-SE" dirty="0"/>
              <a:t> stödmaterial till lärosätena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81DDB06-03C4-451C-8EAA-117D50CD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2" b="34939"/>
          <a:stretch/>
        </p:blipFill>
        <p:spPr>
          <a:xfrm>
            <a:off x="641560" y="2937018"/>
            <a:ext cx="10907999" cy="3420000"/>
          </a:xfrm>
          <a:prstGeom prst="rect">
            <a:avLst/>
          </a:prstGeom>
          <a:noFill/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3E0645-BADB-4C3B-BA97-F09F7A295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72600" y="1366345"/>
            <a:ext cx="2176463" cy="1625034"/>
          </a:xfrm>
        </p:spPr>
        <p:txBody>
          <a:bodyPr vert="horz" lIns="0" tIns="0" rIns="0" bIns="0" rtlCol="0">
            <a:normAutofit/>
          </a:bodyPr>
          <a:lstStyle/>
          <a:p>
            <a:r>
              <a:rPr lang="sv-SE" sz="1400" dirty="0"/>
              <a:t>Sofia Scholler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C1261A3-9B25-491D-AD4A-C159F814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0" y="1195499"/>
            <a:ext cx="8656042" cy="972000"/>
          </a:xfrm>
        </p:spPr>
        <p:txBody>
          <a:bodyPr anchor="b">
            <a:normAutofit/>
          </a:bodyPr>
          <a:lstStyle/>
          <a:p>
            <a:r>
              <a:rPr lang="sv-SE" dirty="0"/>
              <a:t>Att mäta och sätta mål för breddad rekrytering</a:t>
            </a:r>
          </a:p>
        </p:txBody>
      </p:sp>
    </p:spTree>
    <p:extLst>
      <p:ext uri="{BB962C8B-B14F-4D97-AF65-F5344CB8AC3E}">
        <p14:creationId xmlns:p14="http://schemas.microsoft.com/office/powerpoint/2010/main" val="95082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BA0198F-B945-2033-389D-CFDA0860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1" y="2331968"/>
            <a:ext cx="10926553" cy="972000"/>
          </a:xfrm>
        </p:spPr>
        <p:txBody>
          <a:bodyPr/>
          <a:lstStyle/>
          <a:p>
            <a:r>
              <a:rPr lang="sv-SE" dirty="0">
                <a:cs typeface="Calibri"/>
              </a:rPr>
              <a:t>Exempel</a:t>
            </a:r>
            <a:br>
              <a:rPr lang="sv-SE" dirty="0">
                <a:cs typeface="Calibri"/>
              </a:rPr>
            </a:br>
            <a:r>
              <a:rPr lang="sv-SE" dirty="0">
                <a:cs typeface="Calibri"/>
              </a:rPr>
              <a:t>kön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F911B53-0941-4746-B89F-FF257356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90294" y="6508750"/>
            <a:ext cx="108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306F3EA-A0A0-4106-A64E-B89CAFBD02D3}" type="datetime1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2025-08-22</a:t>
            </a:fld>
            <a:endParaRPr lang="sv-SE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6D949CF-9172-1133-723F-5B1D2F74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607" y="6508750"/>
            <a:ext cx="9396000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490B6B9-7F8C-4D70-A385-64ED7036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561" y="6508750"/>
            <a:ext cx="36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FBAE91FC-8F8B-4198-ABCB-CB75FA061F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6941435"/>
              </p:ext>
            </p:extLst>
          </p:nvPr>
        </p:nvGraphicFramePr>
        <p:xfrm>
          <a:off x="3675468" y="450121"/>
          <a:ext cx="7801399" cy="620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21">
                  <a:extLst>
                    <a:ext uri="{9D8B030D-6E8A-4147-A177-3AD203B41FA5}">
                      <a16:colId xmlns:a16="http://schemas.microsoft.com/office/drawing/2014/main" val="373622757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3335891351"/>
                    </a:ext>
                  </a:extLst>
                </a:gridCol>
                <a:gridCol w="1790254">
                  <a:extLst>
                    <a:ext uri="{9D8B030D-6E8A-4147-A177-3AD203B41FA5}">
                      <a16:colId xmlns:a16="http://schemas.microsoft.com/office/drawing/2014/main" val="600111515"/>
                    </a:ext>
                  </a:extLst>
                </a:gridCol>
                <a:gridCol w="662929">
                  <a:extLst>
                    <a:ext uri="{9D8B030D-6E8A-4147-A177-3AD203B41FA5}">
                      <a16:colId xmlns:a16="http://schemas.microsoft.com/office/drawing/2014/main" val="2228567240"/>
                    </a:ext>
                  </a:extLst>
                </a:gridCol>
              </a:tblGrid>
              <a:tr h="72717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Lärarutbildning för förskola och fritidsverksamhet                                                                                                    </a:t>
                      </a:r>
                      <a:endParaRPr lang="sv-SE" sz="1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Kvinnor</a:t>
                      </a:r>
                    </a:p>
                    <a:p>
                      <a:pPr algn="r" fontAlgn="b"/>
                      <a:r>
                        <a:rPr lang="sv-SE" sz="1600" u="none" strike="noStrike" dirty="0">
                          <a:effectLst/>
                        </a:rPr>
                        <a:t>Medelvärde 86 %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Män</a:t>
                      </a:r>
                    </a:p>
                    <a:p>
                      <a:pPr algn="r" fontAlgn="b"/>
                      <a:r>
                        <a:rPr lang="sv-SE" sz="1600" u="none" strike="noStrike" dirty="0">
                          <a:effectLst/>
                        </a:rPr>
                        <a:t>Medelvärde 14% 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u="none" strike="noStrike" dirty="0">
                          <a:effectLst/>
                        </a:rPr>
                        <a:t>Antal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905675435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Göteborgs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86%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490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460245904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Karlstads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88%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12%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284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805565950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Linköpings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20%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207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06792495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     Linnéuniversitetet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18%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244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807988331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Luleå tekniska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103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4211197463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     Malmö universitet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85%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15%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681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724052890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     Mittuniversitetet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89%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11%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176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349073653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     Mälardalens universitet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252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3966843739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     Stockholms universitet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78%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22%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568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388464758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Umeå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87%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98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259624115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Uppsala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89%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11%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219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699815388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Örebro universitet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79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855882901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Högskolan i Borås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99%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181,5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359235240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Högskolan i Gävle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98%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133,5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3927493164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Högskolan i Halmstad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93%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7%</a:t>
                      </a:r>
                      <a:endParaRPr lang="sv-SE" sz="1800" b="0" i="0" u="none" strike="noStrike" dirty="0">
                        <a:solidFill>
                          <a:srgbClr val="9C5700"/>
                        </a:solidFill>
                        <a:effectLst/>
                        <a:highlight>
                          <a:srgbClr val="FFFF00"/>
                        </a:highlight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113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261814899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Högskolan Kristianstad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79%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21%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253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1565153225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Högskolan Väst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16%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105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570100464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Stiftelsen Högskolan i Jönköping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85%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15%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172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3971975008"/>
                  </a:ext>
                </a:extLst>
              </a:tr>
              <a:tr h="28845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     Södertörns högskola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17%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469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443" marR="4443" marT="4443" marB="0" anchor="b"/>
                </a:tc>
                <a:extLst>
                  <a:ext uri="{0D108BD9-81ED-4DB2-BD59-A6C34878D82A}">
                    <a16:rowId xmlns:a16="http://schemas.microsoft.com/office/drawing/2014/main" val="95766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0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4EF5E81-0CA7-49A1-BC1F-3BCDD5717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561" y="2468880"/>
            <a:ext cx="5292000" cy="3876358"/>
          </a:xfrm>
        </p:spPr>
        <p:txBody>
          <a:bodyPr>
            <a:normAutofit/>
          </a:bodyPr>
          <a:lstStyle/>
          <a:p>
            <a:r>
              <a:rPr lang="sv-SE" dirty="0"/>
              <a:t>Stöd för rimliga mål och systematisk uppföljning</a:t>
            </a:r>
          </a:p>
          <a:p>
            <a:r>
              <a:rPr lang="sv-SE" dirty="0"/>
              <a:t>Underlag för prioriteringar</a:t>
            </a:r>
          </a:p>
          <a:p>
            <a:r>
              <a:rPr lang="sv-SE" dirty="0"/>
              <a:t>Inspiration att titta närmare på sina studentgrupper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Mäta breddad rekrytering - Universitets- och högskolerådet (UHR)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8" name="Bildobjekt 7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310D40A2-EBC1-4AC5-924E-6ED224F3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4202" b="1"/>
          <a:stretch/>
        </p:blipFill>
        <p:spPr>
          <a:xfrm>
            <a:off x="6276112" y="2335435"/>
            <a:ext cx="5292000" cy="4009803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6CC2C9-111C-455B-B71B-EF85E0D5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90294" y="6508750"/>
            <a:ext cx="108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306F3EA-A0A0-4106-A64E-B89CAFBD02D3}" type="datetime1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2025-08-22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F0A66C-71A5-5BB9-7091-02ED4DA2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2607" y="6508750"/>
            <a:ext cx="9396000" cy="180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ADBF53-A542-4632-9E67-A2081EFE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561" y="6508750"/>
            <a:ext cx="36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AFD811F-33A6-4531-B6B5-0176E2FD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9" y="1195499"/>
            <a:ext cx="10926553" cy="972000"/>
          </a:xfrm>
        </p:spPr>
        <p:txBody>
          <a:bodyPr anchor="b">
            <a:normAutofit/>
          </a:bodyPr>
          <a:lstStyle/>
          <a:p>
            <a:r>
              <a:rPr lang="sv-SE" dirty="0"/>
              <a:t>Hur materialet är tänkt att användas</a:t>
            </a:r>
          </a:p>
        </p:txBody>
      </p:sp>
    </p:spTree>
    <p:extLst>
      <p:ext uri="{BB962C8B-B14F-4D97-AF65-F5344CB8AC3E}">
        <p14:creationId xmlns:p14="http://schemas.microsoft.com/office/powerpoint/2010/main" val="233544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55E5EEF-178E-48F2-8D61-EE339763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 och samarbete inom lärosätet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i ordinarie kvalitetsarbete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Handlingsplaner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Utbyte mellan lärosäten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Användare Bak- och framgrund nyckelpersoner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Dela och sprida goda exempel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dirty="0">
                <a:hlinkClick r:id="rId3"/>
              </a:rPr>
              <a:t>Kunskapsbanken - Universitets- och högskolerådet (UHR)</a:t>
            </a:r>
            <a:endParaRPr lang="sv-SE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sv-SE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sv-SE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sv-SE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7D70C3-0CB3-4049-8E10-D9F4EF1D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F3EA-A0A0-4106-A64E-B89CAFBD02D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2025-08-22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3AC2C4-22F9-4211-A5EA-ACE8110C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0D1C79-2B2B-4B39-8FA4-07E651AB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88FBDF4-2FED-4CB4-A955-CAAB2FE5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Efter lansering – resultat av workshops</a:t>
            </a:r>
          </a:p>
        </p:txBody>
      </p:sp>
    </p:spTree>
    <p:extLst>
      <p:ext uri="{BB962C8B-B14F-4D97-AF65-F5344CB8AC3E}">
        <p14:creationId xmlns:p14="http://schemas.microsoft.com/office/powerpoint/2010/main" val="423045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72DC07-0640-4478-B744-CE74B5F0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3EA-A0A0-4106-A64E-B89CAFBD02D3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716AC3-046F-4D5D-9EB3-C5B6EC4B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E7D926-CAB9-468B-9462-725221BF8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26" r="8552"/>
          <a:stretch/>
        </p:blipFill>
        <p:spPr>
          <a:xfrm>
            <a:off x="521303" y="385011"/>
            <a:ext cx="1114939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15087C1-7599-4F1D-9631-47D49958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sz="2000" dirty="0"/>
              <a:t>Data från Eurostudentundersökningen</a:t>
            </a:r>
          </a:p>
          <a:p>
            <a:pPr lvl="1"/>
            <a:r>
              <a:rPr lang="sv-SE" sz="2000" dirty="0"/>
              <a:t>Tre utbildningsområden: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 och teknisk industri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Hälso- och sjukvård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Socialt arbete och omsorg</a:t>
            </a:r>
          </a:p>
          <a:p>
            <a:pPr lvl="1"/>
            <a:r>
              <a:rPr lang="sv-SE" sz="2000" dirty="0"/>
              <a:t>Om upplevelser av utbildning och studiemiljö  - trivsel, känsla av att höra hemma, stöd från lärare, diskriminering</a:t>
            </a:r>
          </a:p>
          <a:p>
            <a:pPr lvl="1"/>
            <a:r>
              <a:rPr lang="sv-SE" sz="2000" dirty="0"/>
              <a:t>Tydligast resultat kring diskriminering för minoritetskönet</a:t>
            </a:r>
          </a:p>
          <a:p>
            <a:pPr marL="216000" lvl="1" indent="0">
              <a:buNone/>
            </a:pPr>
            <a:endParaRPr lang="sv-SE" dirty="0">
              <a:hlinkClick r:id="rId3"/>
            </a:endParaRPr>
          </a:p>
          <a:p>
            <a:pPr marL="216000" lvl="1" indent="0">
              <a:buNone/>
            </a:pPr>
            <a:r>
              <a:rPr lang="sv-SE" dirty="0">
                <a:hlinkClick r:id="rId3"/>
              </a:rPr>
              <a:t>Vanligare för minoritetskönet att uppleva diskriminering - Universitets- och högskolerådet (UHR)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330F86-8877-4AA4-8050-52C3E0CD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3EA-A0A0-4106-A64E-B89CAFBD02D3}" type="datetime1">
              <a:rPr lang="sv-SE" smtClean="0"/>
              <a:t>2025-08-22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4ECCE26-A935-453B-A9CC-49BABFA8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651E8F-1A0A-46EA-A572-A55A96B1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F1083FC-8572-43E1-861A-99DD56A4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Studiemiljön på bristyrkesutbildningar med sned könsfördelning</a:t>
            </a:r>
          </a:p>
        </p:txBody>
      </p:sp>
    </p:spTree>
    <p:extLst>
      <p:ext uri="{BB962C8B-B14F-4D97-AF65-F5344CB8AC3E}">
        <p14:creationId xmlns:p14="http://schemas.microsoft.com/office/powerpoint/2010/main" val="270963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B6AADDB-A480-4194-AD7D-058D3A0C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FDCC1-DFEB-42F1-8B7D-483CD38E3D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2025-08-22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60AE1D-2FE2-485D-82FB-70EC9675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822DDC-6141-4C6F-A46F-4A955D66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E29B6C-FA29-4474-9E2D-6087A180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420" y="3899477"/>
            <a:ext cx="5400000" cy="1384995"/>
          </a:xfrm>
        </p:spPr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223994A-A5DE-402B-87F2-51AD2669F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420" y="2235365"/>
            <a:ext cx="5400000" cy="1384995"/>
          </a:xfrm>
        </p:spPr>
        <p:txBody>
          <a:bodyPr/>
          <a:lstStyle/>
          <a:p>
            <a:r>
              <a:rPr lang="sv-SE" sz="2800" dirty="0">
                <a:hlinkClick r:id="rId3"/>
              </a:rPr>
              <a:t>www.uhr.se</a:t>
            </a:r>
            <a:endParaRPr lang="sv-SE" sz="2800" dirty="0"/>
          </a:p>
          <a:p>
            <a:endParaRPr lang="sv-SE" sz="2800" dirty="0">
              <a:solidFill>
                <a:schemeClr val="tx1"/>
              </a:solidFill>
            </a:endParaRPr>
          </a:p>
          <a:p>
            <a:r>
              <a:rPr lang="sv-SE" sz="2800" dirty="0">
                <a:solidFill>
                  <a:schemeClr val="tx1"/>
                </a:solidFill>
              </a:rPr>
              <a:t>sofia.scholler@uhr.se</a:t>
            </a:r>
          </a:p>
        </p:txBody>
      </p:sp>
    </p:spTree>
    <p:extLst>
      <p:ext uri="{BB962C8B-B14F-4D97-AF65-F5344CB8AC3E}">
        <p14:creationId xmlns:p14="http://schemas.microsoft.com/office/powerpoint/2010/main" val="2396106358"/>
      </p:ext>
    </p:extLst>
  </p:cSld>
  <p:clrMapOvr>
    <a:masterClrMapping/>
  </p:clrMapOvr>
</p:sld>
</file>

<file path=ppt/theme/theme1.xml><?xml version="1.0" encoding="utf-8"?>
<a:theme xmlns:a="http://schemas.openxmlformats.org/drawingml/2006/main" name="UHR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9605B1B-5353-47EF-A966-4DA9BF9E5441}" vid="{1858B691-7D33-464B-913A-53C4242A0836}"/>
    </a:ext>
  </a:extLst>
</a:theme>
</file>

<file path=ppt/theme/theme2.xml><?xml version="1.0" encoding="utf-8"?>
<a:theme xmlns:a="http://schemas.openxmlformats.org/drawingml/2006/main" name="Office-tema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866</TotalTime>
  <Words>396</Words>
  <Application>Microsoft Office PowerPoint</Application>
  <PresentationFormat>Bredbild</PresentationFormat>
  <Paragraphs>141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Aptos Narrow</vt:lpstr>
      <vt:lpstr>Arial</vt:lpstr>
      <vt:lpstr>Calibri</vt:lpstr>
      <vt:lpstr>Tahoma</vt:lpstr>
      <vt:lpstr>Times New Roman</vt:lpstr>
      <vt:lpstr>Wingdings</vt:lpstr>
      <vt:lpstr>UHR</vt:lpstr>
      <vt:lpstr>Att mäta och sätta mål för breddad rekrytering</vt:lpstr>
      <vt:lpstr>Exempel kön</vt:lpstr>
      <vt:lpstr>Hur materialet är tänkt att användas</vt:lpstr>
      <vt:lpstr>Efter lansering – resultat av workshops</vt:lpstr>
      <vt:lpstr>PowerPoint-presentation</vt:lpstr>
      <vt:lpstr>Studiemiljön på bristyrkesutbildningar med sned könsfördelning</vt:lpstr>
      <vt:lpstr>Tack!</vt:lpstr>
    </vt:vector>
  </TitlesOfParts>
  <Company>UHR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Sofia Scholler</dc:creator>
  <cp:lastModifiedBy>Sofia Scholler</cp:lastModifiedBy>
  <cp:revision>60</cp:revision>
  <cp:lastPrinted>2025-08-20T12:03:06Z</cp:lastPrinted>
  <dcterms:created xsi:type="dcterms:W3CDTF">2024-09-19T11:13:08Z</dcterms:created>
  <dcterms:modified xsi:type="dcterms:W3CDTF">2025-08-22T07:08:44Z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