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9" r:id="rId4"/>
    <p:sldId id="301" r:id="rId5"/>
    <p:sldId id="298" r:id="rId6"/>
    <p:sldId id="296" r:id="rId7"/>
    <p:sldId id="293" r:id="rId8"/>
    <p:sldId id="300" r:id="rId9"/>
    <p:sldId id="295" r:id="rId10"/>
    <p:sldId id="299" r:id="rId11"/>
    <p:sldId id="297" r:id="rId12"/>
    <p:sldId id="294" r:id="rId13"/>
    <p:sldId id="303" r:id="rId14"/>
    <p:sldId id="292" r:id="rId15"/>
  </p:sldIdLst>
  <p:sldSz cx="12192000" cy="6858000"/>
  <p:notesSz cx="6858000" cy="9144000"/>
  <p:embeddedFontLst>
    <p:embeddedFont>
      <p:font typeface="Figtree" pitchFamily="2" charset="0"/>
      <p:regular r:id="rId17"/>
      <p:bold r:id="rId18"/>
      <p:italic r:id="rId19"/>
      <p:boldItalic r:id="rId20"/>
    </p:embeddedFont>
    <p:embeddedFont>
      <p:font typeface="Figtree Medium" pitchFamily="2" charset="0"/>
      <p:regular r:id="rId21"/>
      <p:italic r:id="rId22"/>
    </p:embeddedFont>
    <p:embeddedFont>
      <p:font typeface="Figtree SemiBold" pitchFamily="2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DCA346"/>
    <a:srgbClr val="266837"/>
    <a:srgbClr val="284466"/>
    <a:srgbClr val="2E3D4A"/>
    <a:srgbClr val="107238"/>
    <a:srgbClr val="9072B0"/>
    <a:srgbClr val="5B358C"/>
    <a:srgbClr val="EFE9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08/25/2025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2025-08-25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2025-08-25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2025-08-25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2025-08-25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2025-08-25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2025-08-25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2025-08-25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2.76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3E26-651D-600F-1BB2-58D1C6E4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översikt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9118DB-A684-A0DE-8FE3-ACEAFE1C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Polisutbildning inom studieordningarna PU99 och PU18 filtreras nu bort, till följd av nya krav på sekretess för uppgifter om personer som deltar eller deltagit i grundutbildning till polisman.</a:t>
            </a:r>
          </a:p>
          <a:p>
            <a:pPr lvl="1"/>
            <a:r>
              <a:rPr lang="sv-SE" dirty="0"/>
              <a:t>Vi kommer under hösten 2025 att arbeta vidare med att anpassa Ladok till den nya bestämmelsen.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40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62BC7-3784-97E2-B42E-0C47F835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EC4FBF-C864-26F3-AD14-8577CB16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val av intyg har informationstexten om vad intyget kommer att innehålla förtydligats.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2DAFD0-9036-9548-5D70-F2A59999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3192166"/>
            <a:ext cx="5820229" cy="359956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FE8D6FA-7E78-CDF1-F36F-40548267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38" y="3182406"/>
            <a:ext cx="5611791" cy="362361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4557604-56B7-63A2-2374-88475DFF608A}"/>
              </a:ext>
            </a:extLst>
          </p:cNvPr>
          <p:cNvSpPr txBox="1"/>
          <p:nvPr/>
        </p:nvSpPr>
        <p:spPr>
          <a:xfrm>
            <a:off x="380999" y="2768483"/>
            <a:ext cx="161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Tidigare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F477D97-185E-7B1C-9F5A-9E48B57F3CFD}"/>
              </a:ext>
            </a:extLst>
          </p:cNvPr>
          <p:cNvSpPr txBox="1"/>
          <p:nvPr/>
        </p:nvSpPr>
        <p:spPr>
          <a:xfrm>
            <a:off x="6270171" y="2768483"/>
            <a:ext cx="161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Nu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0892DD8-EFCC-E98D-F7DD-6954696F74E8}"/>
              </a:ext>
            </a:extLst>
          </p:cNvPr>
          <p:cNvSpPr/>
          <p:nvPr/>
        </p:nvSpPr>
        <p:spPr>
          <a:xfrm>
            <a:off x="6487886" y="4630057"/>
            <a:ext cx="5074352" cy="107405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1A5ECA3-3B65-95A2-21DF-F3979FCB1567}"/>
              </a:ext>
            </a:extLst>
          </p:cNvPr>
          <p:cNvSpPr/>
          <p:nvPr/>
        </p:nvSpPr>
        <p:spPr>
          <a:xfrm>
            <a:off x="449943" y="4630057"/>
            <a:ext cx="3831771" cy="55154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12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B28C9-F3B4-0394-9680-CEAA227A1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84A2030-291D-2550-94CF-6BD98ED9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Intyg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C20A897-70DB-3BEF-AC1E-607EEFA7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Sidan för att kontrollera intyg har nu samma utseende som sidorna för att verifiera bevis och kontrollera information om bevis.</a:t>
            </a:r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F8F32A8-BDCB-F1FD-41D7-67124274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299"/>
          <a:stretch/>
        </p:blipFill>
        <p:spPr>
          <a:xfrm>
            <a:off x="380999" y="3501118"/>
            <a:ext cx="5573486" cy="278328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69B2509-554D-D6C8-98E6-027D1B1D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155"/>
          <a:stretch/>
        </p:blipFill>
        <p:spPr>
          <a:xfrm>
            <a:off x="6270171" y="3403341"/>
            <a:ext cx="5573486" cy="290856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5C0ECFF-0379-E2B3-A25D-B2ECFE404A45}"/>
              </a:ext>
            </a:extLst>
          </p:cNvPr>
          <p:cNvSpPr txBox="1"/>
          <p:nvPr/>
        </p:nvSpPr>
        <p:spPr>
          <a:xfrm>
            <a:off x="380999" y="2913624"/>
            <a:ext cx="161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Tidigare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B7A0E79-BED8-32C5-298E-278F5195904E}"/>
              </a:ext>
            </a:extLst>
          </p:cNvPr>
          <p:cNvSpPr txBox="1"/>
          <p:nvPr/>
        </p:nvSpPr>
        <p:spPr>
          <a:xfrm>
            <a:off x="6270171" y="2913624"/>
            <a:ext cx="161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Nu</a:t>
            </a:r>
          </a:p>
        </p:txBody>
      </p:sp>
    </p:spTree>
    <p:extLst>
      <p:ext uri="{BB962C8B-B14F-4D97-AF65-F5344CB8AC3E}">
        <p14:creationId xmlns:p14="http://schemas.microsoft.com/office/powerpoint/2010/main" val="82620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77A4A-5FF7-BBD6-9CDF-5EA661E6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126743-E08D-34CD-6373-B53FD137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Startsidan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B8A43BC-2E88-0B0B-1392-E125FE6D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startsidan av i testmiljöerna visas användarens namn enligt: [Efternamn, Förnamn (användarnamn)]. Det kommer återställas till att visa användarens namn som tidigare: [Förnamn Efternamn].</a:t>
            </a:r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0B6958E-DE1F-4129-C3AA-33C6D8AAA1C9}"/>
              </a:ext>
            </a:extLst>
          </p:cNvPr>
          <p:cNvSpPr txBox="1"/>
          <p:nvPr/>
        </p:nvSpPr>
        <p:spPr>
          <a:xfrm>
            <a:off x="380999" y="3240468"/>
            <a:ext cx="318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Tillfälligt i testmiljöer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7ACDD62-4F5A-1764-91F3-140DA66BFFFD}"/>
              </a:ext>
            </a:extLst>
          </p:cNvPr>
          <p:cNvSpPr txBox="1"/>
          <p:nvPr/>
        </p:nvSpPr>
        <p:spPr>
          <a:xfrm>
            <a:off x="6270170" y="3240468"/>
            <a:ext cx="258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Återställs till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9FA3F4-1268-C0F2-5BB7-84AC4AFE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3640578"/>
            <a:ext cx="5379995" cy="25363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AF14378-5237-D079-46EA-0F017CC5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20" y="3684014"/>
            <a:ext cx="5237099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FA26E22-9758-2812-5ABA-3020CA43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2800" b="1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2.76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25 augusti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Pedagogiskt stöd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8D836D2-56FE-721C-6BEA-4CD68812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5A8823-5D8E-39A3-41B8-904B3B32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en beställning skickas, skickas tillbaka eller tas bort visas nu en bekräftelseruta för att tydligt visa för användaren att åtgärden har genomförts.</a:t>
            </a:r>
          </a:p>
          <a:p>
            <a:r>
              <a:rPr lang="sv-SE" dirty="0"/>
              <a:t>Tillgängligheten har förbättrats, bland annat:</a:t>
            </a:r>
          </a:p>
          <a:p>
            <a:pPr lvl="1"/>
            <a:r>
              <a:rPr lang="sv-SE" dirty="0"/>
              <a:t>För att fungera bättre med skärmläsare, till exempel läses förkortningar i tabellhuvuden upp i fullständig form och det är tydligare vilket alternativ som är valt.</a:t>
            </a:r>
          </a:p>
          <a:p>
            <a:pPr lvl="1"/>
            <a:r>
              <a:rPr lang="sv-SE" dirty="0"/>
              <a:t>I dialogrutorna gällande beställning så att fokus sätts på det första fältet.</a:t>
            </a:r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F7868A1-FE04-D531-3844-535057B5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3752417"/>
            <a:ext cx="7497221" cy="3105583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AF4CC2E4-6440-C88D-18F0-4783005ABDD1}"/>
              </a:ext>
            </a:extLst>
          </p:cNvPr>
          <p:cNvSpPr/>
          <p:nvPr/>
        </p:nvSpPr>
        <p:spPr>
          <a:xfrm rot="900000">
            <a:off x="1663674" y="4401696"/>
            <a:ext cx="2090081" cy="345059"/>
          </a:xfrm>
          <a:prstGeom prst="rightArrow">
            <a:avLst/>
          </a:prstGeom>
          <a:solidFill>
            <a:srgbClr val="DCA34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7DA0A-B21E-97B5-0168-74977A7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8725C2-BF46-F037-D677-E9250F86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skriva läsanvisning för litteraturpost med upp till 500 tecken. </a:t>
            </a:r>
          </a:p>
          <a:p>
            <a:pPr lvl="1"/>
            <a:r>
              <a:rPr lang="sv-SE" dirty="0"/>
              <a:t>Tidigare var gränsen 250 tecken.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FA2545-A107-5C14-CF35-C4679E09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00" y="2977343"/>
            <a:ext cx="6754168" cy="2457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798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0858EF-90EA-BBE7-BC14-2F1EEA59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0E86297-7ECC-1724-9FAE-C961C9D1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Funktionen "Ta bort ISP-version” (som togs bort i våras) är nu återinförd.</a:t>
            </a:r>
          </a:p>
          <a:p>
            <a:r>
              <a:rPr lang="sv-SE" dirty="0"/>
              <a:t>Den tidigare begränsningen på tio lokala lärandemål är borttagen. Nu går det att skapa ett obegränsat antal lokala lärandemål.</a:t>
            </a:r>
          </a:p>
          <a:p>
            <a:r>
              <a:rPr lang="sv-SE" dirty="0"/>
              <a:t>I den lokala mallen för ISP, under fliken "Avhandlingsarbete" och panelen "Planering och uppföljning", går det inte längre att ändra benämningen eller dölja rubrikerna "Aktiviteter" och "Typ av aktiviteter". </a:t>
            </a:r>
          </a:p>
          <a:p>
            <a:pPr lvl="1"/>
            <a:r>
              <a:rPr lang="sv-SE" dirty="0"/>
              <a:t>Det fungerar alltså nu likadant som "Del av avhandlingsarbete".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E0D49F-4BBA-1D05-3E89-6182D8DF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653"/>
          <a:stretch/>
        </p:blipFill>
        <p:spPr>
          <a:xfrm>
            <a:off x="1069848" y="4398271"/>
            <a:ext cx="6437376" cy="2459729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9D3CA06E-90F6-1B45-FDA6-846252A24575}"/>
              </a:ext>
            </a:extLst>
          </p:cNvPr>
          <p:cNvSpPr/>
          <p:nvPr/>
        </p:nvSpPr>
        <p:spPr>
          <a:xfrm rot="19391509">
            <a:off x="2395731" y="6171648"/>
            <a:ext cx="821658" cy="280506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6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839EFCA-EC80-0976-00DB-078AFA0E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708FD10-804C-B4FF-8549-0E640BDD2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872"/>
            <a:ext cx="10515600" cy="4351338"/>
          </a:xfrm>
        </p:spPr>
        <p:txBody>
          <a:bodyPr/>
          <a:lstStyle/>
          <a:p>
            <a:r>
              <a:rPr lang="sv-SE" dirty="0"/>
              <a:t>När deltagarlistan är filtrerad på alternativ skapas nu adresslistorna med samma filtrering.</a:t>
            </a:r>
          </a:p>
          <a:p>
            <a:pPr lvl="1"/>
            <a:r>
              <a:rPr lang="sv-SE" dirty="0"/>
              <a:t>Sedan tidigare fungerar det på samma sätt för filtreringen på status</a:t>
            </a:r>
          </a:p>
          <a:p>
            <a:pPr marL="397800" lvl="1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50CD60A-A437-5BF0-7088-052F3FA20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6" y="2584116"/>
            <a:ext cx="9315097" cy="400494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0D234CE-A4E2-8B5D-BE41-A4FA3B37ADEF}"/>
              </a:ext>
            </a:extLst>
          </p:cNvPr>
          <p:cNvSpPr/>
          <p:nvPr/>
        </p:nvSpPr>
        <p:spPr>
          <a:xfrm>
            <a:off x="2232212" y="3950092"/>
            <a:ext cx="2779058" cy="6096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38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D8C0906-3109-C5CA-3063-D7BDE6F7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49CF809-0F67-F810-0088-23CB37AF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visa och skriva ut en sammanfattad vy över beslutsinnehållet för en ansökan.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751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233E5-DCBA-47C6-2CED-C04F9A79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3B9CDD-98CA-64A2-2B82-F2BD8FA4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val eller ändring av bevisbenämning i ett bevisärende visas nu även bevisbenämning och kod för den beviskombination som valts.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24A180-6493-A40E-EEEA-11029AD7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290"/>
          <a:stretch/>
        </p:blipFill>
        <p:spPr>
          <a:xfrm>
            <a:off x="275412" y="2923314"/>
            <a:ext cx="11641175" cy="3934685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FC7E965D-C120-CA8F-8964-B1ECA5349421}"/>
              </a:ext>
            </a:extLst>
          </p:cNvPr>
          <p:cNvSpPr/>
          <p:nvPr/>
        </p:nvSpPr>
        <p:spPr>
          <a:xfrm rot="19030161">
            <a:off x="1969423" y="3971898"/>
            <a:ext cx="1374352" cy="339570"/>
          </a:xfrm>
          <a:prstGeom prst="rightArrow">
            <a:avLst/>
          </a:prstGeom>
          <a:solidFill>
            <a:srgbClr val="DCA34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83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5907</TotalTime>
  <Words>451</Words>
  <Application>Microsoft Office PowerPoint</Application>
  <PresentationFormat>Bredbild</PresentationFormat>
  <Paragraphs>52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Wingdings 3</vt:lpstr>
      <vt:lpstr>Aptos</vt:lpstr>
      <vt:lpstr>Figtree SemiBold</vt:lpstr>
      <vt:lpstr>Figtree</vt:lpstr>
      <vt:lpstr>Figtree Medium</vt:lpstr>
      <vt:lpstr>Arial</vt:lpstr>
      <vt:lpstr>Office Theme</vt:lpstr>
      <vt:lpstr>PowerPoint-presentation</vt:lpstr>
      <vt:lpstr>Demo av version 2.76</vt:lpstr>
      <vt:lpstr>Detta kommer demonstreras</vt:lpstr>
      <vt:lpstr>Utbudsomgång</vt:lpstr>
      <vt:lpstr>Litteraturlista</vt:lpstr>
      <vt:lpstr>Individuell studieplan</vt:lpstr>
      <vt:lpstr>Aktivitetstillfälle</vt:lpstr>
      <vt:lpstr>Pedagogiskt stöd</vt:lpstr>
      <vt:lpstr>Bevis</vt:lpstr>
      <vt:lpstr>Nationell översikt</vt:lpstr>
      <vt:lpstr>Ladok för studenter</vt:lpstr>
      <vt:lpstr>Intyg</vt:lpstr>
      <vt:lpstr>Startsidan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504</cp:revision>
  <dcterms:created xsi:type="dcterms:W3CDTF">2024-03-26T12:09:15Z</dcterms:created>
  <dcterms:modified xsi:type="dcterms:W3CDTF">2025-08-25T09:22:34Z</dcterms:modified>
</cp:coreProperties>
</file>