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299" r:id="rId5"/>
    <p:sldId id="285" r:id="rId6"/>
    <p:sldId id="295" r:id="rId7"/>
    <p:sldId id="314" r:id="rId8"/>
    <p:sldId id="318" r:id="rId9"/>
    <p:sldId id="311" r:id="rId10"/>
    <p:sldId id="312" r:id="rId11"/>
    <p:sldId id="313" r:id="rId12"/>
    <p:sldId id="296" r:id="rId13"/>
    <p:sldId id="298" r:id="rId14"/>
    <p:sldId id="310" r:id="rId15"/>
    <p:sldId id="317" r:id="rId16"/>
  </p:sldIdLst>
  <p:sldSz cx="12192000" cy="6858000"/>
  <p:notesSz cx="6858000" cy="9144000"/>
  <p:embeddedFontLst>
    <p:embeddedFont>
      <p:font typeface="Figtree" pitchFamily="2" charset="0"/>
      <p:regular r:id="rId18"/>
      <p:bold r:id="rId19"/>
      <p:italic r:id="rId20"/>
      <p:boldItalic r:id="rId21"/>
    </p:embeddedFont>
    <p:embeddedFont>
      <p:font typeface="Figtree Medium" pitchFamily="2" charset="0"/>
      <p:regular r:id="rId22"/>
      <p:italic r:id="rId23"/>
    </p:embeddedFont>
    <p:embeddedFont>
      <p:font typeface="Figtree SemiBold" pitchFamily="2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2B0"/>
    <a:srgbClr val="5B358C"/>
    <a:srgbClr val="E0EBD8"/>
    <a:srgbClr val="04B067"/>
    <a:srgbClr val="007633"/>
    <a:srgbClr val="266837"/>
    <a:srgbClr val="284466"/>
    <a:srgbClr val="2E3D4A"/>
    <a:srgbClr val="107238"/>
    <a:srgbClr val="DCA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08/20/2025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2025-08-20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2025-08-20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2025-08-20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2025-08-20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2025-08-20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2025-08-20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anlig Slid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521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2025-08-20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5" r:id="rId8"/>
    <p:sldLayoutId id="2147483693" r:id="rId9"/>
    <p:sldLayoutId id="2147483694" r:id="rId10"/>
    <p:sldLayoutId id="2147483690" r:id="rId11"/>
    <p:sldLayoutId id="2147483674" r:id="rId12"/>
    <p:sldLayoutId id="2147483661" r:id="rId13"/>
    <p:sldLayoutId id="2147483663" r:id="rId14"/>
    <p:sldLayoutId id="2147483667" r:id="rId15"/>
    <p:sldLayoutId id="2147483666" r:id="rId16"/>
    <p:sldLayoutId id="2147483671" r:id="rId17"/>
    <p:sldLayoutId id="2147483685" r:id="rId18"/>
    <p:sldLayoutId id="2147483660" r:id="rId19"/>
    <p:sldLayoutId id="2147483686" r:id="rId20"/>
    <p:sldLayoutId id="2147483662" r:id="rId21"/>
    <p:sldLayoutId id="2147483673" r:id="rId22"/>
    <p:sldLayoutId id="2147483664" r:id="rId23"/>
    <p:sldLayoutId id="2147483665" r:id="rId24"/>
    <p:sldLayoutId id="2147483670" r:id="rId25"/>
    <p:sldLayoutId id="2147483687" r:id="rId26"/>
    <p:sldLayoutId id="2147483675" r:id="rId27"/>
    <p:sldLayoutId id="2147483689" r:id="rId28"/>
    <p:sldLayoutId id="2147483676" r:id="rId29"/>
    <p:sldLayoutId id="2147483677" r:id="rId30"/>
    <p:sldLayoutId id="2147483678" r:id="rId31"/>
    <p:sldLayoutId id="2147483692" r:id="rId32"/>
    <p:sldLayoutId id="2147483652" r:id="rId33"/>
    <p:sldLayoutId id="2147483669" r:id="rId34"/>
    <p:sldLayoutId id="2147483691" r:id="rId35"/>
    <p:sldLayoutId id="2147483653" r:id="rId36"/>
    <p:sldLayoutId id="2147483655" r:id="rId37"/>
    <p:sldLayoutId id="2147483657" r:id="rId38"/>
    <p:sldLayoutId id="2147483668" r:id="rId3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Tematräff om bevakningar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 i inspelningen?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din kamera och mikrofon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7E9FC-F63F-1CAB-7D5A-D08814AA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FA1B4-3ED5-8A06-01BA-33DE9E80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bevakningar definieras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D4D708E-0776-DE74-8963-E10BEC2AC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59687"/>
              </p:ext>
            </p:extLst>
          </p:nvPr>
        </p:nvGraphicFramePr>
        <p:xfrm>
          <a:off x="838200" y="1851949"/>
          <a:ext cx="7938248" cy="45809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6341">
                  <a:extLst>
                    <a:ext uri="{9D8B030D-6E8A-4147-A177-3AD203B41FA5}">
                      <a16:colId xmlns:a16="http://schemas.microsoft.com/office/drawing/2014/main" val="568890116"/>
                    </a:ext>
                  </a:extLst>
                </a:gridCol>
                <a:gridCol w="5611907">
                  <a:extLst>
                    <a:ext uri="{9D8B030D-6E8A-4147-A177-3AD203B41FA5}">
                      <a16:colId xmlns:a16="http://schemas.microsoft.com/office/drawing/2014/main" val="2858350867"/>
                    </a:ext>
                  </a:extLst>
                </a:gridCol>
              </a:tblGrid>
              <a:tr h="54401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Typ av bevakning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Avgör vem som kan skapa bevakningen och om användaren själv kan hantera sin bevakning.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633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Användare 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Vilken användare bevakningen ska gälla för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963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Benämning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Visas i aviseringsmejl och i översikten över bevakningar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7135"/>
                  </a:ext>
                </a:extLst>
              </a:tr>
              <a:tr h="60070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Bevakningsalternativ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Hur användaren ska uppmärksammas om att en händelse matchar ens bevakning (”filter”)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27165"/>
                  </a:ext>
                </a:extLst>
              </a:tr>
              <a:tr h="2247207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Kategori  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En eller flera kategorier kan kombineras för att skapa ”filtret” av vilka händelser som ska fångas upp. Kategorier: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Ansvarig 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Händelsetyp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Organisationsenhet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Objektstyp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Processkategori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Utbudsomgång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1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6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6C4BF-047C-3239-1FBB-58862874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E8036-030F-2014-EF16-C7D0CD09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bevakningar definieras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EE15819-3998-53E5-3AED-60593B52B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19216"/>
              </p:ext>
            </p:extLst>
          </p:nvPr>
        </p:nvGraphicFramePr>
        <p:xfrm>
          <a:off x="838200" y="1851949"/>
          <a:ext cx="7938248" cy="45809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6341">
                  <a:extLst>
                    <a:ext uri="{9D8B030D-6E8A-4147-A177-3AD203B41FA5}">
                      <a16:colId xmlns:a16="http://schemas.microsoft.com/office/drawing/2014/main" val="568890116"/>
                    </a:ext>
                  </a:extLst>
                </a:gridCol>
                <a:gridCol w="5611907">
                  <a:extLst>
                    <a:ext uri="{9D8B030D-6E8A-4147-A177-3AD203B41FA5}">
                      <a16:colId xmlns:a16="http://schemas.microsoft.com/office/drawing/2014/main" val="2858350867"/>
                    </a:ext>
                  </a:extLst>
                </a:gridCol>
              </a:tblGrid>
              <a:tr h="54401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Typ av bevakning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Avgör vem som kan skapa bevakningen och om användaren själv kan hantera sin bevakning.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633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Användare 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Vilken användare bevakningen ska gälla för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963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Benämning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Visas i aviseringsmejl och i översikten över bevakningar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7135"/>
                  </a:ext>
                </a:extLst>
              </a:tr>
              <a:tr h="60070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Bevakningsalternativ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Hur användaren ska uppmärksammas om att en händelse matchar ens bevakning (”filter”)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27165"/>
                  </a:ext>
                </a:extLst>
              </a:tr>
              <a:tr h="2247207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Kategori  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En eller flera kategorier kan kombineras för att skapa ”filtret” av vilka händelser som ska fångas upp. Kategorier: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Ansvarig 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Händelsetyp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Organisationsenhet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Objektstyp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Processkategori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Utbudsomgång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1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4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253B33F-8223-37DD-7C49-5CDBF85E2E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Bevakningsalternativ: Avisering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sv-SE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Ämnesrad</a:t>
            </a:r>
            <a:r>
              <a:rPr lang="sv-SE" b="0" i="0" dirty="0">
                <a:effectLst/>
                <a:latin typeface="+mn-lt"/>
              </a:rPr>
              <a:t> </a:t>
            </a:r>
          </a:p>
          <a:p>
            <a:pPr marL="0" indent="0" algn="l">
              <a:buNone/>
            </a:pPr>
            <a:r>
              <a:rPr lang="sv-SE" i="0" dirty="0" err="1">
                <a:effectLst/>
                <a:latin typeface="+mn-lt"/>
              </a:rPr>
              <a:t>Ladokavisering</a:t>
            </a:r>
            <a:r>
              <a:rPr lang="sv-SE" i="0" dirty="0">
                <a:effectLst/>
                <a:latin typeface="+mn-lt"/>
              </a:rPr>
              <a:t>, för bevakning [Bevakningsbenämning] / Ladok </a:t>
            </a:r>
            <a:r>
              <a:rPr lang="sv-SE" i="0" dirty="0" err="1">
                <a:effectLst/>
                <a:latin typeface="+mn-lt"/>
              </a:rPr>
              <a:t>notification</a:t>
            </a:r>
            <a:r>
              <a:rPr lang="sv-SE" i="0" dirty="0">
                <a:effectLst/>
                <a:latin typeface="+mn-lt"/>
              </a:rPr>
              <a:t>, for </a:t>
            </a:r>
            <a:r>
              <a:rPr lang="sv-SE" i="0" dirty="0" err="1">
                <a:effectLst/>
                <a:latin typeface="+mn-lt"/>
              </a:rPr>
              <a:t>watch</a:t>
            </a:r>
            <a:r>
              <a:rPr lang="sv-SE" i="0" dirty="0">
                <a:effectLst/>
                <a:latin typeface="+mn-lt"/>
              </a:rPr>
              <a:t> [Bevakningsbenämning]</a:t>
            </a:r>
          </a:p>
          <a:p>
            <a:pPr marL="0" indent="0" algn="l">
              <a:buNone/>
            </a:pPr>
            <a:endParaRPr lang="sv-SE" b="0" i="0" dirty="0">
              <a:effectLst/>
              <a:latin typeface="+mn-lt"/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Innehåll</a:t>
            </a:r>
          </a:p>
          <a:p>
            <a:pPr marL="0" indent="0" algn="l">
              <a:buNone/>
            </a:pPr>
            <a:r>
              <a:rPr lang="sv-SE" b="0" i="0" dirty="0">
                <a:effectLst/>
                <a:latin typeface="+mn-lt"/>
              </a:rPr>
              <a:t>Den här aviseringen är skapad utifrån din bevakning av [Bevakningsbenämning].</a:t>
            </a:r>
            <a:br>
              <a:rPr lang="sv-SE" b="0" i="0" dirty="0">
                <a:effectLst/>
                <a:latin typeface="+mn-lt"/>
              </a:rPr>
            </a:b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Logga in i Ladok för mer information.</a:t>
            </a:r>
            <a:br>
              <a:rPr lang="sv-SE" b="0" i="0" dirty="0">
                <a:effectLst/>
                <a:latin typeface="+mn-lt"/>
              </a:rPr>
            </a:b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Om du inte längre vill ta emot denna typ av mejl kan du logga in på din profil i Ladok och ändra bevakningsinställningar.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Detta meddelande är automatgenererat och går inte att svara på.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=============================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 err="1">
                <a:effectLst/>
                <a:latin typeface="+mn-lt"/>
              </a:rPr>
              <a:t>This</a:t>
            </a:r>
            <a:r>
              <a:rPr lang="sv-SE" b="0" i="0" dirty="0">
                <a:effectLst/>
                <a:latin typeface="+mn-lt"/>
              </a:rPr>
              <a:t> mail is </a:t>
            </a:r>
            <a:r>
              <a:rPr lang="sv-SE" b="0" i="0" dirty="0" err="1">
                <a:effectLst/>
                <a:latin typeface="+mn-lt"/>
              </a:rPr>
              <a:t>generated</a:t>
            </a:r>
            <a:r>
              <a:rPr lang="sv-SE" b="0" i="0" dirty="0">
                <a:effectLst/>
                <a:latin typeface="+mn-lt"/>
              </a:rPr>
              <a:t> from </a:t>
            </a:r>
            <a:r>
              <a:rPr lang="sv-SE" b="0" i="0" dirty="0" err="1">
                <a:effectLst/>
                <a:latin typeface="+mn-lt"/>
              </a:rPr>
              <a:t>your</a:t>
            </a:r>
            <a:r>
              <a:rPr lang="sv-SE" b="0" i="0" dirty="0">
                <a:effectLst/>
                <a:latin typeface="+mn-lt"/>
              </a:rPr>
              <a:t> </a:t>
            </a:r>
            <a:r>
              <a:rPr lang="sv-SE" b="0" i="0" dirty="0" err="1">
                <a:effectLst/>
                <a:latin typeface="+mn-lt"/>
              </a:rPr>
              <a:t>watch</a:t>
            </a:r>
            <a:r>
              <a:rPr lang="sv-SE" b="0" i="0" dirty="0">
                <a:effectLst/>
                <a:latin typeface="+mn-lt"/>
              </a:rPr>
              <a:t> </a:t>
            </a:r>
            <a:r>
              <a:rPr lang="sv-SE" b="0" i="0" dirty="0" err="1">
                <a:effectLst/>
                <a:latin typeface="+mn-lt"/>
              </a:rPr>
              <a:t>of</a:t>
            </a:r>
            <a:r>
              <a:rPr lang="sv-SE" b="0" i="0" dirty="0">
                <a:effectLst/>
                <a:latin typeface="+mn-lt"/>
              </a:rPr>
              <a:t> [Bevakningsbenämning].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 </a:t>
            </a: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Log in to Ladok for </a:t>
            </a:r>
            <a:r>
              <a:rPr lang="sv-SE" b="0" i="0" dirty="0" err="1">
                <a:effectLst/>
                <a:latin typeface="+mn-lt"/>
              </a:rPr>
              <a:t>more</a:t>
            </a:r>
            <a:r>
              <a:rPr lang="sv-SE" b="0" i="0" dirty="0">
                <a:effectLst/>
                <a:latin typeface="+mn-lt"/>
              </a:rPr>
              <a:t> information. </a:t>
            </a:r>
            <a:br>
              <a:rPr lang="sv-SE" b="0" i="0" dirty="0">
                <a:effectLst/>
                <a:latin typeface="+mn-lt"/>
              </a:rPr>
            </a:br>
            <a:br>
              <a:rPr lang="sv-SE" b="0" i="0" dirty="0">
                <a:effectLst/>
                <a:latin typeface="+mn-lt"/>
              </a:rPr>
            </a:br>
            <a:r>
              <a:rPr lang="sv-SE" b="0" i="0" dirty="0">
                <a:effectLst/>
                <a:latin typeface="+mn-lt"/>
              </a:rPr>
              <a:t>If </a:t>
            </a:r>
            <a:r>
              <a:rPr lang="sv-SE" b="0" i="0" dirty="0" err="1">
                <a:effectLst/>
                <a:latin typeface="+mn-lt"/>
              </a:rPr>
              <a:t>you</a:t>
            </a:r>
            <a:r>
              <a:rPr lang="sv-SE" b="0" i="0" dirty="0">
                <a:effectLst/>
                <a:latin typeface="+mn-lt"/>
              </a:rPr>
              <a:t> no </a:t>
            </a:r>
            <a:r>
              <a:rPr lang="sv-SE" b="0" i="0" dirty="0" err="1">
                <a:effectLst/>
                <a:latin typeface="+mn-lt"/>
              </a:rPr>
              <a:t>longer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want</a:t>
            </a:r>
            <a:r>
              <a:rPr lang="sv-SE" b="0" i="0" dirty="0">
                <a:effectLst/>
                <a:latin typeface="+mn-lt"/>
              </a:rPr>
              <a:t> to </a:t>
            </a:r>
            <a:r>
              <a:rPr lang="sv-SE" b="0" i="0" dirty="0" err="1">
                <a:effectLst/>
                <a:latin typeface="+mn-lt"/>
              </a:rPr>
              <a:t>receive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these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emails</a:t>
            </a:r>
            <a:r>
              <a:rPr lang="sv-SE" b="0" i="0" dirty="0">
                <a:effectLst/>
                <a:latin typeface="+mn-lt"/>
              </a:rPr>
              <a:t>, </a:t>
            </a:r>
            <a:r>
              <a:rPr lang="sv-SE" b="0" i="0" dirty="0" err="1">
                <a:effectLst/>
                <a:latin typeface="+mn-lt"/>
              </a:rPr>
              <a:t>please</a:t>
            </a:r>
            <a:r>
              <a:rPr lang="sv-SE" b="0" i="0" dirty="0">
                <a:effectLst/>
                <a:latin typeface="+mn-lt"/>
              </a:rPr>
              <a:t> log in to </a:t>
            </a:r>
            <a:r>
              <a:rPr lang="sv-SE" b="0" i="0" dirty="0" err="1">
                <a:effectLst/>
                <a:latin typeface="+mn-lt"/>
              </a:rPr>
              <a:t>your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profile</a:t>
            </a:r>
            <a:r>
              <a:rPr lang="sv-SE" b="0" i="0" dirty="0">
                <a:effectLst/>
                <a:latin typeface="+mn-lt"/>
              </a:rPr>
              <a:t> in Ladok and </a:t>
            </a:r>
            <a:r>
              <a:rPr lang="sv-SE" b="0" i="0" dirty="0" err="1">
                <a:effectLst/>
                <a:latin typeface="+mn-lt"/>
              </a:rPr>
              <a:t>change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your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watch</a:t>
            </a:r>
            <a:r>
              <a:rPr lang="sv-SE" b="0" i="0" dirty="0">
                <a:effectLst/>
                <a:latin typeface="+mn-lt"/>
              </a:rPr>
              <a:t> options. </a:t>
            </a:r>
            <a:br>
              <a:rPr lang="sv-SE" b="0" i="0" dirty="0">
                <a:effectLst/>
                <a:latin typeface="+mn-lt"/>
              </a:rPr>
            </a:br>
            <a:br>
              <a:rPr lang="sv-SE" b="0" i="0" dirty="0">
                <a:effectLst/>
                <a:latin typeface="+mn-lt"/>
              </a:rPr>
            </a:br>
            <a:r>
              <a:rPr lang="sv-SE" b="0" i="0" dirty="0" err="1">
                <a:effectLst/>
                <a:latin typeface="+mn-lt"/>
              </a:rPr>
              <a:t>This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message</a:t>
            </a:r>
            <a:r>
              <a:rPr lang="sv-SE" b="0" i="0" dirty="0">
                <a:effectLst/>
                <a:latin typeface="+mn-lt"/>
              </a:rPr>
              <a:t> is </a:t>
            </a:r>
            <a:r>
              <a:rPr lang="sv-SE" b="0" i="0" dirty="0" err="1">
                <a:effectLst/>
                <a:latin typeface="+mn-lt"/>
              </a:rPr>
              <a:t>automatically</a:t>
            </a:r>
            <a:r>
              <a:rPr lang="sv-SE" b="0" i="0" dirty="0">
                <a:effectLst/>
                <a:latin typeface="+mn-lt"/>
              </a:rPr>
              <a:t> </a:t>
            </a:r>
            <a:r>
              <a:rPr lang="sv-SE" b="0" i="0" dirty="0" err="1">
                <a:effectLst/>
                <a:latin typeface="+mn-lt"/>
              </a:rPr>
              <a:t>generated</a:t>
            </a:r>
            <a:r>
              <a:rPr lang="sv-SE" b="0" i="0" dirty="0">
                <a:effectLst/>
                <a:latin typeface="+mn-lt"/>
              </a:rPr>
              <a:t>, </a:t>
            </a:r>
            <a:r>
              <a:rPr lang="sv-SE" b="0" i="0" dirty="0" err="1">
                <a:effectLst/>
                <a:latin typeface="+mn-lt"/>
              </a:rPr>
              <a:t>please</a:t>
            </a:r>
            <a:r>
              <a:rPr lang="sv-SE" b="0" i="0" dirty="0">
                <a:effectLst/>
                <a:latin typeface="+mn-lt"/>
              </a:rPr>
              <a:t> do not </a:t>
            </a:r>
            <a:r>
              <a:rPr lang="sv-SE" b="0" i="0" dirty="0" err="1">
                <a:effectLst/>
                <a:latin typeface="+mn-lt"/>
              </a:rPr>
              <a:t>respond</a:t>
            </a:r>
            <a:r>
              <a:rPr lang="sv-SE" b="0" i="0" dirty="0">
                <a:effectLst/>
                <a:latin typeface="+mn-lt"/>
              </a:rPr>
              <a:t>.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47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9992BC2-6985-CF70-CDC0-06677CEB09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3318CC-B5EE-4C6E-CFC2-A3017CC9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Bevakningsalternativ: Bevakningslista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A682C0-FB53-985C-C9A2-0AD721B6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6" y="1607735"/>
            <a:ext cx="6141663" cy="4832784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FAECBC57-C2DB-CE18-7B55-249498CB194C}"/>
              </a:ext>
            </a:extLst>
          </p:cNvPr>
          <p:cNvSpPr/>
          <p:nvPr/>
        </p:nvSpPr>
        <p:spPr>
          <a:xfrm>
            <a:off x="-208344" y="4400644"/>
            <a:ext cx="1317812" cy="444157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2A1A8B-9E25-C0B1-D854-A2ADBE53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86" y="1591336"/>
            <a:ext cx="9493624" cy="3253465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1E3DB7BA-F215-4F51-A692-3D9C6A1D1FCE}"/>
              </a:ext>
            </a:extLst>
          </p:cNvPr>
          <p:cNvSpPr/>
          <p:nvPr/>
        </p:nvSpPr>
        <p:spPr>
          <a:xfrm>
            <a:off x="5547839" y="2160111"/>
            <a:ext cx="1317812" cy="444157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0093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24F67-7C9A-EA45-E479-59AE5DBFA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D4AE3-0885-9447-471D-E1B885D7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bevakningar definieras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2D2E93A8-50CF-EC69-F08C-28CCCF1F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50247"/>
              </p:ext>
            </p:extLst>
          </p:nvPr>
        </p:nvGraphicFramePr>
        <p:xfrm>
          <a:off x="838200" y="1851949"/>
          <a:ext cx="7938248" cy="45809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6341">
                  <a:extLst>
                    <a:ext uri="{9D8B030D-6E8A-4147-A177-3AD203B41FA5}">
                      <a16:colId xmlns:a16="http://schemas.microsoft.com/office/drawing/2014/main" val="568890116"/>
                    </a:ext>
                  </a:extLst>
                </a:gridCol>
                <a:gridCol w="5611907">
                  <a:extLst>
                    <a:ext uri="{9D8B030D-6E8A-4147-A177-3AD203B41FA5}">
                      <a16:colId xmlns:a16="http://schemas.microsoft.com/office/drawing/2014/main" val="2858350867"/>
                    </a:ext>
                  </a:extLst>
                </a:gridCol>
              </a:tblGrid>
              <a:tr h="54401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Typ av bevakning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Avgör vem som kan skapa bevakningen och om användaren själv kan hantera sin bevakning.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633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Användare 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Vilken användare bevakningen ska gälla för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963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Benämning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Visas i aviseringsmejl och i översikten över bevakningar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7135"/>
                  </a:ext>
                </a:extLst>
              </a:tr>
              <a:tr h="60070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Bevakningsalternativ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Hur användaren ska uppmärksammas om att en händelse matchar ens bevakning (”filter”)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27165"/>
                  </a:ext>
                </a:extLst>
              </a:tr>
              <a:tr h="2247207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Kategori  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En eller flera kategorier kan kombineras för att skapa ”filtret” av vilka händelser som ska fångas upp. Kategorier: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Ansvarig 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Händelsetyp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Organisationsenhet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Objektstyp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Processkategori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Processtyp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Utbudsomgång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1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4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FAC6-C005-79F0-269B-A4222B342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7BFF35F-10A6-4C2C-71D0-F6E490415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455DA9-378C-7C4A-82DD-2EACC76DF36A}"/>
              </a:ext>
            </a:extLst>
          </p:cNvPr>
          <p:cNvSpPr/>
          <p:nvPr/>
        </p:nvSpPr>
        <p:spPr>
          <a:xfrm>
            <a:off x="591671" y="394447"/>
            <a:ext cx="5172635" cy="727916"/>
          </a:xfrm>
          <a:prstGeom prst="rect">
            <a:avLst/>
          </a:prstGeom>
          <a:solidFill>
            <a:srgbClr val="007633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9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sz="4800" dirty="0">
                <a:latin typeface="Figtree SemiBold" pitchFamily="2" charset="0"/>
              </a:rPr>
              <a:t>Tematräff: Bevakningar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44356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600" b="1" dirty="0"/>
              <a:t>Anders Stenebo</a:t>
            </a:r>
            <a:r>
              <a:rPr lang="sv-SE" sz="1600" dirty="0"/>
              <a:t>, Användbarhetsexpert </a:t>
            </a:r>
          </a:p>
          <a:p>
            <a:pPr>
              <a:spcBef>
                <a:spcPts val="600"/>
              </a:spcBef>
            </a:pPr>
            <a:r>
              <a:rPr lang="sv-SE" sz="1600" b="1" dirty="0"/>
              <a:t>Nicole Wickman</a:t>
            </a:r>
            <a:r>
              <a:rPr lang="sv-SE" sz="1600" dirty="0"/>
              <a:t>, Verksamhetsexpert</a:t>
            </a:r>
          </a:p>
          <a:p>
            <a:pPr>
              <a:spcBef>
                <a:spcPts val="600"/>
              </a:spcBef>
            </a:pPr>
            <a:r>
              <a:rPr lang="sv-SE" sz="1600" b="1" dirty="0"/>
              <a:t>Nils-Ivar Holmgren</a:t>
            </a:r>
            <a:r>
              <a:rPr lang="sv-SE" sz="1600" dirty="0"/>
              <a:t>, Testare</a:t>
            </a:r>
          </a:p>
          <a:p>
            <a:pPr>
              <a:spcBef>
                <a:spcPts val="600"/>
              </a:spcBef>
            </a:pPr>
            <a:r>
              <a:rPr lang="sv-SE" sz="1600" b="1" dirty="0"/>
              <a:t>Klara Nordström</a:t>
            </a:r>
            <a:r>
              <a:rPr lang="sv-SE" sz="16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20 augusti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Om funktionaliteten för bevakningar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Hur bevakningar används inom:</a:t>
            </a:r>
          </a:p>
          <a:p>
            <a:r>
              <a:rPr lang="sv-SE" sz="2000" dirty="0"/>
              <a:t>Utbildningsplanering</a:t>
            </a:r>
          </a:p>
          <a:p>
            <a:r>
              <a:rPr lang="sv-SE" sz="2000" dirty="0"/>
              <a:t>Individuella studieplaner</a:t>
            </a:r>
          </a:p>
          <a:p>
            <a:r>
              <a:rPr lang="sv-SE" sz="2000" dirty="0"/>
              <a:t>Tillgodoräknande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414B65-F813-0264-E159-EA06398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sv-SE" dirty="0"/>
              <a:t>Om funktionaliteten för bevakningar</a:t>
            </a:r>
          </a:p>
        </p:txBody>
      </p:sp>
    </p:spTree>
    <p:extLst>
      <p:ext uri="{BB962C8B-B14F-4D97-AF65-F5344CB8AC3E}">
        <p14:creationId xmlns:p14="http://schemas.microsoft.com/office/powerpoint/2010/main" val="26746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 i Ladok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Funktion för att fånga upp händelser som sker i Ladok</a:t>
            </a:r>
          </a:p>
          <a:p>
            <a:pPr lvl="1"/>
            <a:r>
              <a:rPr lang="sv-SE" dirty="0"/>
              <a:t>En bevakning skapas för en användare</a:t>
            </a:r>
          </a:p>
          <a:p>
            <a:pPr lvl="1"/>
            <a:r>
              <a:rPr lang="sv-SE" dirty="0"/>
              <a:t>En bevakning = Ett filter för att fånga upp händelser</a:t>
            </a:r>
          </a:p>
          <a:p>
            <a:pPr lvl="1"/>
            <a:r>
              <a:rPr lang="sv-SE" dirty="0"/>
              <a:t>När en händelse matchar filtret </a:t>
            </a:r>
            <a:r>
              <a:rPr lang="sv-SE" dirty="0">
                <a:sym typeface="Wingdings 3" panose="05040102010807070707" pitchFamily="18" charset="2"/>
              </a:rPr>
              <a:t> Användaren </a:t>
            </a:r>
            <a:r>
              <a:rPr lang="sv-SE" dirty="0"/>
              <a:t>aviseras om det </a:t>
            </a:r>
          </a:p>
          <a:p>
            <a:endParaRPr lang="sv-SE" dirty="0"/>
          </a:p>
          <a:p>
            <a:r>
              <a:rPr lang="sv-SE" dirty="0"/>
              <a:t>Flexibel funktionalitet </a:t>
            </a:r>
          </a:p>
          <a:p>
            <a:pPr lvl="1"/>
            <a:r>
              <a:rPr lang="sv-SE" dirty="0"/>
              <a:t>Finmaskigt filter för att avisera när användaren behöver agera</a:t>
            </a:r>
          </a:p>
          <a:p>
            <a:pPr lvl="1"/>
            <a:r>
              <a:rPr lang="sv-SE" dirty="0"/>
              <a:t>Brett filter för att ge en överblick</a:t>
            </a:r>
          </a:p>
        </p:txBody>
      </p:sp>
    </p:spTree>
    <p:extLst>
      <p:ext uri="{BB962C8B-B14F-4D97-AF65-F5344CB8AC3E}">
        <p14:creationId xmlns:p14="http://schemas.microsoft.com/office/powerpoint/2010/main" val="42711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Användningsområden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Används idag för:</a:t>
            </a:r>
          </a:p>
          <a:p>
            <a:pPr lvl="1"/>
            <a:r>
              <a:rPr lang="sv-SE" dirty="0"/>
              <a:t>Utbildningsplanering</a:t>
            </a:r>
          </a:p>
          <a:p>
            <a:pPr lvl="1"/>
            <a:r>
              <a:rPr lang="sv-SE" dirty="0"/>
              <a:t>Individuella studieplaner</a:t>
            </a:r>
          </a:p>
          <a:p>
            <a:pPr lvl="1"/>
            <a:r>
              <a:rPr lang="sv-SE" dirty="0"/>
              <a:t>Tillgodoräknande</a:t>
            </a:r>
          </a:p>
          <a:p>
            <a:pPr marL="0" indent="0">
              <a:buNone/>
            </a:pPr>
            <a:r>
              <a:rPr lang="sv-SE" dirty="0"/>
              <a:t>     Bevakningarna skapas och visas på olika sätt, men är i grund och botten samma funktionalitet.</a:t>
            </a:r>
          </a:p>
        </p:txBody>
      </p:sp>
    </p:spTree>
    <p:extLst>
      <p:ext uri="{BB962C8B-B14F-4D97-AF65-F5344CB8AC3E}">
        <p14:creationId xmlns:p14="http://schemas.microsoft.com/office/powerpoint/2010/main" val="9495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2CA7-B2AA-1D67-FAD0-5359FC05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3438-3C86-54E8-2148-1068F282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bevakningar definieras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F571EE8-63BC-91C8-B545-1A07AE80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54942"/>
              </p:ext>
            </p:extLst>
          </p:nvPr>
        </p:nvGraphicFramePr>
        <p:xfrm>
          <a:off x="838200" y="1851949"/>
          <a:ext cx="7938248" cy="46237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6341">
                  <a:extLst>
                    <a:ext uri="{9D8B030D-6E8A-4147-A177-3AD203B41FA5}">
                      <a16:colId xmlns:a16="http://schemas.microsoft.com/office/drawing/2014/main" val="568890116"/>
                    </a:ext>
                  </a:extLst>
                </a:gridCol>
                <a:gridCol w="5611907">
                  <a:extLst>
                    <a:ext uri="{9D8B030D-6E8A-4147-A177-3AD203B41FA5}">
                      <a16:colId xmlns:a16="http://schemas.microsoft.com/office/drawing/2014/main" val="2858350867"/>
                    </a:ext>
                  </a:extLst>
                </a:gridCol>
              </a:tblGrid>
              <a:tr h="588575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Typ av bevakning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Avgör vem som kan skapa bevakningen och om användaren själv kan hantera sin bevakning.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633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Användare 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Vilken användare bevakningen ska gälla för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963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Benämning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Fritext för att ange namn på bevakningen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7135"/>
                  </a:ext>
                </a:extLst>
              </a:tr>
              <a:tr h="60070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Bevakningsalternativ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Hur användaren ska uppmärksammas om att en händelse matchar ens bevakning (”filter”)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27165"/>
                  </a:ext>
                </a:extLst>
              </a:tr>
              <a:tr h="2247207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Kategori  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En eller flera kategorier kan kombineras för att skapa ”filtret” av vilka händelser som ska fångas upp. Kategorier: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Ansvarig 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Händelsetyp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Organisationsenhet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Objektstyp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Processkategori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Utbudsomgång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1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6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0D89-1D76-3DA0-297D-80D64028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F16B5F3-7C4B-857C-5D95-1CC657DE76D6}"/>
              </a:ext>
            </a:extLst>
          </p:cNvPr>
          <p:cNvSpPr/>
          <p:nvPr/>
        </p:nvSpPr>
        <p:spPr>
          <a:xfrm>
            <a:off x="527" y="896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7E2607-8291-8CB1-0634-C1A1AB48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bevakningar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B9D389-DC69-D7DF-2FF2-8387BE8B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48318" cy="343665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v-SE" b="1" dirty="0"/>
              <a:t>Personlig bevakning</a:t>
            </a:r>
            <a:br>
              <a:rPr lang="sv-SE" b="1" dirty="0"/>
            </a:br>
            <a:endParaRPr lang="sv-SE" b="1" dirty="0"/>
          </a:p>
          <a:p>
            <a:pPr marL="0" indent="0">
              <a:buNone/>
            </a:pPr>
            <a:r>
              <a:rPr lang="sv-SE" dirty="0"/>
              <a:t>Skapas av användaren själv eller av någon annan</a:t>
            </a:r>
          </a:p>
          <a:p>
            <a:pPr marL="0" indent="0">
              <a:buNone/>
            </a:pPr>
            <a:r>
              <a:rPr lang="sv-SE" dirty="0"/>
              <a:t>Användaren </a:t>
            </a:r>
            <a:r>
              <a:rPr lang="sv-SE" u="sng" dirty="0"/>
              <a:t>kan</a:t>
            </a:r>
            <a:r>
              <a:rPr lang="sv-SE" dirty="0"/>
              <a:t> själv ändra, inaktivera eller ta bort bevakningen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819A749-C71A-CB7A-17A3-CE07EB9106CD}"/>
              </a:ext>
            </a:extLst>
          </p:cNvPr>
          <p:cNvSpPr txBox="1">
            <a:spLocks/>
          </p:cNvSpPr>
          <p:nvPr/>
        </p:nvSpPr>
        <p:spPr>
          <a:xfrm>
            <a:off x="4556312" y="1825625"/>
            <a:ext cx="3079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33D337E-669E-7600-3F00-D0BC3504241A}"/>
              </a:ext>
            </a:extLst>
          </p:cNvPr>
          <p:cNvSpPr txBox="1">
            <a:spLocks/>
          </p:cNvSpPr>
          <p:nvPr/>
        </p:nvSpPr>
        <p:spPr>
          <a:xfrm>
            <a:off x="8274424" y="1825625"/>
            <a:ext cx="3079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32E65FF-6552-398B-9799-B98D3F064308}"/>
              </a:ext>
            </a:extLst>
          </p:cNvPr>
          <p:cNvSpPr txBox="1">
            <a:spLocks/>
          </p:cNvSpPr>
          <p:nvPr/>
        </p:nvSpPr>
        <p:spPr>
          <a:xfrm>
            <a:off x="4476750" y="1825625"/>
            <a:ext cx="3348318" cy="34366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/>
              <a:t>Rekommenderad systembevakning</a:t>
            </a:r>
          </a:p>
          <a:p>
            <a:pPr marL="0" indent="0">
              <a:buNone/>
            </a:pPr>
            <a:r>
              <a:rPr lang="sv-SE" dirty="0"/>
              <a:t>Skapas av någon annan (till exempel systemadministratör), åt användaren</a:t>
            </a:r>
          </a:p>
          <a:p>
            <a:pPr marL="0" indent="0">
              <a:buNone/>
            </a:pPr>
            <a:r>
              <a:rPr lang="sv-SE" dirty="0"/>
              <a:t>Användaren </a:t>
            </a:r>
            <a:r>
              <a:rPr lang="sv-SE" u="sng" dirty="0"/>
              <a:t>kan</a:t>
            </a:r>
            <a:r>
              <a:rPr lang="sv-SE" dirty="0"/>
              <a:t> själv inaktivera bevakningen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DBD68DA9-685D-30E1-03A4-6010E259260E}"/>
              </a:ext>
            </a:extLst>
          </p:cNvPr>
          <p:cNvSpPr txBox="1">
            <a:spLocks/>
          </p:cNvSpPr>
          <p:nvPr/>
        </p:nvSpPr>
        <p:spPr>
          <a:xfrm>
            <a:off x="8115300" y="1825625"/>
            <a:ext cx="3348318" cy="34366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/>
              <a:t>Obligatorisk systembevakning</a:t>
            </a:r>
          </a:p>
          <a:p>
            <a:pPr marL="0" indent="0">
              <a:buNone/>
            </a:pPr>
            <a:r>
              <a:rPr lang="sv-SE" dirty="0"/>
              <a:t>Skapas av någon annan (till exempel systemadministratör), åt användaren</a:t>
            </a:r>
          </a:p>
          <a:p>
            <a:pPr marL="0" indent="0">
              <a:buNone/>
            </a:pPr>
            <a:r>
              <a:rPr lang="sv-SE" dirty="0"/>
              <a:t>Användaren </a:t>
            </a:r>
            <a:r>
              <a:rPr lang="sv-SE" u="sng" dirty="0"/>
              <a:t>kan inte</a:t>
            </a:r>
            <a:r>
              <a:rPr lang="sv-SE" dirty="0"/>
              <a:t> själv ändra, inaktivera eller ta bort bevakningen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4A90890B-74D7-63F5-E6FF-3DCF4CBA92B1}"/>
              </a:ext>
            </a:extLst>
          </p:cNvPr>
          <p:cNvSpPr/>
          <p:nvPr/>
        </p:nvSpPr>
        <p:spPr>
          <a:xfrm>
            <a:off x="1033284" y="4808736"/>
            <a:ext cx="685291" cy="28673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/>
              <a:t>UP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943BC438-A409-A1F0-3DB4-673C1BC47F73}"/>
              </a:ext>
            </a:extLst>
          </p:cNvPr>
          <p:cNvSpPr/>
          <p:nvPr/>
        </p:nvSpPr>
        <p:spPr>
          <a:xfrm>
            <a:off x="1865469" y="4808736"/>
            <a:ext cx="685291" cy="286735"/>
          </a:xfrm>
          <a:prstGeom prst="roundRect">
            <a:avLst/>
          </a:prstGeom>
          <a:gradFill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2060"/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/>
              <a:t>TG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7100624F-D710-0C9C-36B1-161F163520FB}"/>
              </a:ext>
            </a:extLst>
          </p:cNvPr>
          <p:cNvSpPr/>
          <p:nvPr/>
        </p:nvSpPr>
        <p:spPr>
          <a:xfrm>
            <a:off x="4719558" y="4808736"/>
            <a:ext cx="685291" cy="28673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/>
              <a:t>UP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554D4E99-3D31-7C9D-1C8B-33345BC4456B}"/>
              </a:ext>
            </a:extLst>
          </p:cNvPr>
          <p:cNvSpPr/>
          <p:nvPr/>
        </p:nvSpPr>
        <p:spPr>
          <a:xfrm>
            <a:off x="5551743" y="4808736"/>
            <a:ext cx="685291" cy="286735"/>
          </a:xfrm>
          <a:prstGeom prst="roundRect">
            <a:avLst/>
          </a:prstGeom>
          <a:gradFill>
            <a:gsLst>
              <a:gs pos="0">
                <a:srgbClr val="9072B0"/>
              </a:gs>
              <a:gs pos="50000">
                <a:srgbClr val="9072B0"/>
              </a:gs>
              <a:gs pos="100000">
                <a:srgbClr val="5B358C"/>
              </a:gs>
            </a:gsLst>
          </a:gradFill>
          <a:ln>
            <a:solidFill>
              <a:srgbClr val="9072B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/>
              <a:t>ISP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E27BD13E-416D-25F1-38D8-0F798D722F30}"/>
              </a:ext>
            </a:extLst>
          </p:cNvPr>
          <p:cNvSpPr/>
          <p:nvPr/>
        </p:nvSpPr>
        <p:spPr>
          <a:xfrm>
            <a:off x="8307888" y="4808736"/>
            <a:ext cx="685291" cy="28673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/>
              <a:t>UP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7A6BC26-AC84-4434-2A2A-310A8743ED43}"/>
              </a:ext>
            </a:extLst>
          </p:cNvPr>
          <p:cNvSpPr txBox="1"/>
          <p:nvPr/>
        </p:nvSpPr>
        <p:spPr>
          <a:xfrm>
            <a:off x="802959" y="5644659"/>
            <a:ext cx="8031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Användaren</a:t>
            </a:r>
            <a:r>
              <a:rPr lang="sv-SE" sz="1600" dirty="0"/>
              <a:t> ges systemaktiviteten ”Bevakning: Hantera egna personliga bevakningar”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F69B79D-3888-EFC9-9AD4-24790CAD04D9}"/>
              </a:ext>
            </a:extLst>
          </p:cNvPr>
          <p:cNvSpPr txBox="1"/>
          <p:nvPr/>
        </p:nvSpPr>
        <p:spPr>
          <a:xfrm>
            <a:off x="802959" y="6013991"/>
            <a:ext cx="796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Systemadministratören</a:t>
            </a:r>
            <a:r>
              <a:rPr lang="sv-SE" sz="1600" dirty="0"/>
              <a:t> ges systemaktiviteten ”Bevakning: Hantera alla bevakningar”</a:t>
            </a:r>
          </a:p>
        </p:txBody>
      </p:sp>
    </p:spTree>
    <p:extLst>
      <p:ext uri="{BB962C8B-B14F-4D97-AF65-F5344CB8AC3E}">
        <p14:creationId xmlns:p14="http://schemas.microsoft.com/office/powerpoint/2010/main" val="25079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4" grpId="0" animBg="1"/>
      <p:bldP spid="15" grpId="0" animBg="1"/>
      <p:bldP spid="20" grpId="0" animBg="1"/>
      <p:bldP spid="21" grpId="0" animBg="1"/>
      <p:bldP spid="23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943C-BE8A-146A-7FA1-649EF299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240909-85D2-33BD-0560-651FC607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bevakningar definieras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7721226-8E30-367B-D130-4BF16C75E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25316"/>
              </p:ext>
            </p:extLst>
          </p:nvPr>
        </p:nvGraphicFramePr>
        <p:xfrm>
          <a:off x="838200" y="1851949"/>
          <a:ext cx="7938248" cy="45809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6341">
                  <a:extLst>
                    <a:ext uri="{9D8B030D-6E8A-4147-A177-3AD203B41FA5}">
                      <a16:colId xmlns:a16="http://schemas.microsoft.com/office/drawing/2014/main" val="568890116"/>
                    </a:ext>
                  </a:extLst>
                </a:gridCol>
                <a:gridCol w="5611907">
                  <a:extLst>
                    <a:ext uri="{9D8B030D-6E8A-4147-A177-3AD203B41FA5}">
                      <a16:colId xmlns:a16="http://schemas.microsoft.com/office/drawing/2014/main" val="2858350867"/>
                    </a:ext>
                  </a:extLst>
                </a:gridCol>
              </a:tblGrid>
              <a:tr h="54401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Typ av bevakning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Avgör vem som kan skapa bevakningen och om användaren själv kan hantera sin bevakning.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63385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tx1"/>
                          </a:solidFill>
                          <a:effectLst/>
                        </a:rPr>
                        <a:t>Användare 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tx1"/>
                          </a:solidFill>
                          <a:effectLst/>
                        </a:rPr>
                        <a:t>Vilken användare bevakningen ska gälla för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9631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Benämning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Fritext för att ange namn på bevakningen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7135"/>
                  </a:ext>
                </a:extLst>
              </a:tr>
              <a:tr h="600700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Bevakningsalternativ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Hur användaren ska uppmärksammas om att en händelse matchar ens bevakning (”filter”)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327165"/>
                  </a:ext>
                </a:extLst>
              </a:tr>
              <a:tr h="2247207">
                <a:tc>
                  <a:txBody>
                    <a:bodyPr/>
                    <a:lstStyle/>
                    <a:p>
                      <a:pPr algn="l" fontAlgn="t"/>
                      <a:r>
                        <a:rPr lang="sv-SE" sz="1500" b="1" dirty="0">
                          <a:solidFill>
                            <a:schemeClr val="bg1"/>
                          </a:solidFill>
                          <a:effectLst/>
                        </a:rPr>
                        <a:t>Kategori  </a:t>
                      </a:r>
                    </a:p>
                  </a:txBody>
                  <a:tcPr marL="63246" marR="63246" marT="44272" marB="442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En eller flera kategorier kan kombineras för att skapa ”filtret” av vilka händelser som ska fångas upp. Kategorier: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Ansvarig 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Händelsetyp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Organisationsenhet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Objektstyp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Processaktör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Processkategori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Processtyp</a:t>
                      </a:r>
                    </a:p>
                    <a:p>
                      <a:pPr marL="171450" indent="-171450" algn="l" fontAlgn="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500" dirty="0">
                          <a:solidFill>
                            <a:schemeClr val="bg1"/>
                          </a:solidFill>
                          <a:effectLst/>
                        </a:rPr>
                        <a:t>Utbudsomgång</a:t>
                      </a:r>
                    </a:p>
                  </a:txBody>
                  <a:tcPr marL="63246" marR="63246" marT="44272" marB="44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1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0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6312</TotalTime>
  <Words>829</Words>
  <Application>Microsoft Office PowerPoint</Application>
  <PresentationFormat>Bredbild</PresentationFormat>
  <Paragraphs>156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Figtree SemiBold</vt:lpstr>
      <vt:lpstr>Wingdings 3</vt:lpstr>
      <vt:lpstr>Aptos</vt:lpstr>
      <vt:lpstr>Figtree Medium</vt:lpstr>
      <vt:lpstr>Arial</vt:lpstr>
      <vt:lpstr>Figtree</vt:lpstr>
      <vt:lpstr>Office Theme</vt:lpstr>
      <vt:lpstr>PowerPoint-presentation</vt:lpstr>
      <vt:lpstr>Tematräff: Bevakningar</vt:lpstr>
      <vt:lpstr>Agenda</vt:lpstr>
      <vt:lpstr>Om funktionaliteten för bevakningar</vt:lpstr>
      <vt:lpstr>Bevakningar i Ladok</vt:lpstr>
      <vt:lpstr>Användningsområden</vt:lpstr>
      <vt:lpstr>Hur bevakningar definieras</vt:lpstr>
      <vt:lpstr>Typer av bevakningar</vt:lpstr>
      <vt:lpstr>Hur bevakningar definieras</vt:lpstr>
      <vt:lpstr>Hur bevakningar definieras</vt:lpstr>
      <vt:lpstr>Hur bevakningar definieras</vt:lpstr>
      <vt:lpstr>Bevakningsalternativ: Avisering</vt:lpstr>
      <vt:lpstr>Bevakningsalternativ: Bevakningslista</vt:lpstr>
      <vt:lpstr>Hur bevakningar definieras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507</cp:revision>
  <dcterms:created xsi:type="dcterms:W3CDTF">2024-03-26T12:09:15Z</dcterms:created>
  <dcterms:modified xsi:type="dcterms:W3CDTF">2025-08-20T11:58:37Z</dcterms:modified>
</cp:coreProperties>
</file>