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9" r:id="rId4"/>
    <p:sldId id="294" r:id="rId5"/>
    <p:sldId id="302" r:id="rId6"/>
    <p:sldId id="300" r:id="rId7"/>
    <p:sldId id="295" r:id="rId8"/>
    <p:sldId id="296" r:id="rId9"/>
    <p:sldId id="301" r:id="rId10"/>
    <p:sldId id="303" r:id="rId11"/>
    <p:sldId id="293" r:id="rId12"/>
    <p:sldId id="292" r:id="rId13"/>
  </p:sldIdLst>
  <p:sldSz cx="12192000" cy="6858000"/>
  <p:notesSz cx="6858000" cy="9144000"/>
  <p:embeddedFontLst>
    <p:embeddedFont>
      <p:font typeface="Figtree" pitchFamily="2" charset="0"/>
      <p:regular r:id="rId15"/>
      <p:bold r:id="rId16"/>
      <p:italic r:id="rId17"/>
      <p:boldItalic r:id="rId18"/>
    </p:embeddedFont>
    <p:embeddedFont>
      <p:font typeface="Figtree Medium" pitchFamily="2" charset="0"/>
      <p:regular r:id="rId19"/>
      <p:italic r:id="rId20"/>
    </p:embeddedFont>
    <p:embeddedFont>
      <p:font typeface="Figtree SemiBold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DCA346"/>
    <a:srgbClr val="266837"/>
    <a:srgbClr val="284466"/>
    <a:srgbClr val="2E3D4A"/>
    <a:srgbClr val="107238"/>
    <a:srgbClr val="9072B0"/>
    <a:srgbClr val="5B358C"/>
    <a:srgbClr val="EFE9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6"/>
    <p:restoredTop sz="96247" autoAdjust="0"/>
  </p:normalViewPr>
  <p:slideViewPr>
    <p:cSldViewPr snapToGrid="0">
      <p:cViewPr varScale="1">
        <p:scale>
          <a:sx n="105" d="100"/>
          <a:sy n="105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09/08/2025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2025-09-08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2025-09-08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2025-09-08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2025-09-08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2025-09-08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2025-09-08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st och utbildning b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464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Övrig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218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2025-09-08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3" r:id="rId8"/>
    <p:sldLayoutId id="2147483694" r:id="rId9"/>
    <p:sldLayoutId id="2147483690" r:id="rId10"/>
    <p:sldLayoutId id="2147483674" r:id="rId11"/>
    <p:sldLayoutId id="2147483661" r:id="rId12"/>
    <p:sldLayoutId id="2147483663" r:id="rId13"/>
    <p:sldLayoutId id="2147483667" r:id="rId14"/>
    <p:sldLayoutId id="2147483666" r:id="rId15"/>
    <p:sldLayoutId id="2147483671" r:id="rId16"/>
    <p:sldLayoutId id="2147483685" r:id="rId17"/>
    <p:sldLayoutId id="2147483660" r:id="rId18"/>
    <p:sldLayoutId id="2147483686" r:id="rId19"/>
    <p:sldLayoutId id="2147483662" r:id="rId20"/>
    <p:sldLayoutId id="2147483673" r:id="rId21"/>
    <p:sldLayoutId id="2147483664" r:id="rId22"/>
    <p:sldLayoutId id="2147483665" r:id="rId23"/>
    <p:sldLayoutId id="2147483670" r:id="rId24"/>
    <p:sldLayoutId id="2147483687" r:id="rId25"/>
    <p:sldLayoutId id="2147483675" r:id="rId26"/>
    <p:sldLayoutId id="2147483689" r:id="rId27"/>
    <p:sldLayoutId id="2147483676" r:id="rId28"/>
    <p:sldLayoutId id="2147483677" r:id="rId29"/>
    <p:sldLayoutId id="2147483678" r:id="rId30"/>
    <p:sldLayoutId id="2147483692" r:id="rId31"/>
    <p:sldLayoutId id="2147483652" r:id="rId32"/>
    <p:sldLayoutId id="2147483669" r:id="rId33"/>
    <p:sldLayoutId id="2147483691" r:id="rId34"/>
    <p:sldLayoutId id="2147483653" r:id="rId35"/>
    <p:sldLayoutId id="2147483655" r:id="rId36"/>
    <p:sldLayoutId id="2147483657" r:id="rId37"/>
    <p:sldLayoutId id="2147483668" r:id="rId3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2.77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D0F6D18-EA52-FD16-3776-ACAB8EEF9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187"/>
            <a:ext cx="10515600" cy="1325563"/>
          </a:xfrm>
        </p:spPr>
        <p:txBody>
          <a:bodyPr/>
          <a:lstStyle/>
          <a:p>
            <a:r>
              <a:rPr lang="sv-SE" dirty="0"/>
              <a:t>Systemaktiviteter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031F042-B0D4-A59A-9395-276BB49A4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Systemaktiviteten "Studentinformation: Läsa information" ger inte längre behörighet att läsa studenters lärosäteskopplingar.</a:t>
            </a:r>
          </a:p>
          <a:p>
            <a:r>
              <a:rPr lang="sv-SE" dirty="0"/>
              <a:t>Behörighet för det ges istället med en ny systemaktivitet: "Studentinformation: Läsa lärosäteskoppling", med nationell rättighetsnivå. </a:t>
            </a:r>
          </a:p>
          <a:p>
            <a:pPr lvl="1"/>
            <a:r>
              <a:rPr lang="sv-SE" dirty="0"/>
              <a:t>Den nya system aktiviteten har lagts in i behörighetsprofilen: "Nationell behörighet för avancerad administration av studentinformation"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F7FC96C-3D01-4F13-2079-9AAF6DE52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00" y="4206240"/>
            <a:ext cx="3877277" cy="18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AB867-AFD9-23B9-EE1E-8BE579C08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Kommande leverans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84BCB7-CDCF-C939-A978-807D2E13A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Avslag på tillgodoräknande</a:t>
            </a:r>
          </a:p>
          <a:p>
            <a:r>
              <a:rPr lang="sv-SE" sz="1800" dirty="0"/>
              <a:t>Planerad leverans: 24 september, version 2.78</a:t>
            </a:r>
          </a:p>
          <a:p>
            <a:r>
              <a:rPr lang="sv-SE" sz="1800" dirty="0" err="1"/>
              <a:t>Migrering</a:t>
            </a:r>
            <a:r>
              <a:rPr lang="sv-SE" sz="1800" dirty="0"/>
              <a:t> av beslutade tillgodoräknanden – information skickas till lokala kontaktpersoner!</a:t>
            </a:r>
          </a:p>
        </p:txBody>
      </p:sp>
    </p:spTree>
    <p:extLst>
      <p:ext uri="{BB962C8B-B14F-4D97-AF65-F5344CB8AC3E}">
        <p14:creationId xmlns:p14="http://schemas.microsoft.com/office/powerpoint/2010/main" val="28536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FA26E22-9758-2812-5ABA-3020CA43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2800" b="1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2.77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8 september 2025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Utbildningsplanering</a:t>
            </a:r>
          </a:p>
          <a:p>
            <a:pPr marL="0" indent="0">
              <a:buNone/>
            </a:pPr>
            <a:r>
              <a:rPr lang="sv-SE" sz="2400" dirty="0"/>
              <a:t>Litteraturlista </a:t>
            </a:r>
          </a:p>
          <a:p>
            <a:pPr marL="0" indent="0">
              <a:buNone/>
            </a:pPr>
            <a:r>
              <a:rPr lang="sv-SE" sz="2400" dirty="0"/>
              <a:t>Söka student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A32232A-8C01-DE5D-A3BD-C91FA334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Utbildningsplanering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761CA92-6EE6-DE15-3BB4-CE84AAE7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ange benämning och beskrivning för allt innehåll i en kurspaketeringstillfällesstruktur. I både struktur-fliken och via utbudsomgång.</a:t>
            </a:r>
          </a:p>
          <a:p>
            <a:pPr lvl="1"/>
            <a:r>
              <a:rPr lang="sv-SE" dirty="0"/>
              <a:t>Uppgifterna kan delas med lärosätets lokala system via "Dela struktur". </a:t>
            </a:r>
          </a:p>
          <a:p>
            <a:pPr lvl="1"/>
            <a:r>
              <a:rPr lang="sv-SE" dirty="0"/>
              <a:t>Uppgifterna visas inte i Ladok för studenter.</a:t>
            </a:r>
          </a:p>
          <a:p>
            <a:pPr marL="397800" lvl="1" indent="0">
              <a:buNone/>
            </a:pP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8920DA-BB2E-D1C6-7DE7-E730D33C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43F0E1-9CFE-4C0B-A4D8-8C8DBD9EF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är nu möjligt att använda kurstillfällen i status "Påbörjad" som förlagor till förslag.</a:t>
            </a:r>
          </a:p>
          <a:p>
            <a:pPr lvl="1"/>
            <a:r>
              <a:rPr lang="sv-SE" dirty="0"/>
              <a:t>Tidigare gick det endast att använda kurstillfällen i status ”Komplett" </a:t>
            </a:r>
          </a:p>
          <a:p>
            <a:r>
              <a:rPr lang="sv-SE" dirty="0"/>
              <a:t>När en beställning ska läggas till för strukturinnehåll visas nu "Valmöjlighet 1", "Valmöjlighet 2" osv. om valmöjligheten saknar benämning.</a:t>
            </a:r>
          </a:p>
          <a:p>
            <a:pPr lvl="1"/>
            <a:r>
              <a:rPr lang="sv-SE" dirty="0"/>
              <a:t>Tidigare visades [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]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5643268-575E-12DC-3095-5B92A52E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788" b="2415"/>
          <a:stretch>
            <a:fillRect/>
          </a:stretch>
        </p:blipFill>
        <p:spPr>
          <a:xfrm>
            <a:off x="6033655" y="4319453"/>
            <a:ext cx="4108006" cy="169896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B092E6-7AD5-D406-D314-8D4177A06B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212"/>
          <a:stretch>
            <a:fillRect/>
          </a:stretch>
        </p:blipFill>
        <p:spPr>
          <a:xfrm>
            <a:off x="1071648" y="4319453"/>
            <a:ext cx="4281747" cy="1689827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D1FAECA7-A712-5049-9347-6466A464E0F0}"/>
              </a:ext>
            </a:extLst>
          </p:cNvPr>
          <p:cNvSpPr txBox="1"/>
          <p:nvPr/>
        </p:nvSpPr>
        <p:spPr>
          <a:xfrm>
            <a:off x="1063334" y="3950121"/>
            <a:ext cx="91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Före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2A817D8-AF8F-8AF7-55F0-DBB0773E7F7A}"/>
              </a:ext>
            </a:extLst>
          </p:cNvPr>
          <p:cNvSpPr txBox="1"/>
          <p:nvPr/>
        </p:nvSpPr>
        <p:spPr>
          <a:xfrm>
            <a:off x="6033655" y="3950121"/>
            <a:ext cx="91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Efter</a:t>
            </a:r>
          </a:p>
        </p:txBody>
      </p:sp>
    </p:spTree>
    <p:extLst>
      <p:ext uri="{BB962C8B-B14F-4D97-AF65-F5344CB8AC3E}">
        <p14:creationId xmlns:p14="http://schemas.microsoft.com/office/powerpoint/2010/main" val="3111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C0981-0829-5469-5E03-030C80C03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6310C5B-9D57-2E99-5BA8-380F6D39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Litteraturlista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4195B54-ADCB-5691-8F4A-63E3CD0C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sökresultatet för litteraturposter visas nu vilken litteraturpost en manuellt skapad post ingår i.	</a:t>
            </a:r>
          </a:p>
          <a:p>
            <a:r>
              <a:rPr lang="sv-SE" dirty="0"/>
              <a:t>I listan över en upplagor visas nu även när litteraturlistan senast ändrades.	</a:t>
            </a:r>
          </a:p>
        </p:txBody>
      </p:sp>
    </p:spTree>
    <p:extLst>
      <p:ext uri="{BB962C8B-B14F-4D97-AF65-F5344CB8AC3E}">
        <p14:creationId xmlns:p14="http://schemas.microsoft.com/office/powerpoint/2010/main" val="8648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1A925-0E89-9A5E-EFAB-9EE44E7F5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B701747-1F5F-85CE-679A-F62C406F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C0F5BAA-5C1F-7E57-8504-140FB47D1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Prestandan har förbättrats så det går snabbare att skapa och visa en ISP.</a:t>
            </a:r>
          </a:p>
        </p:txBody>
      </p:sp>
    </p:spTree>
    <p:extLst>
      <p:ext uri="{BB962C8B-B14F-4D97-AF65-F5344CB8AC3E}">
        <p14:creationId xmlns:p14="http://schemas.microsoft.com/office/powerpoint/2010/main" val="19561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683B5-7CD8-3E5D-D6BE-2E6059E65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DF913F6-441B-A775-25C4-8DFC3E0A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Etablera identiteter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F6C1D0-C86A-B572-5843-49E16C0D7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förbättrad dubblettkontroll har införts vid massetablering av studenter som ska få </a:t>
            </a:r>
            <a:r>
              <a:rPr lang="sv-SE" dirty="0" err="1"/>
              <a:t>interimspersonnummer</a:t>
            </a:r>
            <a:r>
              <a:rPr lang="sv-SE" dirty="0"/>
              <a:t>. </a:t>
            </a:r>
          </a:p>
          <a:p>
            <a:pPr lvl="1"/>
            <a:r>
              <a:rPr lang="sv-SE" dirty="0"/>
              <a:t>Om det finns redan etablerade identiteter med samma födelsedatum, för- och efternamn samt kön visas en varning.	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F75013-F538-5D74-4A05-FAA48D6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5824"/>
            <a:ext cx="12192000" cy="3147176"/>
          </a:xfrm>
          <a:prstGeom prst="rect">
            <a:avLst/>
          </a:prstGeom>
        </p:spPr>
      </p:pic>
      <p:sp>
        <p:nvSpPr>
          <p:cNvPr id="6" name="Pil: höger 5">
            <a:extLst>
              <a:ext uri="{FF2B5EF4-FFF2-40B4-BE49-F238E27FC236}">
                <a16:creationId xmlns:a16="http://schemas.microsoft.com/office/drawing/2014/main" id="{688531B8-2DB1-6EC3-96EE-3BF330645D0C}"/>
              </a:ext>
            </a:extLst>
          </p:cNvPr>
          <p:cNvSpPr/>
          <p:nvPr/>
        </p:nvSpPr>
        <p:spPr>
          <a:xfrm rot="10800000">
            <a:off x="3574473" y="4364183"/>
            <a:ext cx="516856" cy="232756"/>
          </a:xfrm>
          <a:prstGeom prst="rightArrow">
            <a:avLst/>
          </a:prstGeom>
          <a:solidFill>
            <a:srgbClr val="DCA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5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3D7429-435C-D208-4B4D-FD001241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Sök student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38AFA2-943E-74CD-09FB-0434EB50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startsidan och sidan "Student" går det nu att söka på studenters e-postadress.	</a:t>
            </a:r>
          </a:p>
        </p:txBody>
      </p:sp>
    </p:spTree>
    <p:extLst>
      <p:ext uri="{BB962C8B-B14F-4D97-AF65-F5344CB8AC3E}">
        <p14:creationId xmlns:p14="http://schemas.microsoft.com/office/powerpoint/2010/main" val="2849713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6010</TotalTime>
  <Words>362</Words>
  <Application>Microsoft Office PowerPoint</Application>
  <PresentationFormat>Bredbild</PresentationFormat>
  <Paragraphs>44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Wingdings 3</vt:lpstr>
      <vt:lpstr>Figtree SemiBold</vt:lpstr>
      <vt:lpstr>Figtree</vt:lpstr>
      <vt:lpstr>Figtree Medium</vt:lpstr>
      <vt:lpstr>Aptos</vt:lpstr>
      <vt:lpstr>Office Theme</vt:lpstr>
      <vt:lpstr>PowerPoint-presentation</vt:lpstr>
      <vt:lpstr>Demo av version 2.77</vt:lpstr>
      <vt:lpstr>Detta kommer demonstreras</vt:lpstr>
      <vt:lpstr>Utbildningsplanering</vt:lpstr>
      <vt:lpstr>Utbudsomgång</vt:lpstr>
      <vt:lpstr>Litteraturlista</vt:lpstr>
      <vt:lpstr>Individuell studieplan</vt:lpstr>
      <vt:lpstr>Etablera identiteter</vt:lpstr>
      <vt:lpstr>Sök student</vt:lpstr>
      <vt:lpstr>Systemaktiviteter</vt:lpstr>
      <vt:lpstr>Kommande leverans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518</cp:revision>
  <dcterms:created xsi:type="dcterms:W3CDTF">2024-03-26T12:09:15Z</dcterms:created>
  <dcterms:modified xsi:type="dcterms:W3CDTF">2025-09-08T09:39:23Z</dcterms:modified>
</cp:coreProperties>
</file>