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9" r:id="rId4"/>
    <p:sldId id="297" r:id="rId5"/>
    <p:sldId id="295" r:id="rId6"/>
    <p:sldId id="298" r:id="rId7"/>
    <p:sldId id="296" r:id="rId8"/>
    <p:sldId id="302" r:id="rId9"/>
    <p:sldId id="304" r:id="rId10"/>
    <p:sldId id="308" r:id="rId11"/>
    <p:sldId id="305" r:id="rId12"/>
    <p:sldId id="301" r:id="rId13"/>
    <p:sldId id="310" r:id="rId14"/>
    <p:sldId id="306" r:id="rId15"/>
    <p:sldId id="309" r:id="rId16"/>
    <p:sldId id="300" r:id="rId17"/>
    <p:sldId id="299" r:id="rId18"/>
    <p:sldId id="307" r:id="rId19"/>
    <p:sldId id="293" r:id="rId20"/>
    <p:sldId id="294" r:id="rId21"/>
    <p:sldId id="292" r:id="rId22"/>
  </p:sldIdLst>
  <p:sldSz cx="12192000" cy="6858000"/>
  <p:notesSz cx="6858000" cy="9144000"/>
  <p:embeddedFontLst>
    <p:embeddedFont>
      <p:font typeface="Figtree" pitchFamily="2" charset="0"/>
      <p:regular r:id="rId24"/>
      <p:bold r:id="rId25"/>
      <p:italic r:id="rId26"/>
      <p:boldItalic r:id="rId27"/>
    </p:embeddedFont>
    <p:embeddedFont>
      <p:font typeface="Figtree Medium" pitchFamily="2" charset="0"/>
      <p:regular r:id="rId28"/>
      <p:italic r:id="rId29"/>
    </p:embeddedFont>
    <p:embeddedFont>
      <p:font typeface="Figtree SemiBold" pitchFamily="2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DCA346"/>
    <a:srgbClr val="266837"/>
    <a:srgbClr val="284466"/>
    <a:srgbClr val="2E3D4A"/>
    <a:srgbClr val="107238"/>
    <a:srgbClr val="9072B0"/>
    <a:srgbClr val="5B358C"/>
    <a:srgbClr val="EFE9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22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09/22/2025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2025-09-22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2025-09-22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2025-09-22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2025-09-22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2025-09-22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2025-09-22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Övrig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218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2025-09-22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3" r:id="rId8"/>
    <p:sldLayoutId id="2147483694" r:id="rId9"/>
    <p:sldLayoutId id="2147483690" r:id="rId10"/>
    <p:sldLayoutId id="2147483674" r:id="rId11"/>
    <p:sldLayoutId id="2147483661" r:id="rId12"/>
    <p:sldLayoutId id="2147483663" r:id="rId13"/>
    <p:sldLayoutId id="2147483667" r:id="rId14"/>
    <p:sldLayoutId id="2147483666" r:id="rId15"/>
    <p:sldLayoutId id="2147483671" r:id="rId16"/>
    <p:sldLayoutId id="2147483685" r:id="rId17"/>
    <p:sldLayoutId id="2147483660" r:id="rId18"/>
    <p:sldLayoutId id="2147483686" r:id="rId19"/>
    <p:sldLayoutId id="2147483662" r:id="rId20"/>
    <p:sldLayoutId id="2147483673" r:id="rId21"/>
    <p:sldLayoutId id="2147483664" r:id="rId22"/>
    <p:sldLayoutId id="2147483665" r:id="rId23"/>
    <p:sldLayoutId id="2147483670" r:id="rId24"/>
    <p:sldLayoutId id="2147483687" r:id="rId25"/>
    <p:sldLayoutId id="2147483675" r:id="rId26"/>
    <p:sldLayoutId id="2147483689" r:id="rId27"/>
    <p:sldLayoutId id="2147483676" r:id="rId28"/>
    <p:sldLayoutId id="2147483677" r:id="rId29"/>
    <p:sldLayoutId id="2147483678" r:id="rId30"/>
    <p:sldLayoutId id="2147483692" r:id="rId31"/>
    <p:sldLayoutId id="2147483652" r:id="rId32"/>
    <p:sldLayoutId id="2147483669" r:id="rId33"/>
    <p:sldLayoutId id="2147483691" r:id="rId34"/>
    <p:sldLayoutId id="2147483653" r:id="rId35"/>
    <p:sldLayoutId id="2147483655" r:id="rId36"/>
    <p:sldLayoutId id="2147483657" r:id="rId37"/>
    <p:sldLayoutId id="2147483668" r:id="rId3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jira.its.umu.se/browse/LTRE-67244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2.78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9E4CF-CB0C-F580-32DF-F70F66B7D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8332F90-0904-3B8D-EE8D-E15FA514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64084DE-BD3A-02F6-B91B-E57918A6E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Det går nu att dölja ämnestillfällets slutdatum i doktoranders ISP.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 err="1"/>
              <a:t>Sökvyer</a:t>
            </a:r>
            <a:r>
              <a:rPr lang="sv-SE" dirty="0"/>
              <a:t> under "Hantera doktorander (ISP)”: Fliken "Doktorand med ISP" är borttagen. </a:t>
            </a:r>
          </a:p>
          <a:p>
            <a:pPr lvl="1">
              <a:buClr>
                <a:schemeClr val="tx1"/>
              </a:buClr>
            </a:pPr>
            <a:r>
              <a:rPr lang="sv-SE" dirty="0"/>
              <a:t>Det går sedan tidigare att söka fram doktorander med ISP i fliken "Individuella studieplaner" istället.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FB6AFBE-30FF-4FC8-3AAE-8A03254FD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58559"/>
            <a:ext cx="9793188" cy="2748541"/>
          </a:xfrm>
          <a:prstGeom prst="rect">
            <a:avLst/>
          </a:prstGeom>
        </p:spPr>
      </p:pic>
      <p:sp>
        <p:nvSpPr>
          <p:cNvPr id="10" name="Pil: nedåt 9">
            <a:extLst>
              <a:ext uri="{FF2B5EF4-FFF2-40B4-BE49-F238E27FC236}">
                <a16:creationId xmlns:a16="http://schemas.microsoft.com/office/drawing/2014/main" id="{19EF1738-4E06-EFB5-0286-EB8EF9E04E0E}"/>
              </a:ext>
            </a:extLst>
          </p:cNvPr>
          <p:cNvSpPr/>
          <p:nvPr/>
        </p:nvSpPr>
        <p:spPr>
          <a:xfrm rot="10800000">
            <a:off x="5167086" y="4833144"/>
            <a:ext cx="464457" cy="1001485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nedåt 10">
            <a:extLst>
              <a:ext uri="{FF2B5EF4-FFF2-40B4-BE49-F238E27FC236}">
                <a16:creationId xmlns:a16="http://schemas.microsoft.com/office/drawing/2014/main" id="{D4F8B0B2-14FF-F298-931C-C672FD2164AD}"/>
              </a:ext>
            </a:extLst>
          </p:cNvPr>
          <p:cNvSpPr/>
          <p:nvPr/>
        </p:nvSpPr>
        <p:spPr>
          <a:xfrm rot="10800000">
            <a:off x="1748972" y="4833144"/>
            <a:ext cx="464457" cy="1001485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3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10AD4-F235-F934-033B-E7DB08221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A60EB37-E7B1-C5F2-C830-2314B603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1B72FAF-D5F7-A6FC-3A2F-5168FBED0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Det går nu att dölja ämnestillfällets slutdatum i doktoranders ISP.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 err="1"/>
              <a:t>Sökvyer</a:t>
            </a:r>
            <a:r>
              <a:rPr lang="sv-SE" dirty="0"/>
              <a:t> under "Hantera doktorander (ISP)”: Fliken "Doktorand med ISP" är borttagen. </a:t>
            </a:r>
          </a:p>
          <a:p>
            <a:pPr lvl="1">
              <a:buClr>
                <a:schemeClr val="tx1"/>
              </a:buClr>
            </a:pPr>
            <a:r>
              <a:rPr lang="sv-SE" dirty="0"/>
              <a:t>Det går sedan tidigare att söka fram doktorander med ISP i fliken "Individuella studieplaner" istället.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I individuella studieplaner markeras fokus tydligare på det första textfältet, rullista och andra fält.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8FA7DA-F4A1-C807-21A4-1F67C181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6" y="3604971"/>
            <a:ext cx="9406740" cy="2478329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3602B5AD-1153-39C8-B64F-7828850A7EE3}"/>
              </a:ext>
            </a:extLst>
          </p:cNvPr>
          <p:cNvSpPr/>
          <p:nvPr/>
        </p:nvSpPr>
        <p:spPr>
          <a:xfrm rot="20700000">
            <a:off x="385632" y="4953538"/>
            <a:ext cx="905135" cy="453698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91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361BD6-E342-8A50-C595-940E6AA2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Studiedeltagande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971DEF1-350F-65B3-E7D1-19C8F4F63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studiedeltagandefliken visas nu behörighetsvillkor som är inlagda för kurspaketeringstillfällen, oberoende av om det finns kurstillfällen tillagda eller inte för kurspaketeringstillfället. </a:t>
            </a:r>
          </a:p>
          <a:p>
            <a:pPr lvl="1"/>
            <a:r>
              <a:rPr lang="sv-SE" dirty="0"/>
              <a:t>Tidigare visades behörighetsvillkoret endast om det fanns kurstillfällen tillagda.</a:t>
            </a:r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2B375F3-FA53-A6B4-E60C-F9E9B3270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2" y="3079126"/>
            <a:ext cx="9224682" cy="3331135"/>
          </a:xfrm>
          <a:prstGeom prst="rect">
            <a:avLst/>
          </a:prstGeo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D0B8455A-F3C0-2FB4-526F-C8B432B9E2C9}"/>
              </a:ext>
            </a:extLst>
          </p:cNvPr>
          <p:cNvSpPr/>
          <p:nvPr/>
        </p:nvSpPr>
        <p:spPr>
          <a:xfrm rot="9669890">
            <a:off x="6145003" y="4772724"/>
            <a:ext cx="905135" cy="453698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64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94278-D434-C433-4F0D-2C1A81A6D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41F7D4-4B34-173A-3E66-2B0EC91D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 + Aktivitetstillfälle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345565-C9D0-40B7-26DC-7BB363AFA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Val för att ta bort sin anmälan eller byta alternativ har flyttats</a:t>
            </a:r>
          </a:p>
          <a:p>
            <a:r>
              <a:rPr lang="sv-SE" dirty="0"/>
              <a:t>Studenter kan nu ändra eller återkalla sin ansökan om pedagogiskt stöd. Personal kan söka fram och avskriva återkallade ansökningar.</a:t>
            </a:r>
          </a:p>
        </p:txBody>
      </p:sp>
    </p:spTree>
    <p:extLst>
      <p:ext uri="{BB962C8B-B14F-4D97-AF65-F5344CB8AC3E}">
        <p14:creationId xmlns:p14="http://schemas.microsoft.com/office/powerpoint/2010/main" val="354640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9201B4-352B-6C51-F916-7997BD33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ADFE88-594C-8C50-D360-97355BE1F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Text som lagts in i fälten "Information till handläggare" (används vid bifall) och "Motivering” (används vid avslag) följer inte längre med när man byter mellan bifall och avslag för stödet.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F75081D-3DFC-45BB-8B83-BB809B88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8"/>
          <a:stretch>
            <a:fillRect/>
          </a:stretch>
        </p:blipFill>
        <p:spPr>
          <a:xfrm>
            <a:off x="1049104" y="2747562"/>
            <a:ext cx="7053949" cy="2457450"/>
          </a:xfrm>
          <a:prstGeom prst="rect">
            <a:avLst/>
          </a:prstGeom>
        </p:spPr>
      </p:pic>
      <p:sp>
        <p:nvSpPr>
          <p:cNvPr id="5" name="Pil: höger 4">
            <a:extLst>
              <a:ext uri="{FF2B5EF4-FFF2-40B4-BE49-F238E27FC236}">
                <a16:creationId xmlns:a16="http://schemas.microsoft.com/office/drawing/2014/main" id="{180E0C3C-8208-696D-59D9-C7F2C04C0361}"/>
              </a:ext>
            </a:extLst>
          </p:cNvPr>
          <p:cNvSpPr/>
          <p:nvPr/>
        </p:nvSpPr>
        <p:spPr>
          <a:xfrm rot="11700000">
            <a:off x="7861388" y="3438192"/>
            <a:ext cx="905135" cy="453698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55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989C2-FDC7-92EC-C393-61A482F28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0DF32A-8A36-0372-4035-549D97C5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0B54AD-1F90-16A4-E2E3-718B9DD6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Text som lagts in i fälten "Information till handläggare" (används vid bifall) och "Motivering” (används vid avslag) följer inte längre med när man byter mellan bifall och avslag för stödet.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Nu finns genväg för att gå från söksidan för aktivitetstillfällen till ansökningar om pedagogiskt stöd på tillfället.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Ny systemaktivitet: ”Pedagogiskt stöd: Läsa information”. Ger behörighet att läsa ansökningar om pedagogiskt stöd.</a:t>
            </a:r>
          </a:p>
          <a:p>
            <a:pPr marL="0" indent="0">
              <a:buClr>
                <a:schemeClr val="tx1"/>
              </a:buClr>
              <a:buNone/>
            </a:pPr>
            <a:br>
              <a:rPr lang="sv-SE" dirty="0"/>
            </a:b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767931A-2E1B-26D4-CCB8-2218FF85E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08"/>
          <a:stretch>
            <a:fillRect/>
          </a:stretch>
        </p:blipFill>
        <p:spPr>
          <a:xfrm>
            <a:off x="1170855" y="3232087"/>
            <a:ext cx="6266403" cy="3625913"/>
          </a:xfrm>
          <a:prstGeom prst="rect">
            <a:avLst/>
          </a:prstGeo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D072FEA2-B13B-AD32-B406-0460C51C687B}"/>
              </a:ext>
            </a:extLst>
          </p:cNvPr>
          <p:cNvSpPr/>
          <p:nvPr/>
        </p:nvSpPr>
        <p:spPr>
          <a:xfrm rot="11343100">
            <a:off x="7188045" y="6412827"/>
            <a:ext cx="905135" cy="453698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2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BEB82E-8997-36A2-C873-F4604DE1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besluta om avslag på ansökan om tillgodoräknande i Ladok.</a:t>
            </a:r>
          </a:p>
          <a:p>
            <a:pPr marL="397800" lvl="1" indent="0">
              <a:buNone/>
            </a:pPr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E0071E-B050-C70C-9FBB-E458D146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F1F72594-2878-9AF0-758C-684B9C08359A}"/>
              </a:ext>
            </a:extLst>
          </p:cNvPr>
          <p:cNvSpPr/>
          <p:nvPr/>
        </p:nvSpPr>
        <p:spPr>
          <a:xfrm>
            <a:off x="751438" y="2308634"/>
            <a:ext cx="9795849" cy="1682503"/>
          </a:xfrm>
          <a:prstGeom prst="roundRect">
            <a:avLst>
              <a:gd name="adj" fmla="val 615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Kommande rättningar: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I aviseringsmejl: Fel i visningen av ursprung för grunder i avslag (det står t.ex. det egna lärosätet även om det gäller en annan merit från ett helt annat lärosäte). </a:t>
            </a:r>
            <a:r>
              <a:rPr lang="sv-SE" sz="1600" u="sng" dirty="0">
                <a:hlinkClick r:id="rId2"/>
              </a:rPr>
              <a:t>LTRE-67244</a:t>
            </a:r>
            <a:endParaRPr lang="sv-SE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I Ladok för studenter och Ladok för personal: Radbrytningar i motivering till avslag visas inte. Visas dock korrekt i aviseringen. 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BC8521D9-DACC-B40E-6112-AED52E94AA28}"/>
              </a:ext>
            </a:extLst>
          </p:cNvPr>
          <p:cNvSpPr/>
          <p:nvPr/>
        </p:nvSpPr>
        <p:spPr>
          <a:xfrm>
            <a:off x="751438" y="4169990"/>
            <a:ext cx="9795849" cy="878185"/>
          </a:xfrm>
          <a:prstGeom prst="roundRect">
            <a:avLst>
              <a:gd name="adj" fmla="val 989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Kommande funktionalitet: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Avslag på modul inom kurser som studenten inte är registrerad på</a:t>
            </a:r>
          </a:p>
        </p:txBody>
      </p:sp>
    </p:spTree>
    <p:extLst>
      <p:ext uri="{BB962C8B-B14F-4D97-AF65-F5344CB8AC3E}">
        <p14:creationId xmlns:p14="http://schemas.microsoft.com/office/powerpoint/2010/main" val="29635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AEB00BF-A408-3447-DE74-74CE0960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13136D4-21B3-801D-A61C-A3E156A74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uppföljningsrapporterna och "Utfall HST och HPR" ligger nu kolumnrubrikerna kvar vid </a:t>
            </a:r>
            <a:r>
              <a:rPr lang="sv-SE" dirty="0" err="1"/>
              <a:t>skrollning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43803D-EC0B-CBAA-CC3E-365A5573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03194"/>
            <a:ext cx="9978018" cy="3473769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8DDED93E-9489-85DC-00E0-B7B7344299D4}"/>
              </a:ext>
            </a:extLst>
          </p:cNvPr>
          <p:cNvSpPr/>
          <p:nvPr/>
        </p:nvSpPr>
        <p:spPr>
          <a:xfrm>
            <a:off x="300618" y="4136231"/>
            <a:ext cx="905135" cy="453698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534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63109E-D997-30B4-8AE7-F2908548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Studentinformation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082DDE-6C69-18F4-94DB-893CE61A3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inte längre att lägga in felaktiga tecken i en students e-postadress i Ladok för personal. </a:t>
            </a:r>
          </a:p>
          <a:p>
            <a:pPr lvl="1"/>
            <a:r>
              <a:rPr lang="sv-SE" dirty="0"/>
              <a:t>Det är sedan tidigare inte möjligt i Ladok för studenter.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EF4C6DC-45D3-E92B-3CC7-1ACB9E39C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7" y="2776978"/>
            <a:ext cx="11688806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31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2AB867-AFD9-23B9-EE1E-8BE579C0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och….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1F902F9-D17D-9606-6172-3DE176F4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35" y="1360992"/>
            <a:ext cx="9736247" cy="515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2.78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22 september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D2743-3DE6-E568-89C3-EE19FF075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2890FC5-FD6A-33FD-0F23-CAD9BE49D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310283"/>
            <a:ext cx="9555180" cy="544954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B0F754F-A1AC-F6A8-6E28-8D52CC25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och….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FB2D843-29FE-926A-D889-D614F98D40FC}"/>
              </a:ext>
            </a:extLst>
          </p:cNvPr>
          <p:cNvSpPr/>
          <p:nvPr/>
        </p:nvSpPr>
        <p:spPr>
          <a:xfrm>
            <a:off x="838199" y="5923939"/>
            <a:ext cx="1820179" cy="84441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8359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FA26E22-9758-2812-5ABA-3020CA43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v-SE" sz="2800" b="1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09866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Utbildningsinformation </a:t>
            </a:r>
          </a:p>
          <a:p>
            <a:pPr marL="0" indent="0">
              <a:buNone/>
            </a:pPr>
            <a:r>
              <a:rPr lang="sv-SE" sz="2400" dirty="0"/>
              <a:t>Utbudsomgång</a:t>
            </a:r>
          </a:p>
          <a:p>
            <a:pPr marL="0" indent="0">
              <a:buNone/>
            </a:pPr>
            <a:r>
              <a:rPr lang="sv-SE" sz="2400" dirty="0"/>
              <a:t>Studieavgifter </a:t>
            </a:r>
          </a:p>
          <a:p>
            <a:pPr marL="0" indent="0">
              <a:buNone/>
            </a:pPr>
            <a:r>
              <a:rPr lang="sv-SE" sz="2400" dirty="0"/>
              <a:t>Pedagogiskt stöd</a:t>
            </a:r>
          </a:p>
          <a:p>
            <a:pPr marL="0" indent="0">
              <a:buNone/>
            </a:pPr>
            <a:r>
              <a:rPr lang="sv-SE" sz="2400" dirty="0"/>
              <a:t>Tillgodoräknande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B1BC29-615C-35D3-FABD-2D4F9253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583325-CB7F-CC8E-29A6-AFE898923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är nu möjligt att kopiera en kurspaketeringstillfällesstruktur från ett tillfälle till ett annat (inom samma kurspaketering).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766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BB833C4-C9D0-FB4C-6920-374F256E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6FD95CE-0058-D8A0-3EC3-EC095DF39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utbudsomgång är det nu möjligt att skapa ett förslag till ett kurstillfälle genom att utgå från en kurs.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174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71126A-EA6B-D07B-1E1B-0795B3C2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Litteraturlista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3D3311-BB35-7DD1-1F39-9CAA7A607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en litteraturpost uppdateras skickas nu ett </a:t>
            </a:r>
            <a:r>
              <a:rPr lang="sv-SE" dirty="0" err="1"/>
              <a:t>LitteraturlistaEvent</a:t>
            </a:r>
            <a:r>
              <a:rPr lang="sv-SE" dirty="0"/>
              <a:t> (av typen uppdaterad) för varje beslutad litteraturlista som använder sig av den ändrade litteraturposten.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450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C05A538-0161-C7C2-1910-5A8A0B14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D6E383B-B1DA-E683-C294-D08864F26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Det går nu att visa attributet "Tillträdesnivå" i planer. 	</a:t>
            </a:r>
          </a:p>
          <a:p>
            <a:pPr lvl="1">
              <a:buClr>
                <a:schemeClr val="tx1"/>
              </a:buClr>
            </a:pPr>
            <a:r>
              <a:rPr lang="sv-SE" dirty="0"/>
              <a:t>I dokumentkonfigurationen: Lägg till sektionen TILLTRADESNIVA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5A058A-5B7B-414C-E766-D85EE789C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8" y="2693811"/>
            <a:ext cx="7117401" cy="378912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3532BEB-89BB-FA29-3B64-D0F601C4B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24345"/>
            <a:ext cx="5748977" cy="400985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57BADDE7-4F69-69B1-90F7-6F0664452775}"/>
              </a:ext>
            </a:extLst>
          </p:cNvPr>
          <p:cNvSpPr/>
          <p:nvPr/>
        </p:nvSpPr>
        <p:spPr>
          <a:xfrm>
            <a:off x="3405373" y="6076950"/>
            <a:ext cx="2652527" cy="522355"/>
          </a:xfrm>
          <a:custGeom>
            <a:avLst/>
            <a:gdLst>
              <a:gd name="connsiteX0" fmla="*/ 329275 w 2881975"/>
              <a:gd name="connsiteY0" fmla="*/ 0 h 461840"/>
              <a:gd name="connsiteX1" fmla="*/ 129250 w 2881975"/>
              <a:gd name="connsiteY1" fmla="*/ 457200 h 461840"/>
              <a:gd name="connsiteX2" fmla="*/ 2043775 w 2881975"/>
              <a:gd name="connsiteY2" fmla="*/ 238125 h 461840"/>
              <a:gd name="connsiteX3" fmla="*/ 2881975 w 2881975"/>
              <a:gd name="connsiteY3" fmla="*/ 266700 h 461840"/>
              <a:gd name="connsiteX0" fmla="*/ 306016 w 2858716"/>
              <a:gd name="connsiteY0" fmla="*/ 0 h 464189"/>
              <a:gd name="connsiteX1" fmla="*/ 105991 w 2858716"/>
              <a:gd name="connsiteY1" fmla="*/ 457200 h 464189"/>
              <a:gd name="connsiteX2" fmla="*/ 1706191 w 2858716"/>
              <a:gd name="connsiteY2" fmla="*/ 276225 h 464189"/>
              <a:gd name="connsiteX3" fmla="*/ 2858716 w 2858716"/>
              <a:gd name="connsiteY3" fmla="*/ 266700 h 464189"/>
              <a:gd name="connsiteX0" fmla="*/ 306016 w 2858716"/>
              <a:gd name="connsiteY0" fmla="*/ 0 h 464189"/>
              <a:gd name="connsiteX1" fmla="*/ 105991 w 2858716"/>
              <a:gd name="connsiteY1" fmla="*/ 457200 h 464189"/>
              <a:gd name="connsiteX2" fmla="*/ 1706191 w 2858716"/>
              <a:gd name="connsiteY2" fmla="*/ 276225 h 464189"/>
              <a:gd name="connsiteX3" fmla="*/ 2858716 w 2858716"/>
              <a:gd name="connsiteY3" fmla="*/ 266700 h 464189"/>
              <a:gd name="connsiteX0" fmla="*/ 306016 w 2715841"/>
              <a:gd name="connsiteY0" fmla="*/ 0 h 464189"/>
              <a:gd name="connsiteX1" fmla="*/ 105991 w 2715841"/>
              <a:gd name="connsiteY1" fmla="*/ 457200 h 464189"/>
              <a:gd name="connsiteX2" fmla="*/ 1706191 w 2715841"/>
              <a:gd name="connsiteY2" fmla="*/ 276225 h 464189"/>
              <a:gd name="connsiteX3" fmla="*/ 2715841 w 2715841"/>
              <a:gd name="connsiteY3" fmla="*/ 257175 h 464189"/>
              <a:gd name="connsiteX0" fmla="*/ 214215 w 2776440"/>
              <a:gd name="connsiteY0" fmla="*/ 0 h 503941"/>
              <a:gd name="connsiteX1" fmla="*/ 166590 w 2776440"/>
              <a:gd name="connsiteY1" fmla="*/ 495300 h 503941"/>
              <a:gd name="connsiteX2" fmla="*/ 1766790 w 2776440"/>
              <a:gd name="connsiteY2" fmla="*/ 314325 h 503941"/>
              <a:gd name="connsiteX3" fmla="*/ 2776440 w 2776440"/>
              <a:gd name="connsiteY3" fmla="*/ 295275 h 503941"/>
              <a:gd name="connsiteX0" fmla="*/ 190654 w 2752879"/>
              <a:gd name="connsiteY0" fmla="*/ 0 h 503941"/>
              <a:gd name="connsiteX1" fmla="*/ 143029 w 2752879"/>
              <a:gd name="connsiteY1" fmla="*/ 495300 h 503941"/>
              <a:gd name="connsiteX2" fmla="*/ 1743229 w 2752879"/>
              <a:gd name="connsiteY2" fmla="*/ 314325 h 503941"/>
              <a:gd name="connsiteX3" fmla="*/ 2752879 w 2752879"/>
              <a:gd name="connsiteY3" fmla="*/ 295275 h 503941"/>
              <a:gd name="connsiteX0" fmla="*/ 90302 w 2652527"/>
              <a:gd name="connsiteY0" fmla="*/ 0 h 522355"/>
              <a:gd name="connsiteX1" fmla="*/ 252227 w 2652527"/>
              <a:gd name="connsiteY1" fmla="*/ 514350 h 522355"/>
              <a:gd name="connsiteX2" fmla="*/ 1642877 w 2652527"/>
              <a:gd name="connsiteY2" fmla="*/ 314325 h 522355"/>
              <a:gd name="connsiteX3" fmla="*/ 2652527 w 2652527"/>
              <a:gd name="connsiteY3" fmla="*/ 295275 h 52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527" h="522355">
                <a:moveTo>
                  <a:pt x="90302" y="0"/>
                </a:moveTo>
                <a:cubicBezTo>
                  <a:pt x="-76386" y="256381"/>
                  <a:pt x="-6535" y="461963"/>
                  <a:pt x="252227" y="514350"/>
                </a:cubicBezTo>
                <a:cubicBezTo>
                  <a:pt x="510989" y="566737"/>
                  <a:pt x="1184090" y="346075"/>
                  <a:pt x="1642877" y="314325"/>
                </a:cubicBezTo>
                <a:cubicBezTo>
                  <a:pt x="2101664" y="282575"/>
                  <a:pt x="2306452" y="277812"/>
                  <a:pt x="2652527" y="295275"/>
                </a:cubicBezTo>
              </a:path>
            </a:pathLst>
          </a:custGeom>
          <a:noFill/>
          <a:ln w="28575">
            <a:solidFill>
              <a:srgbClr val="04B06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3172CC-3865-EA45-0E1C-F8E431AC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25035F-CF75-F1E9-9BEE-E3C8C6A1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Lärosätet kan välja att aktivera betalningsstatus "Uppskov med betalning". Betalningsstatusen innebär att studenten kan registreras på kurser innan studieavgiften är helt betald.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754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4494341-C9FC-48EF-13DD-E86EB717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A8E0EAE-BA29-A7EA-E2E9-5F7AA2898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Det går nu att dölja ämnestillfällets slutdatum i doktoranders ISP.</a:t>
            </a:r>
          </a:p>
          <a:p>
            <a:pPr lvl="1">
              <a:buClr>
                <a:schemeClr val="tx1"/>
              </a:buClr>
            </a:pPr>
            <a:r>
              <a:rPr lang="sv-SE" dirty="0"/>
              <a:t>Dölj via lärosätets lokala mall: </a:t>
            </a:r>
            <a:r>
              <a:rPr lang="sv-SE" i="1" dirty="0"/>
              <a:t>Systemadministration – Konfiguration – ISP konfiguration – Lärosätets mallar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753E9B-532D-473B-DAF6-B70287B15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2695574"/>
            <a:ext cx="5235050" cy="41624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3A4DC63-1E16-3D5A-E9C4-DC83824E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115" y="2695574"/>
            <a:ext cx="5901360" cy="3583643"/>
          </a:xfrm>
          <a:prstGeom prst="rect">
            <a:avLst/>
          </a:prstGeom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A67B6268-13CF-E7B7-CEEC-39EA6BE57354}"/>
              </a:ext>
            </a:extLst>
          </p:cNvPr>
          <p:cNvSpPr/>
          <p:nvPr/>
        </p:nvSpPr>
        <p:spPr>
          <a:xfrm>
            <a:off x="8058150" y="5238750"/>
            <a:ext cx="2619375" cy="28575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0F53E40B-9B44-6AE6-3202-91DB31F41E5A}"/>
              </a:ext>
            </a:extLst>
          </p:cNvPr>
          <p:cNvSpPr/>
          <p:nvPr/>
        </p:nvSpPr>
        <p:spPr>
          <a:xfrm rot="7200000">
            <a:off x="4348531" y="5444754"/>
            <a:ext cx="905135" cy="453698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6422</TotalTime>
  <Words>662</Words>
  <Application>Microsoft Office PowerPoint</Application>
  <PresentationFormat>Bredbild</PresentationFormat>
  <Paragraphs>69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Aptos</vt:lpstr>
      <vt:lpstr>Wingdings 3</vt:lpstr>
      <vt:lpstr>Figtree SemiBold</vt:lpstr>
      <vt:lpstr>Figtree Medium</vt:lpstr>
      <vt:lpstr>Figtree</vt:lpstr>
      <vt:lpstr>Office Theme</vt:lpstr>
      <vt:lpstr>PowerPoint-presentation</vt:lpstr>
      <vt:lpstr>Demo av version 2.78</vt:lpstr>
      <vt:lpstr>Detta kommer demonstreras</vt:lpstr>
      <vt:lpstr>Utbildningsinformation</vt:lpstr>
      <vt:lpstr>Utbudsomgång</vt:lpstr>
      <vt:lpstr>Litteraturlista</vt:lpstr>
      <vt:lpstr>Plan</vt:lpstr>
      <vt:lpstr>Studieavgifter</vt:lpstr>
      <vt:lpstr>Individuell studieplan</vt:lpstr>
      <vt:lpstr>Individuell studieplan</vt:lpstr>
      <vt:lpstr>Individuell studieplan</vt:lpstr>
      <vt:lpstr>Studiedeltagande</vt:lpstr>
      <vt:lpstr>Pedagogiskt stöd + Aktivitetstillfälle</vt:lpstr>
      <vt:lpstr>Pedagogiskt stöd</vt:lpstr>
      <vt:lpstr>Pedagogiskt stöd</vt:lpstr>
      <vt:lpstr>Tillgodoräknande</vt:lpstr>
      <vt:lpstr>Uppföljning</vt:lpstr>
      <vt:lpstr>Studentinformation</vt:lpstr>
      <vt:lpstr>och….</vt:lpstr>
      <vt:lpstr>och….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541</cp:revision>
  <dcterms:created xsi:type="dcterms:W3CDTF">2024-03-26T12:09:15Z</dcterms:created>
  <dcterms:modified xsi:type="dcterms:W3CDTF">2025-09-22T09:58:56Z</dcterms:modified>
</cp:coreProperties>
</file>