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9" r:id="rId4"/>
    <p:sldId id="299" r:id="rId5"/>
    <p:sldId id="317" r:id="rId6"/>
    <p:sldId id="295" r:id="rId7"/>
    <p:sldId id="318" r:id="rId8"/>
    <p:sldId id="320" r:id="rId9"/>
  </p:sldIdLst>
  <p:sldSz cx="12192000" cy="6858000"/>
  <p:notesSz cx="6858000" cy="9144000"/>
  <p:embeddedFontLst>
    <p:embeddedFont>
      <p:font typeface="Aptos" panose="020B0004020202020204" pitchFamily="34" charset="0"/>
      <p:regular r:id="rId11"/>
      <p:bold r:id="rId12"/>
      <p:italic r:id="rId13"/>
      <p:boldItalic r:id="rId14"/>
    </p:embeddedFont>
    <p:embeddedFont>
      <p:font typeface="Figtree" pitchFamily="2" charset="0"/>
      <p:regular r:id="rId15"/>
      <p:bold r:id="rId16"/>
      <p:italic r:id="rId17"/>
      <p:boldItalic r:id="rId18"/>
    </p:embeddedFont>
    <p:embeddedFont>
      <p:font typeface="Figtree Medium" pitchFamily="2" charset="0"/>
      <p:regular r:id="rId19"/>
      <p:italic r:id="rId20"/>
    </p:embeddedFont>
    <p:embeddedFont>
      <p:font typeface="Figtree SemiBold" pitchFamily="2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2B0"/>
    <a:srgbClr val="5B358C"/>
    <a:srgbClr val="E0EBD8"/>
    <a:srgbClr val="04B067"/>
    <a:srgbClr val="007633"/>
    <a:srgbClr val="266837"/>
    <a:srgbClr val="284466"/>
    <a:srgbClr val="2E3D4A"/>
    <a:srgbClr val="107238"/>
    <a:srgbClr val="DCA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/>
    <p:restoredTop sz="70358" autoAdjust="0"/>
  </p:normalViewPr>
  <p:slideViewPr>
    <p:cSldViewPr snapToGrid="0">
      <p:cViewPr varScale="1">
        <p:scale>
          <a:sx n="54" d="100"/>
          <a:sy n="54" d="100"/>
        </p:scale>
        <p:origin x="13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26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09/01/2025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4251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0927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2454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3154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3424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2288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2025-09-01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2025-09-01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2025-09-01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2025-09-01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2025-09-01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2025-09-01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anlig Slid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5218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2025-09-01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5" r:id="rId8"/>
    <p:sldLayoutId id="2147483693" r:id="rId9"/>
    <p:sldLayoutId id="2147483694" r:id="rId10"/>
    <p:sldLayoutId id="2147483690" r:id="rId11"/>
    <p:sldLayoutId id="2147483674" r:id="rId12"/>
    <p:sldLayoutId id="2147483661" r:id="rId13"/>
    <p:sldLayoutId id="2147483663" r:id="rId14"/>
    <p:sldLayoutId id="2147483667" r:id="rId15"/>
    <p:sldLayoutId id="2147483666" r:id="rId16"/>
    <p:sldLayoutId id="2147483671" r:id="rId17"/>
    <p:sldLayoutId id="2147483685" r:id="rId18"/>
    <p:sldLayoutId id="2147483660" r:id="rId19"/>
    <p:sldLayoutId id="2147483686" r:id="rId20"/>
    <p:sldLayoutId id="2147483662" r:id="rId21"/>
    <p:sldLayoutId id="2147483673" r:id="rId22"/>
    <p:sldLayoutId id="2147483664" r:id="rId23"/>
    <p:sldLayoutId id="2147483665" r:id="rId24"/>
    <p:sldLayoutId id="2147483670" r:id="rId25"/>
    <p:sldLayoutId id="2147483687" r:id="rId26"/>
    <p:sldLayoutId id="2147483675" r:id="rId27"/>
    <p:sldLayoutId id="2147483689" r:id="rId28"/>
    <p:sldLayoutId id="2147483676" r:id="rId29"/>
    <p:sldLayoutId id="2147483677" r:id="rId30"/>
    <p:sldLayoutId id="2147483678" r:id="rId31"/>
    <p:sldLayoutId id="2147483692" r:id="rId32"/>
    <p:sldLayoutId id="2147483652" r:id="rId33"/>
    <p:sldLayoutId id="2147483669" r:id="rId34"/>
    <p:sldLayoutId id="2147483691" r:id="rId35"/>
    <p:sldLayoutId id="2147483653" r:id="rId36"/>
    <p:sldLayoutId id="2147483655" r:id="rId37"/>
    <p:sldLayoutId id="2147483657" r:id="rId38"/>
    <p:sldLayoutId id="2147483668" r:id="rId3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sunflower-sunflower-field-yellow-152288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granding/507298319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dokkonsortiet.se/instruktioner?term-topic=utbildningsinformation&amp;term-tag=utbudshante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ixabay.com/en/autumn-tree-leaves-red-209479/" TargetMode="Externa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Tematräff om utbudshantering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 i inspelningen?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din kamera och mikrofon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sz="4800" dirty="0">
                <a:latin typeface="Figtree SemiBold" pitchFamily="2" charset="0"/>
              </a:rPr>
              <a:t>Tematräff: </a:t>
            </a:r>
            <a:r>
              <a:rPr lang="sv-SE" dirty="0"/>
              <a:t>Utbudshantering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44356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1600" b="1" dirty="0"/>
              <a:t>Jessica Sedig</a:t>
            </a:r>
            <a:r>
              <a:rPr lang="sv-SE" sz="1600" dirty="0"/>
              <a:t>, Produktägare </a:t>
            </a:r>
          </a:p>
          <a:p>
            <a:pPr>
              <a:spcBef>
                <a:spcPts val="600"/>
              </a:spcBef>
            </a:pPr>
            <a:r>
              <a:rPr lang="sv-SE" sz="1600" b="1" dirty="0"/>
              <a:t>Elin Stender</a:t>
            </a:r>
            <a:r>
              <a:rPr lang="sv-SE" sz="1600" dirty="0"/>
              <a:t>, Verksamhetsexpert</a:t>
            </a:r>
          </a:p>
          <a:p>
            <a:pPr>
              <a:spcBef>
                <a:spcPts val="600"/>
              </a:spcBef>
            </a:pPr>
            <a:r>
              <a:rPr lang="sv-SE" sz="1600" b="1" dirty="0"/>
              <a:t>Nils-Ivar Holmgren</a:t>
            </a:r>
            <a:r>
              <a:rPr lang="sv-SE" sz="1600" dirty="0"/>
              <a:t>, Testare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 september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sz="2000" dirty="0"/>
              <a:t>Demo</a:t>
            </a:r>
          </a:p>
          <a:p>
            <a:r>
              <a:rPr lang="sv-SE" sz="2000" dirty="0"/>
              <a:t>Frågestund</a:t>
            </a:r>
          </a:p>
          <a:p>
            <a:r>
              <a:rPr lang="sv-SE" sz="2000" dirty="0"/>
              <a:t>Plan för driftsättning – kort sikt</a:t>
            </a:r>
          </a:p>
          <a:p>
            <a:r>
              <a:rPr lang="sv-SE" sz="2000" dirty="0"/>
              <a:t>Plan för hösten</a:t>
            </a:r>
          </a:p>
          <a:p>
            <a:r>
              <a:rPr lang="sv-SE" sz="2000" dirty="0"/>
              <a:t>Informations- och kommunikationskanaler 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414B65-F813-0264-E159-EA06398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sv-SE" sz="48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67465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FAC6-C005-79F0-269B-A4222B342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7BFF35F-10A6-4C2C-71D0-F6E490415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1455DA9-378C-7C4A-82DD-2EACC76DF36A}"/>
              </a:ext>
            </a:extLst>
          </p:cNvPr>
          <p:cNvSpPr/>
          <p:nvPr/>
        </p:nvSpPr>
        <p:spPr>
          <a:xfrm>
            <a:off x="591671" y="394447"/>
            <a:ext cx="5172635" cy="727916"/>
          </a:xfrm>
          <a:prstGeom prst="rect">
            <a:avLst/>
          </a:prstGeom>
          <a:solidFill>
            <a:srgbClr val="007633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94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Planerade driftsättningar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Figtree Medium" pitchFamily="2" charset="0"/>
              </a:rPr>
              <a:t>Version 2.77 (i produktion 10/9)</a:t>
            </a:r>
          </a:p>
          <a:p>
            <a:pPr lvl="1"/>
            <a:r>
              <a:rPr lang="sv-SE" dirty="0">
                <a:latin typeface="+mn-lt"/>
              </a:rPr>
              <a:t>Möjlighet att ange beskrivning och </a:t>
            </a:r>
            <a:r>
              <a:rPr lang="sv-SE" dirty="0">
                <a:latin typeface="Figtree Medium" pitchFamily="2" charset="0"/>
              </a:rPr>
              <a:t>namn</a:t>
            </a:r>
            <a:r>
              <a:rPr lang="sv-SE" dirty="0">
                <a:latin typeface="+mn-lt"/>
              </a:rPr>
              <a:t> på olika typer av innehåll i en tillfällesstruktur</a:t>
            </a:r>
          </a:p>
          <a:p>
            <a:pPr marL="457200" lvl="1" indent="0">
              <a:buNone/>
            </a:pPr>
            <a:endParaRPr lang="sv-SE" dirty="0">
              <a:latin typeface="+mn-lt"/>
            </a:endParaRPr>
          </a:p>
          <a:p>
            <a:pPr marL="0" indent="0">
              <a:buNone/>
            </a:pPr>
            <a:r>
              <a:rPr lang="sv-SE" dirty="0">
                <a:latin typeface="Figtree Medium" pitchFamily="2" charset="0"/>
                <a:cs typeface="Arial"/>
              </a:rPr>
              <a:t>Version 2.78 (i produktion 24/9)</a:t>
            </a:r>
          </a:p>
          <a:p>
            <a:pPr lvl="1"/>
            <a:r>
              <a:rPr lang="sv-SE" dirty="0">
                <a:latin typeface="+mn-lt"/>
                <a:cs typeface="Arial"/>
              </a:rPr>
              <a:t>Möjlighet att kopiera innehållet i en tillfällesstruktur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DA2397-4106-48AA-8243-03AFF586F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49431" y="2974312"/>
            <a:ext cx="5122148" cy="34147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4953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60CCEF6-E915-4A1C-8833-BB635421C2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858000" y="365125"/>
            <a:ext cx="4671000" cy="6228000"/>
          </a:xfrm>
          <a:prstGeom prst="rect">
            <a:avLst/>
          </a:prstGeom>
          <a:effectLst>
            <a:glow rad="127000">
              <a:schemeClr val="accent1"/>
            </a:glow>
            <a:softEdge rad="31750"/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 för hösten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Figtree Medium" pitchFamily="2" charset="0"/>
              </a:rPr>
              <a:t>Förbättringar i utbudshantering</a:t>
            </a:r>
          </a:p>
          <a:p>
            <a:pPr lvl="1"/>
            <a:r>
              <a:rPr lang="sv-SE" dirty="0"/>
              <a:t>Skapa förslag och beställningar utan förlaga</a:t>
            </a:r>
          </a:p>
          <a:p>
            <a:pPr lvl="1"/>
            <a:r>
              <a:rPr lang="sv-SE" dirty="0"/>
              <a:t>Skapa kurspaketeringstillfällesförslag med förlaga</a:t>
            </a:r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latin typeface="Figtree Medium"/>
                <a:cs typeface="Arial"/>
              </a:rPr>
              <a:t>Breddat fokus</a:t>
            </a:r>
          </a:p>
          <a:p>
            <a:pPr lvl="1"/>
            <a:r>
              <a:rPr lang="sv-SE" dirty="0">
                <a:cs typeface="Arial"/>
              </a:rPr>
              <a:t>Tillgängliggöra mer information</a:t>
            </a:r>
          </a:p>
          <a:p>
            <a:pPr lvl="1"/>
            <a:r>
              <a:rPr lang="sv-SE" dirty="0">
                <a:latin typeface="+mn-lt"/>
                <a:cs typeface="Arial"/>
              </a:rPr>
              <a:t>Allmänna förbättringar inom utbildningsplanering</a:t>
            </a:r>
          </a:p>
          <a:p>
            <a:pPr lvl="2"/>
            <a:r>
              <a:rPr lang="sv-SE" dirty="0">
                <a:cs typeface="Arial"/>
              </a:rPr>
              <a:t>Behovsanalys med användare</a:t>
            </a:r>
          </a:p>
          <a:p>
            <a:pPr marL="855000" lvl="2" indent="0">
              <a:buNone/>
            </a:pPr>
            <a:endParaRPr lang="sv-SE" dirty="0">
              <a:cs typeface="Arial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9A6FC8C-9D2B-46C0-87D3-8A3BF77D37FE}"/>
              </a:ext>
            </a:extLst>
          </p:cNvPr>
          <p:cNvSpPr txBox="1"/>
          <p:nvPr/>
        </p:nvSpPr>
        <p:spPr>
          <a:xfrm>
            <a:off x="6858000" y="6858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4" tooltip="https://www.flickr.com/photos/granding/5072983194/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5" tooltip="https://creativecommons.org/licenses/by-nc/3.0/"/>
              </a:rPr>
              <a:t>CC BY-NC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17898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694039"/>
            <a:ext cx="10515600" cy="3482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Informations- och kommunikationskanaler 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>
                <a:latin typeface="+mn-lt"/>
              </a:rPr>
              <a:t>Följ utvecklingen löpande på </a:t>
            </a:r>
            <a:r>
              <a:rPr lang="sv-SE" sz="2000" dirty="0" err="1">
                <a:latin typeface="+mn-lt"/>
              </a:rPr>
              <a:t>Ladoks</a:t>
            </a:r>
            <a:r>
              <a:rPr lang="sv-SE" sz="2000" dirty="0">
                <a:latin typeface="+mn-lt"/>
              </a:rPr>
              <a:t> demos på måndagar</a:t>
            </a:r>
          </a:p>
          <a:p>
            <a:r>
              <a:rPr lang="sv-SE" sz="2000" dirty="0">
                <a:latin typeface="+mn-lt"/>
              </a:rPr>
              <a:t>Delta på supportstugor för Utbildningsplanering på torsdagar</a:t>
            </a:r>
          </a:p>
          <a:p>
            <a:r>
              <a:rPr lang="sv-SE" sz="2000" dirty="0">
                <a:latin typeface="+mn-lt"/>
              </a:rPr>
              <a:t>Ta del av vårt stödmaterial på ladokkonsortiet.se</a:t>
            </a:r>
          </a:p>
          <a:p>
            <a:pPr lvl="1"/>
            <a:r>
              <a:rPr lang="sv-SE" sz="1600" dirty="0">
                <a:latin typeface="+mn-lt"/>
                <a:hlinkClick r:id="rId3"/>
              </a:rPr>
              <a:t>https://ladokkonsortiet.se/instruktioner?term-topic=utbildningsinformation&amp;term-tag=utbudshantering</a:t>
            </a:r>
            <a:endParaRPr lang="sv-SE" sz="1600" dirty="0">
              <a:latin typeface="+mn-lt"/>
            </a:endParaRPr>
          </a:p>
          <a:p>
            <a:r>
              <a:rPr lang="sv-SE" sz="2000" dirty="0">
                <a:latin typeface="+mn-lt"/>
              </a:rPr>
              <a:t>Lämna ändringsbehov i </a:t>
            </a:r>
            <a:r>
              <a:rPr lang="sv-SE" sz="2000" dirty="0" err="1">
                <a:latin typeface="+mn-lt"/>
              </a:rPr>
              <a:t>Jira</a:t>
            </a:r>
            <a:endParaRPr lang="sv-SE" sz="2000" dirty="0">
              <a:latin typeface="+mn-lt"/>
            </a:endParaRP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94DECF-ADA1-4546-B006-DE4B8C67FD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6623" r="-108" b="11828"/>
          <a:stretch/>
        </p:blipFill>
        <p:spPr>
          <a:xfrm>
            <a:off x="0" y="0"/>
            <a:ext cx="12192000" cy="257605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6099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7987</TotalTime>
  <Words>199</Words>
  <Application>Microsoft Office PowerPoint</Application>
  <PresentationFormat>Bredbild</PresentationFormat>
  <Paragraphs>50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Aptos</vt:lpstr>
      <vt:lpstr>Figtree SemiBold</vt:lpstr>
      <vt:lpstr>Wingdings 3</vt:lpstr>
      <vt:lpstr>Figtree</vt:lpstr>
      <vt:lpstr>Figtree Medium</vt:lpstr>
      <vt:lpstr>Office Theme</vt:lpstr>
      <vt:lpstr>PowerPoint-presentation</vt:lpstr>
      <vt:lpstr>Tematräff: Utbudshantering</vt:lpstr>
      <vt:lpstr>Agenda</vt:lpstr>
      <vt:lpstr>Demo</vt:lpstr>
      <vt:lpstr>Frågor?</vt:lpstr>
      <vt:lpstr>Planerade driftsättningar</vt:lpstr>
      <vt:lpstr>Plan för hösten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Jessica Sedig</cp:lastModifiedBy>
  <cp:revision>539</cp:revision>
  <dcterms:created xsi:type="dcterms:W3CDTF">2024-03-26T12:09:15Z</dcterms:created>
  <dcterms:modified xsi:type="dcterms:W3CDTF">2025-09-02T13:29:59Z</dcterms:modified>
</cp:coreProperties>
</file>