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56" r:id="rId3"/>
    <p:sldId id="259" r:id="rId4"/>
    <p:sldId id="295" r:id="rId5"/>
    <p:sldId id="297" r:id="rId6"/>
    <p:sldId id="301" r:id="rId7"/>
    <p:sldId id="304" r:id="rId8"/>
    <p:sldId id="302" r:id="rId9"/>
    <p:sldId id="303" r:id="rId10"/>
    <p:sldId id="305" r:id="rId11"/>
    <p:sldId id="307" r:id="rId12"/>
    <p:sldId id="308" r:id="rId13"/>
    <p:sldId id="306" r:id="rId14"/>
    <p:sldId id="296" r:id="rId15"/>
    <p:sldId id="309" r:id="rId16"/>
    <p:sldId id="310" r:id="rId17"/>
    <p:sldId id="294" r:id="rId18"/>
    <p:sldId id="299" r:id="rId19"/>
    <p:sldId id="300" r:id="rId20"/>
    <p:sldId id="298" r:id="rId21"/>
    <p:sldId id="292" r:id="rId22"/>
  </p:sldIdLst>
  <p:sldSz cx="12192000" cy="6858000"/>
  <p:notesSz cx="6858000" cy="9144000"/>
  <p:embeddedFontLst>
    <p:embeddedFont>
      <p:font typeface="Figtree" pitchFamily="2" charset="0"/>
      <p:regular r:id="rId24"/>
      <p:bold r:id="rId25"/>
      <p:italic r:id="rId26"/>
      <p:boldItalic r:id="rId27"/>
    </p:embeddedFont>
    <p:embeddedFont>
      <p:font typeface="Figtree Medium" pitchFamily="2" charset="0"/>
      <p:regular r:id="rId28"/>
      <p:italic r:id="rId29"/>
    </p:embeddedFont>
    <p:embeddedFont>
      <p:font typeface="Figtree SemiBold" pitchFamily="2" charset="0"/>
      <p:regular r:id="rId30"/>
      <p:bold r:id="rId31"/>
      <p:italic r:id="rId32"/>
      <p:boldItalic r:id="rId33"/>
    </p:embeddedFont>
    <p:embeddedFont>
      <p:font typeface="Wingdings 3" panose="05040102010807070707" pitchFamily="18" charset="2"/>
      <p:regular r:id="rId34"/>
    </p:embeddedFont>
  </p:embeddedFont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067"/>
    <a:srgbClr val="DCA346"/>
    <a:srgbClr val="266837"/>
    <a:srgbClr val="284466"/>
    <a:srgbClr val="2E3D4A"/>
    <a:srgbClr val="107238"/>
    <a:srgbClr val="9072B0"/>
    <a:srgbClr val="5B358C"/>
    <a:srgbClr val="EFE9F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6247" autoAdjust="0"/>
  </p:normalViewPr>
  <p:slideViewPr>
    <p:cSldViewPr snapToGrid="0">
      <p:cViewPr varScale="1">
        <p:scale>
          <a:sx n="116" d="100"/>
          <a:sy n="116" d="100"/>
        </p:scale>
        <p:origin x="2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3E644-9AD9-1B47-BB31-DDA0E5DC1CDE}" type="datetimeFigureOut">
              <a:rPr lang="en-SE" smtClean="0"/>
              <a:t>10/20/2025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C61D6-423E-A349-AA98-83ABF4E6F90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0403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12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4132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2025-10-20</a:t>
            </a:fld>
            <a:endParaRPr lang="en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66BBB8C-BB60-1947-468F-4BBF3B1EB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5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buClr>
                <a:srgbClr val="04B067"/>
              </a:buClr>
              <a:buFont typeface="Wingdings 3" panose="05040102010807070707" pitchFamily="18" charset="2"/>
              <a:buChar char="u"/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98967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F17F89-5D8E-AFD6-042E-5A6533FE9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0657" y="693915"/>
            <a:ext cx="4084222" cy="61769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43917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D2CE4E-AC76-C81C-ABB7-824E23D16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8700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E4C24-AEF2-7249-9AA0-1CAC3A320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91498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9D4D0-806D-EE44-D99C-0A1D6CA18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0012" y="3342860"/>
            <a:ext cx="4064885" cy="577331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57442C5-5137-0062-09E9-5DFF18786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21398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FE41FF-7FD8-9D00-8599-5FC39B691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65799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8254F5-2E54-2929-1B50-47A66009FA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6513" y="2702030"/>
            <a:ext cx="4958971" cy="14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2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45834E-24AB-6E9B-FCF7-14C44E43EA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2154" y="2719890"/>
            <a:ext cx="3287692" cy="14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6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2025-10-20</a:t>
            </a:fld>
            <a:endParaRPr lang="en-SE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CBE20B-8B28-E5CA-4285-ADD0803ED2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2025-10-20</a:t>
            </a:fld>
            <a:endParaRPr lang="en-S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FDF1DF-3C1E-CB5D-8F80-82B4AFDA9A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41347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6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2025-10-20</a:t>
            </a:fld>
            <a:endParaRPr lang="en-S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CAF758-5B8D-914A-57C4-A29D178133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0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4" y="0"/>
            <a:ext cx="2839656" cy="68782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F2EA030-428D-BEBB-B319-92680E206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36418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8814" y="326528"/>
            <a:ext cx="563186" cy="13641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EAB526-E829-9FA6-CF67-28AE852FE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5735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BFFF2-459C-96C8-6A90-602E2C124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367" y="0"/>
            <a:ext cx="4089633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E276D9-B1D7-512E-9E31-307589EAF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78776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F9D2C18-4ADF-1CDE-6E0D-62FC46F7F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64014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7038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EEC4692-26F6-5E3C-7ADC-092571DAE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2138" y="6036815"/>
            <a:ext cx="1587724" cy="46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4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12B14E5-2648-4329-AFFD-B10A575CFD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2025-10-20</a:t>
            </a:fld>
            <a:endParaRPr lang="en-S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B07326-30B0-DEF1-E871-62752D93D7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8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2025-10-20</a:t>
            </a:fld>
            <a:endParaRPr lang="en-S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E6E8F6-C384-1E29-A9EC-4D22C46805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50678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993AB-4E17-B9A2-D11A-438C67C69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C839-6834-A094-B1BF-887D63EC7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263445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F2F90-7F02-5858-E37B-3DACBEDC7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62B6-E63C-6D4A-56B7-1260C5AA4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06388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C1C9D6-962A-9EDB-1387-C352C1B32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35106B-D516-2187-B352-7C2BE62ED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63637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63946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24E1D99-EC3B-00B1-4FA1-678700860336}"/>
              </a:ext>
            </a:extLst>
          </p:cNvPr>
          <p:cNvSpPr/>
          <p:nvPr userDrawn="1"/>
        </p:nvSpPr>
        <p:spPr>
          <a:xfrm>
            <a:off x="-1587" y="0"/>
            <a:ext cx="12193587" cy="2836863"/>
          </a:xfrm>
          <a:custGeom>
            <a:avLst/>
            <a:gdLst>
              <a:gd name="connsiteX0" fmla="*/ 0 w 12192000"/>
              <a:gd name="connsiteY0" fmla="*/ 0 h 1790700"/>
              <a:gd name="connsiteX1" fmla="*/ 12192000 w 12192000"/>
              <a:gd name="connsiteY1" fmla="*/ 0 h 1790700"/>
              <a:gd name="connsiteX2" fmla="*/ 12192000 w 12192000"/>
              <a:gd name="connsiteY2" fmla="*/ 1790700 h 1790700"/>
              <a:gd name="connsiteX3" fmla="*/ 0 w 12192000"/>
              <a:gd name="connsiteY3" fmla="*/ 1790700 h 1790700"/>
              <a:gd name="connsiteX4" fmla="*/ 0 w 12192000"/>
              <a:gd name="connsiteY4" fmla="*/ 0 h 1790700"/>
              <a:gd name="connsiteX0" fmla="*/ 25400 w 12217400"/>
              <a:gd name="connsiteY0" fmla="*/ 0 h 2730500"/>
              <a:gd name="connsiteX1" fmla="*/ 12217400 w 12217400"/>
              <a:gd name="connsiteY1" fmla="*/ 0 h 2730500"/>
              <a:gd name="connsiteX2" fmla="*/ 12217400 w 12217400"/>
              <a:gd name="connsiteY2" fmla="*/ 1790700 h 2730500"/>
              <a:gd name="connsiteX3" fmla="*/ 0 w 12217400"/>
              <a:gd name="connsiteY3" fmla="*/ 2730500 h 2730500"/>
              <a:gd name="connsiteX4" fmla="*/ 25400 w 12217400"/>
              <a:gd name="connsiteY4" fmla="*/ 0 h 2730500"/>
              <a:gd name="connsiteX0" fmla="*/ 1587 w 12193587"/>
              <a:gd name="connsiteY0" fmla="*/ 0 h 2735092"/>
              <a:gd name="connsiteX1" fmla="*/ 12193587 w 12193587"/>
              <a:gd name="connsiteY1" fmla="*/ 0 h 2735092"/>
              <a:gd name="connsiteX2" fmla="*/ 12193587 w 12193587"/>
              <a:gd name="connsiteY2" fmla="*/ 1790700 h 2735092"/>
              <a:gd name="connsiteX3" fmla="*/ 0 w 12193587"/>
              <a:gd name="connsiteY3" fmla="*/ 2735092 h 2735092"/>
              <a:gd name="connsiteX4" fmla="*/ 1587 w 12193587"/>
              <a:gd name="connsiteY4" fmla="*/ 0 h 273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587" h="2735092">
                <a:moveTo>
                  <a:pt x="1587" y="0"/>
                </a:moveTo>
                <a:lnTo>
                  <a:pt x="12193587" y="0"/>
                </a:lnTo>
                <a:lnTo>
                  <a:pt x="12193587" y="1790700"/>
                </a:lnTo>
                <a:lnTo>
                  <a:pt x="0" y="2735092"/>
                </a:lnTo>
                <a:lnTo>
                  <a:pt x="1587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62076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D10D52E0-5D28-E763-7378-2C9B3446CA04}"/>
              </a:ext>
            </a:extLst>
          </p:cNvPr>
          <p:cNvSpPr/>
          <p:nvPr userDrawn="1"/>
        </p:nvSpPr>
        <p:spPr>
          <a:xfrm>
            <a:off x="0" y="1690688"/>
            <a:ext cx="6096000" cy="5167312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6290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56092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5103" y="2047081"/>
            <a:ext cx="6106228" cy="4842588"/>
          </a:xfrm>
          <a:custGeom>
            <a:avLst/>
            <a:gdLst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5234473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886408 w 6096000"/>
              <a:gd name="connsiteY4" fmla="*/ 4786604 h 5234473"/>
              <a:gd name="connsiteX5" fmla="*/ 0 w 6096000"/>
              <a:gd name="connsiteY5" fmla="*/ 0 h 5234473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0 w 6096000"/>
              <a:gd name="connsiteY4" fmla="*/ 5178490 h 5234473"/>
              <a:gd name="connsiteX5" fmla="*/ 0 w 6096000"/>
              <a:gd name="connsiteY5" fmla="*/ 0 h 5234473"/>
              <a:gd name="connsiteX0" fmla="*/ 0 w 6105331"/>
              <a:gd name="connsiteY0" fmla="*/ 0 h 5206482"/>
              <a:gd name="connsiteX1" fmla="*/ 5079980 w 6105331"/>
              <a:gd name="connsiteY1" fmla="*/ 0 h 5206482"/>
              <a:gd name="connsiteX2" fmla="*/ 6096000 w 6105331"/>
              <a:gd name="connsiteY2" fmla="*/ 1016020 h 5206482"/>
              <a:gd name="connsiteX3" fmla="*/ 6105331 w 6105331"/>
              <a:gd name="connsiteY3" fmla="*/ 5206482 h 5206482"/>
              <a:gd name="connsiteX4" fmla="*/ 0 w 6105331"/>
              <a:gd name="connsiteY4" fmla="*/ 5178490 h 5206482"/>
              <a:gd name="connsiteX5" fmla="*/ 0 w 6105331"/>
              <a:gd name="connsiteY5" fmla="*/ 0 h 5206482"/>
              <a:gd name="connsiteX0" fmla="*/ 0 w 6096897"/>
              <a:gd name="connsiteY0" fmla="*/ 0 h 5178490"/>
              <a:gd name="connsiteX1" fmla="*/ 5079980 w 6096897"/>
              <a:gd name="connsiteY1" fmla="*/ 0 h 5178490"/>
              <a:gd name="connsiteX2" fmla="*/ 6096000 w 6096897"/>
              <a:gd name="connsiteY2" fmla="*/ 1016020 h 5178490"/>
              <a:gd name="connsiteX3" fmla="*/ 6096000 w 6096897"/>
              <a:gd name="connsiteY3" fmla="*/ 4814596 h 5178490"/>
              <a:gd name="connsiteX4" fmla="*/ 0 w 6096897"/>
              <a:gd name="connsiteY4" fmla="*/ 5178490 h 5178490"/>
              <a:gd name="connsiteX5" fmla="*/ 0 w 6096897"/>
              <a:gd name="connsiteY5" fmla="*/ 0 h 5178490"/>
              <a:gd name="connsiteX0" fmla="*/ 9331 w 6106228"/>
              <a:gd name="connsiteY0" fmla="*/ 0 h 4842588"/>
              <a:gd name="connsiteX1" fmla="*/ 5089311 w 6106228"/>
              <a:gd name="connsiteY1" fmla="*/ 0 h 4842588"/>
              <a:gd name="connsiteX2" fmla="*/ 6105331 w 6106228"/>
              <a:gd name="connsiteY2" fmla="*/ 1016020 h 4842588"/>
              <a:gd name="connsiteX3" fmla="*/ 6105331 w 6106228"/>
              <a:gd name="connsiteY3" fmla="*/ 4814596 h 4842588"/>
              <a:gd name="connsiteX4" fmla="*/ 0 w 6106228"/>
              <a:gd name="connsiteY4" fmla="*/ 4842588 h 4842588"/>
              <a:gd name="connsiteX5" fmla="*/ 9331 w 6106228"/>
              <a:gd name="connsiteY5" fmla="*/ 0 h 484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6228" h="4842588">
                <a:moveTo>
                  <a:pt x="9331" y="0"/>
                </a:moveTo>
                <a:lnTo>
                  <a:pt x="5089311" y="0"/>
                </a:lnTo>
                <a:cubicBezTo>
                  <a:pt x="5650443" y="0"/>
                  <a:pt x="6105331" y="454888"/>
                  <a:pt x="6105331" y="1016020"/>
                </a:cubicBezTo>
                <a:cubicBezTo>
                  <a:pt x="6108441" y="2412841"/>
                  <a:pt x="6102221" y="3417775"/>
                  <a:pt x="6105331" y="4814596"/>
                </a:cubicBezTo>
                <a:lnTo>
                  <a:pt x="0" y="4842588"/>
                </a:lnTo>
                <a:cubicBezTo>
                  <a:pt x="3110" y="3228392"/>
                  <a:pt x="6221" y="1614196"/>
                  <a:pt x="9331" y="0"/>
                </a:cubicBezTo>
                <a:close/>
              </a:path>
            </a:pathLst>
          </a:custGeom>
          <a:solidFill>
            <a:srgbClr val="754F0B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23762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347C-455C-0BAF-5376-65275492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1B567-9C19-A63B-BF88-ECB34A7C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6900"/>
            <a:ext cx="5157787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B324E-3E90-E468-EEEC-37B1EC51A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66900"/>
            <a:ext cx="5183188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7321207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486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AA211-5EA4-3AEC-5935-DB51C205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48492" cy="126809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69280" y="987425"/>
            <a:ext cx="56861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3640"/>
            <a:ext cx="4448492" cy="341534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3910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EFB08-47C3-3F4C-F28E-6157CB80B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5160" y="0"/>
            <a:ext cx="5196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155372" cy="124968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0"/>
            <a:ext cx="4772024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155372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90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855B1E-D74F-C54E-CE61-83490999A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78373-6821-27A5-958A-7B85ECC9A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946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4130E41-A691-BDBC-87BE-64335B450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845186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6FF7B2-0F90-0298-DB7F-3555F3C39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202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70278C9-6026-42BB-776E-1DDE9814F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551" y="5801857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C793-6678-D009-476D-A6BD526DA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9117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anli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3031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st och utbildning b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24641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Övrig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92189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5BBC-75C8-A5B9-C000-757D8F01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65FB9-B18E-D96A-9239-226000CCA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F281-F576-B19F-199C-3852683DD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FA0968-ABAC-5F43-9115-8C66E652C644}" type="datetime1">
              <a:rPr lang="sv-SE" smtClean="0"/>
              <a:t>2025-10-20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840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3" r:id="rId4"/>
    <p:sldLayoutId id="2147483681" r:id="rId5"/>
    <p:sldLayoutId id="2147483684" r:id="rId6"/>
    <p:sldLayoutId id="2147483672" r:id="rId7"/>
    <p:sldLayoutId id="2147483693" r:id="rId8"/>
    <p:sldLayoutId id="2147483694" r:id="rId9"/>
    <p:sldLayoutId id="2147483690" r:id="rId10"/>
    <p:sldLayoutId id="2147483674" r:id="rId11"/>
    <p:sldLayoutId id="2147483661" r:id="rId12"/>
    <p:sldLayoutId id="2147483663" r:id="rId13"/>
    <p:sldLayoutId id="2147483667" r:id="rId14"/>
    <p:sldLayoutId id="2147483666" r:id="rId15"/>
    <p:sldLayoutId id="2147483671" r:id="rId16"/>
    <p:sldLayoutId id="2147483685" r:id="rId17"/>
    <p:sldLayoutId id="2147483660" r:id="rId18"/>
    <p:sldLayoutId id="2147483686" r:id="rId19"/>
    <p:sldLayoutId id="2147483662" r:id="rId20"/>
    <p:sldLayoutId id="2147483673" r:id="rId21"/>
    <p:sldLayoutId id="2147483664" r:id="rId22"/>
    <p:sldLayoutId id="2147483665" r:id="rId23"/>
    <p:sldLayoutId id="2147483670" r:id="rId24"/>
    <p:sldLayoutId id="2147483687" r:id="rId25"/>
    <p:sldLayoutId id="2147483675" r:id="rId26"/>
    <p:sldLayoutId id="2147483689" r:id="rId27"/>
    <p:sldLayoutId id="2147483676" r:id="rId28"/>
    <p:sldLayoutId id="2147483677" r:id="rId29"/>
    <p:sldLayoutId id="2147483678" r:id="rId30"/>
    <p:sldLayoutId id="2147483692" r:id="rId31"/>
    <p:sldLayoutId id="2147483652" r:id="rId32"/>
    <p:sldLayoutId id="2147483669" r:id="rId33"/>
    <p:sldLayoutId id="2147483691" r:id="rId34"/>
    <p:sldLayoutId id="2147483653" r:id="rId35"/>
    <p:sldLayoutId id="2147483655" r:id="rId36"/>
    <p:sldLayoutId id="2147483657" r:id="rId37"/>
    <p:sldLayoutId id="2147483668" r:id="rId3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igtree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59BB0D1-9BAE-EF4A-BC28-155FDA93913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sv-SE" sz="2000" dirty="0">
                <a:latin typeface="+mn-lt"/>
              </a:rPr>
              <a:t>Snart börjar… </a:t>
            </a:r>
          </a:p>
          <a:p>
            <a:pPr marL="0" indent="0">
              <a:buNone/>
            </a:pPr>
            <a:r>
              <a:rPr lang="sv-SE" sz="3600" dirty="0">
                <a:latin typeface="Figtree SemiBold" pitchFamily="2" charset="0"/>
              </a:rPr>
              <a:t>Demo av version 2.80</a:t>
            </a:r>
            <a:br>
              <a:rPr lang="sv-SE" sz="2000" dirty="0"/>
            </a:br>
            <a:r>
              <a:rPr lang="sv-SE" sz="2000" dirty="0">
                <a:latin typeface="+mn-lt"/>
              </a:rPr>
              <a:t>Mötet spelas in. Inspelningen och chatten kommer läggas upp på ladokkonsortiet.se. </a:t>
            </a:r>
          </a:p>
          <a:p>
            <a:pPr marL="0" indent="0">
              <a:buNone/>
            </a:pPr>
            <a:endParaRPr lang="sv-SE" sz="2000" dirty="0">
              <a:latin typeface="+mn-lt"/>
            </a:endParaRPr>
          </a:p>
          <a:p>
            <a:pPr marL="0" indent="0">
              <a:buNone/>
            </a:pPr>
            <a:r>
              <a:rPr lang="sv-SE" sz="2000" b="1" dirty="0">
                <a:latin typeface="+mn-lt"/>
              </a:rPr>
              <a:t>Vill du inte vara med? </a:t>
            </a:r>
          </a:p>
          <a:p>
            <a:pPr marL="0" indent="0">
              <a:buNone/>
            </a:pPr>
            <a:r>
              <a:rPr lang="sv-SE" sz="2000" dirty="0">
                <a:latin typeface="+mn-lt"/>
              </a:rPr>
              <a:t>Stäng av kamera och mikrofon. Skicka direktmeddelanden i chatten till Moa Eriksson.</a:t>
            </a:r>
            <a:endParaRPr lang="sv-SE" dirty="0">
              <a:latin typeface="+mn-lt"/>
            </a:endParaRPr>
          </a:p>
          <a:p>
            <a:endParaRPr lang="sv-SE" dirty="0">
              <a:latin typeface="+mn-lt"/>
            </a:endParaRP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EA8E285-EDEF-C94D-1181-69B97F027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228" y="5337777"/>
            <a:ext cx="3334215" cy="1114581"/>
          </a:xfrm>
          <a:prstGeom prst="rect">
            <a:avLst/>
          </a:prstGeom>
        </p:spPr>
      </p:pic>
      <p:grpSp>
        <p:nvGrpSpPr>
          <p:cNvPr id="9" name="Grupp 8">
            <a:extLst>
              <a:ext uri="{FF2B5EF4-FFF2-40B4-BE49-F238E27FC236}">
                <a16:creationId xmlns:a16="http://schemas.microsoft.com/office/drawing/2014/main" id="{F0CC1D79-4219-856A-24CC-171EE1E74D11}"/>
              </a:ext>
            </a:extLst>
          </p:cNvPr>
          <p:cNvGrpSpPr/>
          <p:nvPr/>
        </p:nvGrpSpPr>
        <p:grpSpPr>
          <a:xfrm>
            <a:off x="897468" y="5337778"/>
            <a:ext cx="4008361" cy="1114581"/>
            <a:chOff x="897468" y="5337778"/>
            <a:chExt cx="4008361" cy="1114581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9ABF3BD0-4BB3-F896-2BD4-6C06AD6E6F70}"/>
                </a:ext>
              </a:extLst>
            </p:cNvPr>
            <p:cNvSpPr/>
            <p:nvPr/>
          </p:nvSpPr>
          <p:spPr>
            <a:xfrm>
              <a:off x="897468" y="5337778"/>
              <a:ext cx="4008361" cy="1114581"/>
            </a:xfrm>
            <a:prstGeom prst="rect">
              <a:avLst/>
            </a:prstGeom>
            <a:solidFill>
              <a:srgbClr val="1A1A1A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5E83B391-A068-7CEE-8B3E-FD85FB24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6999" r="67123" b="1"/>
            <a:stretch/>
          </p:blipFill>
          <p:spPr>
            <a:xfrm>
              <a:off x="897468" y="5876693"/>
              <a:ext cx="4008361" cy="575666"/>
            </a:xfrm>
            <a:prstGeom prst="rect">
              <a:avLst/>
            </a:prstGeom>
          </p:spPr>
        </p:pic>
      </p:grp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3FBDED3F-E26A-22E3-8D3E-7B961E7C7939}"/>
              </a:ext>
            </a:extLst>
          </p:cNvPr>
          <p:cNvSpPr/>
          <p:nvPr/>
        </p:nvSpPr>
        <p:spPr>
          <a:xfrm>
            <a:off x="930921" y="5798633"/>
            <a:ext cx="1745371" cy="6760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C2DFA834-450D-1B7D-E3A1-C9AC6FB7ACFC}"/>
              </a:ext>
            </a:extLst>
          </p:cNvPr>
          <p:cNvSpPr/>
          <p:nvPr/>
        </p:nvSpPr>
        <p:spPr>
          <a:xfrm>
            <a:off x="5225148" y="5383132"/>
            <a:ext cx="1244808" cy="41625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72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88F3D-7D10-1339-76E5-CB0E773DC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E1FAAA2-0BA8-F114-2796-95410FDBC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Studieavgifter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ED832D03-5BB1-BA32-EE17-7C42377EA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Studieavgiftshanteringen kan nu hantera fall när:</a:t>
            </a:r>
          </a:p>
          <a:p>
            <a:pPr lvl="1"/>
            <a:r>
              <a:rPr lang="sv-SE" sz="1800" dirty="0"/>
              <a:t>Program har sommarkurser</a:t>
            </a:r>
          </a:p>
          <a:p>
            <a:pPr lvl="1"/>
            <a:r>
              <a:rPr lang="sv-SE" sz="1800" dirty="0"/>
              <a:t>En programstudent antas till en kurs som ligger helt eller delvis </a:t>
            </a:r>
            <a:r>
              <a:rPr lang="sv-SE" sz="1800" i="1" dirty="0"/>
              <a:t>efter </a:t>
            </a:r>
            <a:r>
              <a:rPr lang="sv-SE" sz="1800" dirty="0"/>
              <a:t>programmets slutdatum</a:t>
            </a:r>
          </a:p>
        </p:txBody>
      </p:sp>
    </p:spTree>
    <p:extLst>
      <p:ext uri="{BB962C8B-B14F-4D97-AF65-F5344CB8AC3E}">
        <p14:creationId xmlns:p14="http://schemas.microsoft.com/office/powerpoint/2010/main" val="3076007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9A0DB656-124B-3DF6-49DE-15908083E440}"/>
              </a:ext>
            </a:extLst>
          </p:cNvPr>
          <p:cNvSpPr/>
          <p:nvPr/>
        </p:nvSpPr>
        <p:spPr>
          <a:xfrm>
            <a:off x="-1" y="0"/>
            <a:ext cx="12192001" cy="3459166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 dirty="0">
              <a:latin typeface="+mj-lt"/>
            </a:endParaRPr>
          </a:p>
        </p:txBody>
      </p:sp>
      <p:pic>
        <p:nvPicPr>
          <p:cNvPr id="21" name="Line Line" descr="Line Line">
            <a:extLst>
              <a:ext uri="{FF2B5EF4-FFF2-40B4-BE49-F238E27FC236}">
                <a16:creationId xmlns:a16="http://schemas.microsoft.com/office/drawing/2014/main" id="{8EEB7A94-5629-881E-0A9F-5D837F84355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07250" y="3382682"/>
            <a:ext cx="12299250" cy="98783"/>
          </a:xfrm>
          <a:prstGeom prst="rect">
            <a:avLst/>
          </a:prstGeom>
          <a:ln w="38100">
            <a:noFill/>
          </a:ln>
        </p:spPr>
      </p:pic>
      <p:sp>
        <p:nvSpPr>
          <p:cNvPr id="5" name="Vårtermin">
            <a:extLst>
              <a:ext uri="{FF2B5EF4-FFF2-40B4-BE49-F238E27FC236}">
                <a16:creationId xmlns:a16="http://schemas.microsoft.com/office/drawing/2014/main" id="{B676631B-FA31-CC86-28AE-A5893C418CB2}"/>
              </a:ext>
            </a:extLst>
          </p:cNvPr>
          <p:cNvSpPr/>
          <p:nvPr/>
        </p:nvSpPr>
        <p:spPr>
          <a:xfrm>
            <a:off x="1089486" y="4505379"/>
            <a:ext cx="3631982" cy="742736"/>
          </a:xfrm>
          <a:prstGeom prst="roundRect">
            <a:avLst>
              <a:gd name="adj" fmla="val 9666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0000" tIns="50800" rIns="50800" bIns="50800" anchor="ctr"/>
          <a:lstStyle>
            <a:lvl1pPr defTabSz="825500">
              <a:lnSpc>
                <a:spcPct val="100000"/>
              </a:lnSpc>
              <a:spcBef>
                <a:spcPts val="0"/>
              </a:spcBef>
              <a:defRPr sz="3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sv-SE" sz="1400" b="1" noProof="0" dirty="0">
                <a:latin typeface="+mj-lt"/>
              </a:rPr>
              <a:t>Vårtermin</a:t>
            </a:r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6ACCA2D8-862E-D69C-F19F-1C6989D39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669" y="4611851"/>
            <a:ext cx="529462" cy="537866"/>
          </a:xfrm>
          <a:prstGeom prst="rect">
            <a:avLst/>
          </a:prstGeom>
          <a:ln w="38100">
            <a:noFill/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A50BE93B-2A12-815F-7C08-9D5D407A5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907" y="4614331"/>
            <a:ext cx="806098" cy="531803"/>
          </a:xfrm>
          <a:prstGeom prst="rect">
            <a:avLst/>
          </a:prstGeom>
          <a:ln w="38100">
            <a:noFill/>
            <a:miter lim="400000"/>
          </a:ln>
        </p:spPr>
      </p:pic>
      <p:sp>
        <p:nvSpPr>
          <p:cNvPr id="8" name="Kurs A">
            <a:extLst>
              <a:ext uri="{FF2B5EF4-FFF2-40B4-BE49-F238E27FC236}">
                <a16:creationId xmlns:a16="http://schemas.microsoft.com/office/drawing/2014/main" id="{9B677E6E-C53C-A441-B600-1D798B00A968}"/>
              </a:ext>
            </a:extLst>
          </p:cNvPr>
          <p:cNvSpPr/>
          <p:nvPr/>
        </p:nvSpPr>
        <p:spPr>
          <a:xfrm>
            <a:off x="1089486" y="5445416"/>
            <a:ext cx="1065139" cy="449484"/>
          </a:xfrm>
          <a:prstGeom prst="roundRect">
            <a:avLst>
              <a:gd name="adj" fmla="val 15973"/>
            </a:avLst>
          </a:prstGeom>
          <a:solidFill>
            <a:schemeClr val="accent2">
              <a:lumMod val="75000"/>
            </a:schemeClr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1100" b="1" dirty="0">
                <a:latin typeface="+mj-lt"/>
              </a:rPr>
              <a:t>Kurs</a:t>
            </a:r>
          </a:p>
        </p:txBody>
      </p:sp>
      <p:sp>
        <p:nvSpPr>
          <p:cNvPr id="9" name="Kurs B">
            <a:extLst>
              <a:ext uri="{FF2B5EF4-FFF2-40B4-BE49-F238E27FC236}">
                <a16:creationId xmlns:a16="http://schemas.microsoft.com/office/drawing/2014/main" id="{DF7F75A2-331B-F80B-8BA0-FA19BAC13968}"/>
              </a:ext>
            </a:extLst>
          </p:cNvPr>
          <p:cNvSpPr/>
          <p:nvPr/>
        </p:nvSpPr>
        <p:spPr>
          <a:xfrm>
            <a:off x="2255209" y="5445416"/>
            <a:ext cx="1065139" cy="449484"/>
          </a:xfrm>
          <a:prstGeom prst="roundRect">
            <a:avLst>
              <a:gd name="adj" fmla="val 15973"/>
            </a:avLst>
          </a:prstGeom>
          <a:solidFill>
            <a:schemeClr val="accent2">
              <a:lumMod val="75000"/>
            </a:schemeClr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1100" b="1" dirty="0">
                <a:latin typeface="+mj-lt"/>
              </a:rPr>
              <a:t>Kurs </a:t>
            </a:r>
          </a:p>
        </p:txBody>
      </p:sp>
      <p:sp>
        <p:nvSpPr>
          <p:cNvPr id="10" name="Hösttermin">
            <a:extLst>
              <a:ext uri="{FF2B5EF4-FFF2-40B4-BE49-F238E27FC236}">
                <a16:creationId xmlns:a16="http://schemas.microsoft.com/office/drawing/2014/main" id="{EE12C7EF-CA93-D25D-6382-F851C644B5F2}"/>
              </a:ext>
            </a:extLst>
          </p:cNvPr>
          <p:cNvSpPr/>
          <p:nvPr/>
        </p:nvSpPr>
        <p:spPr>
          <a:xfrm>
            <a:off x="4786005" y="4505379"/>
            <a:ext cx="1963142" cy="742736"/>
          </a:xfrm>
          <a:prstGeom prst="roundRect">
            <a:avLst>
              <a:gd name="adj" fmla="val 9666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0000" tIns="50800" rIns="50800" bIns="50800" anchor="ctr"/>
          <a:lstStyle>
            <a:lvl1pPr defTabSz="825500">
              <a:lnSpc>
                <a:spcPct val="100000"/>
              </a:lnSpc>
              <a:spcBef>
                <a:spcPts val="0"/>
              </a:spcBef>
              <a:defRPr sz="3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sv-SE" sz="1400" b="1" noProof="0" dirty="0">
                <a:latin typeface="+mj-lt"/>
              </a:rPr>
              <a:t>Hösttermin</a:t>
            </a:r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A2845D23-BC61-4980-87B1-E7101EA864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0708" y="4639906"/>
            <a:ext cx="469411" cy="469299"/>
          </a:xfrm>
          <a:prstGeom prst="rect">
            <a:avLst/>
          </a:prstGeom>
          <a:ln w="38100">
            <a:noFill/>
            <a:miter lim="400000"/>
          </a:ln>
        </p:spPr>
      </p:pic>
      <p:sp>
        <p:nvSpPr>
          <p:cNvPr id="12" name="Kurs X">
            <a:extLst>
              <a:ext uri="{FF2B5EF4-FFF2-40B4-BE49-F238E27FC236}">
                <a16:creationId xmlns:a16="http://schemas.microsoft.com/office/drawing/2014/main" id="{A537F41E-9EB3-53E7-21C5-0A8B21ECD412}"/>
              </a:ext>
            </a:extLst>
          </p:cNvPr>
          <p:cNvSpPr/>
          <p:nvPr/>
        </p:nvSpPr>
        <p:spPr>
          <a:xfrm>
            <a:off x="8339084" y="5547691"/>
            <a:ext cx="1065139" cy="449484"/>
          </a:xfrm>
          <a:prstGeom prst="roundRect">
            <a:avLst>
              <a:gd name="adj" fmla="val 15973"/>
            </a:avLst>
          </a:prstGeom>
          <a:solidFill>
            <a:schemeClr val="accent2">
              <a:lumMod val="75000"/>
            </a:schemeClr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1100" b="1" dirty="0">
                <a:latin typeface="+mj-lt"/>
              </a:rPr>
              <a:t>Kurs </a:t>
            </a:r>
          </a:p>
        </p:txBody>
      </p:sp>
      <p:sp>
        <p:nvSpPr>
          <p:cNvPr id="13" name="Kurs Y">
            <a:extLst>
              <a:ext uri="{FF2B5EF4-FFF2-40B4-BE49-F238E27FC236}">
                <a16:creationId xmlns:a16="http://schemas.microsoft.com/office/drawing/2014/main" id="{6EBDE761-9BF3-4C29-3A4E-5501660E05A8}"/>
              </a:ext>
            </a:extLst>
          </p:cNvPr>
          <p:cNvSpPr/>
          <p:nvPr/>
        </p:nvSpPr>
        <p:spPr>
          <a:xfrm>
            <a:off x="8871654" y="6126725"/>
            <a:ext cx="1065139" cy="449484"/>
          </a:xfrm>
          <a:prstGeom prst="roundRect">
            <a:avLst>
              <a:gd name="adj" fmla="val 15973"/>
            </a:avLst>
          </a:prstGeom>
          <a:solidFill>
            <a:schemeClr val="accent2">
              <a:lumMod val="75000"/>
            </a:schemeClr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1100" b="1" dirty="0">
                <a:latin typeface="+mj-lt"/>
              </a:rPr>
              <a:t>Kurs </a:t>
            </a:r>
          </a:p>
        </p:txBody>
      </p:sp>
      <p:sp>
        <p:nvSpPr>
          <p:cNvPr id="14" name="Hur vi löst det:">
            <a:extLst>
              <a:ext uri="{FF2B5EF4-FFF2-40B4-BE49-F238E27FC236}">
                <a16:creationId xmlns:a16="http://schemas.microsoft.com/office/drawing/2014/main" id="{A8010FF9-D153-B423-9DB9-0DEAEE70F45C}"/>
              </a:ext>
            </a:extLst>
          </p:cNvPr>
          <p:cNvSpPr txBox="1"/>
          <p:nvPr/>
        </p:nvSpPr>
        <p:spPr>
          <a:xfrm>
            <a:off x="1132493" y="3710786"/>
            <a:ext cx="515396" cy="441725"/>
          </a:xfrm>
          <a:prstGeom prst="rect">
            <a:avLst/>
          </a:prstGeom>
          <a:ln w="381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z="6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sv-SE" sz="2400" b="1" dirty="0">
                <a:latin typeface="+mj-lt"/>
              </a:rPr>
              <a:t>Nu</a:t>
            </a:r>
            <a:endParaRPr sz="2400" b="1" dirty="0">
              <a:latin typeface="+mj-lt"/>
            </a:endParaRPr>
          </a:p>
        </p:txBody>
      </p:sp>
      <p:sp>
        <p:nvSpPr>
          <p:cNvPr id="15" name="Kurs C">
            <a:extLst>
              <a:ext uri="{FF2B5EF4-FFF2-40B4-BE49-F238E27FC236}">
                <a16:creationId xmlns:a16="http://schemas.microsoft.com/office/drawing/2014/main" id="{C6E11926-0458-06D3-125B-EF847C07F2D5}"/>
              </a:ext>
            </a:extLst>
          </p:cNvPr>
          <p:cNvSpPr/>
          <p:nvPr/>
        </p:nvSpPr>
        <p:spPr>
          <a:xfrm>
            <a:off x="3459789" y="5445416"/>
            <a:ext cx="1065139" cy="449484"/>
          </a:xfrm>
          <a:prstGeom prst="roundRect">
            <a:avLst>
              <a:gd name="adj" fmla="val 15973"/>
            </a:avLst>
          </a:prstGeom>
          <a:solidFill>
            <a:schemeClr val="accent2">
              <a:lumMod val="75000"/>
            </a:schemeClr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1100" b="1" dirty="0">
                <a:latin typeface="+mj-lt"/>
              </a:rPr>
              <a:t>Kurs </a:t>
            </a:r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17B44BEF-F105-E20A-0700-C19D9720B268}"/>
              </a:ext>
            </a:extLst>
          </p:cNvPr>
          <p:cNvSpPr/>
          <p:nvPr/>
        </p:nvSpPr>
        <p:spPr>
          <a:xfrm flipV="1">
            <a:off x="3384429" y="4500835"/>
            <a:ext cx="1" cy="741318"/>
          </a:xfrm>
          <a:prstGeom prst="line">
            <a:avLst/>
          </a:prstGeom>
          <a:ln w="38100">
            <a:solidFill>
              <a:srgbClr val="000000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endParaRPr sz="600">
              <a:latin typeface="+mj-lt"/>
            </a:endParaRPr>
          </a:p>
        </p:txBody>
      </p:sp>
      <p:sp>
        <p:nvSpPr>
          <p:cNvPr id="17" name="Vårtermin">
            <a:extLst>
              <a:ext uri="{FF2B5EF4-FFF2-40B4-BE49-F238E27FC236}">
                <a16:creationId xmlns:a16="http://schemas.microsoft.com/office/drawing/2014/main" id="{76EF0A68-92E5-A938-A9E7-7FD29896716B}"/>
              </a:ext>
            </a:extLst>
          </p:cNvPr>
          <p:cNvSpPr/>
          <p:nvPr/>
        </p:nvSpPr>
        <p:spPr>
          <a:xfrm>
            <a:off x="6807741" y="4505379"/>
            <a:ext cx="1818131" cy="742736"/>
          </a:xfrm>
          <a:prstGeom prst="roundRect">
            <a:avLst>
              <a:gd name="adj" fmla="val 9666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0000" tIns="50800" rIns="50800" bIns="50800" anchor="ctr"/>
          <a:lstStyle>
            <a:lvl1pPr defTabSz="825500">
              <a:lnSpc>
                <a:spcPct val="100000"/>
              </a:lnSpc>
              <a:spcBef>
                <a:spcPts val="0"/>
              </a:spcBef>
              <a:defRPr sz="3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sv-SE" sz="1400" b="1" noProof="0" dirty="0">
                <a:latin typeface="+mj-lt"/>
              </a:rPr>
              <a:t>Vårtermin</a:t>
            </a:r>
          </a:p>
        </p:txBody>
      </p: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22C3197D-D7A8-6F48-D09C-89E713BFB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924" y="4611851"/>
            <a:ext cx="529462" cy="537866"/>
          </a:xfrm>
          <a:prstGeom prst="rect">
            <a:avLst/>
          </a:prstGeom>
          <a:ln w="38100">
            <a:noFill/>
            <a:miter lim="400000"/>
          </a:ln>
        </p:spPr>
      </p:pic>
      <p:sp>
        <p:nvSpPr>
          <p:cNvPr id="22" name="Vårtermin">
            <a:extLst>
              <a:ext uri="{FF2B5EF4-FFF2-40B4-BE49-F238E27FC236}">
                <a16:creationId xmlns:a16="http://schemas.microsoft.com/office/drawing/2014/main" id="{A79D7706-EAEC-377B-3E2E-0F642B728253}"/>
              </a:ext>
            </a:extLst>
          </p:cNvPr>
          <p:cNvSpPr/>
          <p:nvPr/>
        </p:nvSpPr>
        <p:spPr>
          <a:xfrm>
            <a:off x="1089486" y="1218770"/>
            <a:ext cx="2279802" cy="742736"/>
          </a:xfrm>
          <a:prstGeom prst="roundRect">
            <a:avLst>
              <a:gd name="adj" fmla="val 9666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0000" tIns="50800" rIns="50800" bIns="50800" anchor="ctr"/>
          <a:lstStyle>
            <a:lvl1pPr defTabSz="825500">
              <a:lnSpc>
                <a:spcPct val="100000"/>
              </a:lnSpc>
              <a:spcBef>
                <a:spcPts val="0"/>
              </a:spcBef>
              <a:defRPr sz="3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sv-SE" sz="1400" b="1" noProof="0" dirty="0">
                <a:latin typeface="+mj-lt"/>
              </a:rPr>
              <a:t>Vårtermin</a:t>
            </a:r>
          </a:p>
        </p:txBody>
      </p:sp>
      <p:pic>
        <p:nvPicPr>
          <p:cNvPr id="23" name="Image" descr="Image">
            <a:extLst>
              <a:ext uri="{FF2B5EF4-FFF2-40B4-BE49-F238E27FC236}">
                <a16:creationId xmlns:a16="http://schemas.microsoft.com/office/drawing/2014/main" id="{A30B6A75-0E11-F400-D486-43A13A8B9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669" y="1325241"/>
            <a:ext cx="529462" cy="537866"/>
          </a:xfrm>
          <a:prstGeom prst="rect">
            <a:avLst/>
          </a:prstGeom>
          <a:ln w="38100">
            <a:noFill/>
            <a:miter lim="400000"/>
          </a:ln>
        </p:spPr>
      </p:pic>
      <p:pic>
        <p:nvPicPr>
          <p:cNvPr id="24" name="Image" descr="Image">
            <a:extLst>
              <a:ext uri="{FF2B5EF4-FFF2-40B4-BE49-F238E27FC236}">
                <a16:creationId xmlns:a16="http://schemas.microsoft.com/office/drawing/2014/main" id="{752B7D23-8B68-0F93-ED6D-C73DF3186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557" y="1206997"/>
            <a:ext cx="1051604" cy="693770"/>
          </a:xfrm>
          <a:prstGeom prst="rect">
            <a:avLst/>
          </a:prstGeom>
          <a:ln w="38100">
            <a:noFill/>
            <a:miter lim="400000"/>
          </a:ln>
        </p:spPr>
      </p:pic>
      <p:sp>
        <p:nvSpPr>
          <p:cNvPr id="25" name="Kurs A">
            <a:extLst>
              <a:ext uri="{FF2B5EF4-FFF2-40B4-BE49-F238E27FC236}">
                <a16:creationId xmlns:a16="http://schemas.microsoft.com/office/drawing/2014/main" id="{E3726982-D9B3-0F85-62A4-0D4CA6F595AC}"/>
              </a:ext>
            </a:extLst>
          </p:cNvPr>
          <p:cNvSpPr/>
          <p:nvPr/>
        </p:nvSpPr>
        <p:spPr>
          <a:xfrm>
            <a:off x="1089486" y="2158806"/>
            <a:ext cx="1065139" cy="449484"/>
          </a:xfrm>
          <a:prstGeom prst="roundRect">
            <a:avLst>
              <a:gd name="adj" fmla="val 15973"/>
            </a:avLst>
          </a:prstGeom>
          <a:solidFill>
            <a:schemeClr val="accent2">
              <a:lumMod val="75000"/>
            </a:schemeClr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1100" b="1" dirty="0">
                <a:latin typeface="+mj-lt"/>
              </a:rPr>
              <a:t>Kurs</a:t>
            </a:r>
          </a:p>
        </p:txBody>
      </p:sp>
      <p:sp>
        <p:nvSpPr>
          <p:cNvPr id="26" name="Kurs B">
            <a:extLst>
              <a:ext uri="{FF2B5EF4-FFF2-40B4-BE49-F238E27FC236}">
                <a16:creationId xmlns:a16="http://schemas.microsoft.com/office/drawing/2014/main" id="{AAB195C3-24CC-8A5A-6D20-48812CF18488}"/>
              </a:ext>
            </a:extLst>
          </p:cNvPr>
          <p:cNvSpPr/>
          <p:nvPr/>
        </p:nvSpPr>
        <p:spPr>
          <a:xfrm>
            <a:off x="2255209" y="2158806"/>
            <a:ext cx="1065139" cy="449484"/>
          </a:xfrm>
          <a:prstGeom prst="roundRect">
            <a:avLst>
              <a:gd name="adj" fmla="val 15973"/>
            </a:avLst>
          </a:prstGeom>
          <a:solidFill>
            <a:schemeClr val="accent2">
              <a:lumMod val="75000"/>
            </a:schemeClr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1100" b="1" dirty="0">
                <a:latin typeface="+mj-lt"/>
              </a:rPr>
              <a:t>Kurs </a:t>
            </a:r>
          </a:p>
        </p:txBody>
      </p:sp>
      <p:sp>
        <p:nvSpPr>
          <p:cNvPr id="27" name="Kurs C">
            <a:extLst>
              <a:ext uri="{FF2B5EF4-FFF2-40B4-BE49-F238E27FC236}">
                <a16:creationId xmlns:a16="http://schemas.microsoft.com/office/drawing/2014/main" id="{7CF23B11-8A2D-4C28-4D00-EBED2D604829}"/>
              </a:ext>
            </a:extLst>
          </p:cNvPr>
          <p:cNvSpPr/>
          <p:nvPr/>
        </p:nvSpPr>
        <p:spPr>
          <a:xfrm>
            <a:off x="3459789" y="2158806"/>
            <a:ext cx="1065139" cy="449484"/>
          </a:xfrm>
          <a:prstGeom prst="roundRect">
            <a:avLst>
              <a:gd name="adj" fmla="val 15973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1100" b="1" dirty="0">
                <a:latin typeface="+mj-lt"/>
              </a:rPr>
              <a:t>Kurs </a:t>
            </a:r>
          </a:p>
        </p:txBody>
      </p:sp>
      <p:sp>
        <p:nvSpPr>
          <p:cNvPr id="28" name="Vårtermin">
            <a:extLst>
              <a:ext uri="{FF2B5EF4-FFF2-40B4-BE49-F238E27FC236}">
                <a16:creationId xmlns:a16="http://schemas.microsoft.com/office/drawing/2014/main" id="{05B35291-1D6F-32D5-90F9-2A5F3B59A991}"/>
              </a:ext>
            </a:extLst>
          </p:cNvPr>
          <p:cNvSpPr/>
          <p:nvPr/>
        </p:nvSpPr>
        <p:spPr>
          <a:xfrm>
            <a:off x="6815782" y="1218770"/>
            <a:ext cx="1810090" cy="742736"/>
          </a:xfrm>
          <a:prstGeom prst="roundRect">
            <a:avLst>
              <a:gd name="adj" fmla="val 9666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0000" tIns="50800" rIns="50800" bIns="50800" anchor="ctr"/>
          <a:lstStyle>
            <a:lvl1pPr defTabSz="825500">
              <a:lnSpc>
                <a:spcPct val="100000"/>
              </a:lnSpc>
              <a:spcBef>
                <a:spcPts val="0"/>
              </a:spcBef>
              <a:defRPr sz="3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sv-SE" sz="1400" b="1" noProof="0" dirty="0">
                <a:latin typeface="+mj-lt"/>
              </a:rPr>
              <a:t>Vårtermin</a:t>
            </a:r>
          </a:p>
        </p:txBody>
      </p:sp>
      <p:pic>
        <p:nvPicPr>
          <p:cNvPr id="29" name="Image" descr="Image">
            <a:extLst>
              <a:ext uri="{FF2B5EF4-FFF2-40B4-BE49-F238E27FC236}">
                <a16:creationId xmlns:a16="http://schemas.microsoft.com/office/drawing/2014/main" id="{D0B08ECE-50AA-C15E-4ACB-8D4823085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965" y="1325241"/>
            <a:ext cx="529462" cy="537866"/>
          </a:xfrm>
          <a:prstGeom prst="rect">
            <a:avLst/>
          </a:prstGeom>
          <a:ln w="38100">
            <a:noFill/>
            <a:miter lim="400000"/>
          </a:ln>
        </p:spPr>
      </p:pic>
      <p:sp>
        <p:nvSpPr>
          <p:cNvPr id="30" name="Hösttermin">
            <a:extLst>
              <a:ext uri="{FF2B5EF4-FFF2-40B4-BE49-F238E27FC236}">
                <a16:creationId xmlns:a16="http://schemas.microsoft.com/office/drawing/2014/main" id="{EA08DA3A-DFF7-4F43-568C-FB484BC19B94}"/>
              </a:ext>
            </a:extLst>
          </p:cNvPr>
          <p:cNvSpPr/>
          <p:nvPr/>
        </p:nvSpPr>
        <p:spPr>
          <a:xfrm>
            <a:off x="4791949" y="1218770"/>
            <a:ext cx="1963142" cy="742736"/>
          </a:xfrm>
          <a:prstGeom prst="roundRect">
            <a:avLst>
              <a:gd name="adj" fmla="val 9666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20000" tIns="50800" rIns="50800" bIns="50800" anchor="ctr"/>
          <a:lstStyle>
            <a:lvl1pPr defTabSz="825500">
              <a:lnSpc>
                <a:spcPct val="100000"/>
              </a:lnSpc>
              <a:spcBef>
                <a:spcPts val="0"/>
              </a:spcBef>
              <a:defRPr sz="3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sv-SE" sz="1400" b="1" noProof="0" dirty="0">
                <a:latin typeface="+mj-lt"/>
              </a:rPr>
              <a:t>Hösttermin</a:t>
            </a:r>
          </a:p>
        </p:txBody>
      </p:sp>
      <p:pic>
        <p:nvPicPr>
          <p:cNvPr id="31" name="Image" descr="Image">
            <a:extLst>
              <a:ext uri="{FF2B5EF4-FFF2-40B4-BE49-F238E27FC236}">
                <a16:creationId xmlns:a16="http://schemas.microsoft.com/office/drawing/2014/main" id="{933CFB47-8364-B459-DC45-406142931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6651" y="1353296"/>
            <a:ext cx="469411" cy="469299"/>
          </a:xfrm>
          <a:prstGeom prst="rect">
            <a:avLst/>
          </a:prstGeom>
          <a:ln w="38100">
            <a:noFill/>
            <a:miter lim="400000"/>
          </a:ln>
        </p:spPr>
      </p:pic>
      <p:sp>
        <p:nvSpPr>
          <p:cNvPr id="32" name="Kurs X">
            <a:extLst>
              <a:ext uri="{FF2B5EF4-FFF2-40B4-BE49-F238E27FC236}">
                <a16:creationId xmlns:a16="http://schemas.microsoft.com/office/drawing/2014/main" id="{33656551-2BEE-6A3D-6C02-E9F066E70E11}"/>
              </a:ext>
            </a:extLst>
          </p:cNvPr>
          <p:cNvSpPr/>
          <p:nvPr/>
        </p:nvSpPr>
        <p:spPr>
          <a:xfrm>
            <a:off x="8339084" y="2205095"/>
            <a:ext cx="1065139" cy="449484"/>
          </a:xfrm>
          <a:prstGeom prst="roundRect">
            <a:avLst>
              <a:gd name="adj" fmla="val 15973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1100" b="1" dirty="0">
                <a:latin typeface="+mj-lt"/>
              </a:rPr>
              <a:t>Kurs </a:t>
            </a:r>
          </a:p>
        </p:txBody>
      </p:sp>
      <p:sp>
        <p:nvSpPr>
          <p:cNvPr id="33" name="Kurs Y">
            <a:extLst>
              <a:ext uri="{FF2B5EF4-FFF2-40B4-BE49-F238E27FC236}">
                <a16:creationId xmlns:a16="http://schemas.microsoft.com/office/drawing/2014/main" id="{33C7D932-EBB9-AC93-CECE-E908FCE5C9D5}"/>
              </a:ext>
            </a:extLst>
          </p:cNvPr>
          <p:cNvSpPr/>
          <p:nvPr/>
        </p:nvSpPr>
        <p:spPr>
          <a:xfrm>
            <a:off x="8871654" y="2784129"/>
            <a:ext cx="1065139" cy="449484"/>
          </a:xfrm>
          <a:prstGeom prst="roundRect">
            <a:avLst>
              <a:gd name="adj" fmla="val 15973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1100" b="1" dirty="0">
                <a:latin typeface="+mj-lt"/>
              </a:rPr>
              <a:t>Kurs </a:t>
            </a:r>
          </a:p>
        </p:txBody>
      </p:sp>
      <p:sp>
        <p:nvSpPr>
          <p:cNvPr id="34" name="Hur det var innan förändringen:">
            <a:extLst>
              <a:ext uri="{FF2B5EF4-FFF2-40B4-BE49-F238E27FC236}">
                <a16:creationId xmlns:a16="http://schemas.microsoft.com/office/drawing/2014/main" id="{82A2C1DD-A507-338C-83D1-9229276F3D69}"/>
              </a:ext>
            </a:extLst>
          </p:cNvPr>
          <p:cNvSpPr txBox="1"/>
          <p:nvPr/>
        </p:nvSpPr>
        <p:spPr>
          <a:xfrm>
            <a:off x="1132493" y="424175"/>
            <a:ext cx="1369137" cy="441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z="6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sv-SE" sz="2400" b="1" dirty="0">
                <a:latin typeface="+mj-lt"/>
              </a:rPr>
              <a:t>Tidigare</a:t>
            </a:r>
            <a:endParaRPr sz="2400" b="1" dirty="0">
              <a:latin typeface="+mj-lt"/>
            </a:endParaRPr>
          </a:p>
        </p:txBody>
      </p:sp>
      <p:sp>
        <p:nvSpPr>
          <p:cNvPr id="39" name="Hösttermin">
            <a:extLst>
              <a:ext uri="{FF2B5EF4-FFF2-40B4-BE49-F238E27FC236}">
                <a16:creationId xmlns:a16="http://schemas.microsoft.com/office/drawing/2014/main" id="{7854C039-772C-BC3E-588A-DDE79B4081D7}"/>
              </a:ext>
            </a:extLst>
          </p:cNvPr>
          <p:cNvSpPr/>
          <p:nvPr/>
        </p:nvSpPr>
        <p:spPr>
          <a:xfrm>
            <a:off x="8244270" y="5010937"/>
            <a:ext cx="1692524" cy="407204"/>
          </a:xfrm>
          <a:prstGeom prst="roundRect">
            <a:avLst>
              <a:gd name="adj" fmla="val 9666"/>
            </a:avLst>
          </a:prstGeom>
          <a:solidFill>
            <a:srgbClr val="FFFFFF"/>
          </a:solidFill>
          <a:ln w="28575">
            <a:solidFill>
              <a:srgbClr val="000000"/>
            </a:solidFill>
            <a:prstDash val="dash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08000" tIns="50800" rIns="50800" bIns="50800" anchor="ctr"/>
          <a:lstStyle>
            <a:lvl1pPr defTabSz="825500">
              <a:lnSpc>
                <a:spcPct val="100000"/>
              </a:lnSpc>
              <a:spcBef>
                <a:spcPts val="0"/>
              </a:spcBef>
              <a:defRPr sz="3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sv-SE" sz="1400" b="1" dirty="0">
                <a:latin typeface="+mj-lt"/>
              </a:rPr>
              <a:t>Extra fakturor</a:t>
            </a:r>
            <a:endParaRPr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599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57646-6219-70E5-52D6-32651D078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D39F07-BB4D-C0FD-5650-6C78CB36E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När extrafaktura skaps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04589FC-F08B-1522-3886-16DC880214BC}"/>
              </a:ext>
            </a:extLst>
          </p:cNvPr>
          <p:cNvSpPr/>
          <p:nvPr/>
        </p:nvSpPr>
        <p:spPr>
          <a:xfrm>
            <a:off x="5379946" y="1690688"/>
            <a:ext cx="2979635" cy="38180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44000" rtlCol="0" anchor="t"/>
          <a:lstStyle/>
          <a:p>
            <a:pPr algn="ctr"/>
            <a:r>
              <a:rPr lang="sv-SE" sz="1400" dirty="0"/>
              <a:t>Terminsfaktura #2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73BD30B6-9B7A-C346-29EB-1CD1C39E3F70}"/>
              </a:ext>
            </a:extLst>
          </p:cNvPr>
          <p:cNvSpPr/>
          <p:nvPr/>
        </p:nvSpPr>
        <p:spPr>
          <a:xfrm>
            <a:off x="8444960" y="4093100"/>
            <a:ext cx="2149493" cy="1220645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sv-SE" sz="1400" dirty="0"/>
              <a:t>Extrafaktura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31CA3620-CDB9-59FD-826B-8447C500CD73}"/>
              </a:ext>
            </a:extLst>
          </p:cNvPr>
          <p:cNvSpPr/>
          <p:nvPr/>
        </p:nvSpPr>
        <p:spPr>
          <a:xfrm>
            <a:off x="2064941" y="1690688"/>
            <a:ext cx="2979635" cy="38180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44000" rtlCol="0" anchor="t"/>
          <a:lstStyle/>
          <a:p>
            <a:pPr algn="ctr"/>
            <a:r>
              <a:rPr lang="sv-SE" sz="1400" dirty="0"/>
              <a:t>Terminsfaktura #1</a:t>
            </a:r>
          </a:p>
        </p:txBody>
      </p:sp>
      <p:sp>
        <p:nvSpPr>
          <p:cNvPr id="37" name="Kurs B">
            <a:extLst>
              <a:ext uri="{FF2B5EF4-FFF2-40B4-BE49-F238E27FC236}">
                <a16:creationId xmlns:a16="http://schemas.microsoft.com/office/drawing/2014/main" id="{0EC48915-6F9F-B006-9793-77C1BE5B7995}"/>
              </a:ext>
            </a:extLst>
          </p:cNvPr>
          <p:cNvSpPr/>
          <p:nvPr/>
        </p:nvSpPr>
        <p:spPr>
          <a:xfrm>
            <a:off x="6105320" y="5715130"/>
            <a:ext cx="1602493" cy="598094"/>
          </a:xfrm>
          <a:prstGeom prst="roundRect">
            <a:avLst>
              <a:gd name="adj" fmla="val 15973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1100" b="1" dirty="0">
                <a:latin typeface="+mj-lt"/>
              </a:rPr>
              <a:t>Kurs </a:t>
            </a:r>
          </a:p>
        </p:txBody>
      </p:sp>
      <p:sp>
        <p:nvSpPr>
          <p:cNvPr id="40" name="Kurs C">
            <a:extLst>
              <a:ext uri="{FF2B5EF4-FFF2-40B4-BE49-F238E27FC236}">
                <a16:creationId xmlns:a16="http://schemas.microsoft.com/office/drawing/2014/main" id="{D9C4B4C5-06DD-38E5-B4EE-CA3C0A2F8E8C}"/>
              </a:ext>
            </a:extLst>
          </p:cNvPr>
          <p:cNvSpPr/>
          <p:nvPr/>
        </p:nvSpPr>
        <p:spPr>
          <a:xfrm>
            <a:off x="8718460" y="4542904"/>
            <a:ext cx="1602493" cy="598094"/>
          </a:xfrm>
          <a:prstGeom prst="roundRect">
            <a:avLst>
              <a:gd name="adj" fmla="val 15973"/>
            </a:avLst>
          </a:prstGeom>
          <a:solidFill>
            <a:schemeClr val="accent2">
              <a:lumMod val="75000"/>
            </a:schemeClr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1100" b="1" dirty="0">
                <a:latin typeface="+mj-lt"/>
              </a:rPr>
              <a:t>Kurs 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646DAD9F-B69D-3691-2601-9322AB506CA7}"/>
              </a:ext>
            </a:extLst>
          </p:cNvPr>
          <p:cNvSpPr/>
          <p:nvPr/>
        </p:nvSpPr>
        <p:spPr>
          <a:xfrm>
            <a:off x="7899522" y="2730564"/>
            <a:ext cx="2149493" cy="1220645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sv-SE" sz="1400" dirty="0"/>
              <a:t>Extrafaktura</a:t>
            </a:r>
          </a:p>
        </p:txBody>
      </p:sp>
      <p:sp>
        <p:nvSpPr>
          <p:cNvPr id="38" name="Kurs C">
            <a:extLst>
              <a:ext uri="{FF2B5EF4-FFF2-40B4-BE49-F238E27FC236}">
                <a16:creationId xmlns:a16="http://schemas.microsoft.com/office/drawing/2014/main" id="{AA1E83E3-6EA7-1C0B-BDBA-16C8F812CEDD}"/>
              </a:ext>
            </a:extLst>
          </p:cNvPr>
          <p:cNvSpPr/>
          <p:nvPr/>
        </p:nvSpPr>
        <p:spPr>
          <a:xfrm>
            <a:off x="8189317" y="3191400"/>
            <a:ext cx="1602493" cy="598094"/>
          </a:xfrm>
          <a:prstGeom prst="roundRect">
            <a:avLst>
              <a:gd name="adj" fmla="val 15973"/>
            </a:avLst>
          </a:prstGeom>
          <a:solidFill>
            <a:schemeClr val="accent2">
              <a:lumMod val="75000"/>
            </a:schemeClr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1100" b="1" dirty="0">
                <a:latin typeface="+mj-lt"/>
              </a:rPr>
              <a:t>Kurs</a:t>
            </a:r>
          </a:p>
        </p:txBody>
      </p:sp>
      <p:sp>
        <p:nvSpPr>
          <p:cNvPr id="44" name="Kurs C">
            <a:extLst>
              <a:ext uri="{FF2B5EF4-FFF2-40B4-BE49-F238E27FC236}">
                <a16:creationId xmlns:a16="http://schemas.microsoft.com/office/drawing/2014/main" id="{03CFB0A6-8CB5-E6F0-0796-9E71850F9210}"/>
              </a:ext>
            </a:extLst>
          </p:cNvPr>
          <p:cNvSpPr/>
          <p:nvPr/>
        </p:nvSpPr>
        <p:spPr>
          <a:xfrm>
            <a:off x="2753512" y="2430136"/>
            <a:ext cx="1602493" cy="598094"/>
          </a:xfrm>
          <a:prstGeom prst="roundRect">
            <a:avLst>
              <a:gd name="adj" fmla="val 15973"/>
            </a:avLst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sv-SE" sz="1400" dirty="0">
                <a:solidFill>
                  <a:schemeClr val="dk1"/>
                </a:solidFill>
              </a:rPr>
              <a:t>Kurs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45" name="Kurs C">
            <a:extLst>
              <a:ext uri="{FF2B5EF4-FFF2-40B4-BE49-F238E27FC236}">
                <a16:creationId xmlns:a16="http://schemas.microsoft.com/office/drawing/2014/main" id="{AB576F38-8E31-003E-B66F-4204B68D4559}"/>
              </a:ext>
            </a:extLst>
          </p:cNvPr>
          <p:cNvSpPr/>
          <p:nvPr/>
        </p:nvSpPr>
        <p:spPr>
          <a:xfrm>
            <a:off x="6105320" y="2430136"/>
            <a:ext cx="1602493" cy="598094"/>
          </a:xfrm>
          <a:prstGeom prst="roundRect">
            <a:avLst>
              <a:gd name="adj" fmla="val 15973"/>
            </a:avLst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sv-SE" sz="1400" dirty="0">
                <a:solidFill>
                  <a:schemeClr val="dk1"/>
                </a:solidFill>
              </a:rPr>
              <a:t>Kurs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46" name="Kurs C">
            <a:extLst>
              <a:ext uri="{FF2B5EF4-FFF2-40B4-BE49-F238E27FC236}">
                <a16:creationId xmlns:a16="http://schemas.microsoft.com/office/drawing/2014/main" id="{806F3D19-25EC-20F4-EEC8-9BAA4D030BA1}"/>
              </a:ext>
            </a:extLst>
          </p:cNvPr>
          <p:cNvSpPr/>
          <p:nvPr/>
        </p:nvSpPr>
        <p:spPr>
          <a:xfrm>
            <a:off x="2753512" y="3200599"/>
            <a:ext cx="1602493" cy="598094"/>
          </a:xfrm>
          <a:prstGeom prst="roundRect">
            <a:avLst>
              <a:gd name="adj" fmla="val 15973"/>
            </a:avLst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sv-SE" sz="1400" dirty="0">
                <a:solidFill>
                  <a:schemeClr val="dk1"/>
                </a:solidFill>
              </a:rPr>
              <a:t>Kurs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47" name="Kurs C">
            <a:extLst>
              <a:ext uri="{FF2B5EF4-FFF2-40B4-BE49-F238E27FC236}">
                <a16:creationId xmlns:a16="http://schemas.microsoft.com/office/drawing/2014/main" id="{22A2490D-8EC8-6024-31D8-58C31687D1F1}"/>
              </a:ext>
            </a:extLst>
          </p:cNvPr>
          <p:cNvSpPr/>
          <p:nvPr/>
        </p:nvSpPr>
        <p:spPr>
          <a:xfrm>
            <a:off x="6105320" y="3200599"/>
            <a:ext cx="1602493" cy="598094"/>
          </a:xfrm>
          <a:prstGeom prst="roundRect">
            <a:avLst>
              <a:gd name="adj" fmla="val 15973"/>
            </a:avLst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sv-SE" sz="1400" dirty="0">
                <a:solidFill>
                  <a:schemeClr val="dk1"/>
                </a:solidFill>
              </a:rPr>
              <a:t>Kurs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48" name="Kurs C">
            <a:extLst>
              <a:ext uri="{FF2B5EF4-FFF2-40B4-BE49-F238E27FC236}">
                <a16:creationId xmlns:a16="http://schemas.microsoft.com/office/drawing/2014/main" id="{D85A2F8A-529E-1DAC-364B-7537D5E38688}"/>
              </a:ext>
            </a:extLst>
          </p:cNvPr>
          <p:cNvSpPr/>
          <p:nvPr/>
        </p:nvSpPr>
        <p:spPr>
          <a:xfrm>
            <a:off x="2753512" y="3913509"/>
            <a:ext cx="1602493" cy="598094"/>
          </a:xfrm>
          <a:prstGeom prst="roundRect">
            <a:avLst>
              <a:gd name="adj" fmla="val 15973"/>
            </a:avLst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sv-SE" sz="1400" dirty="0">
                <a:solidFill>
                  <a:schemeClr val="dk1"/>
                </a:solidFill>
              </a:rPr>
              <a:t>…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49" name="Kurs C">
            <a:extLst>
              <a:ext uri="{FF2B5EF4-FFF2-40B4-BE49-F238E27FC236}">
                <a16:creationId xmlns:a16="http://schemas.microsoft.com/office/drawing/2014/main" id="{E0D04AE5-0B2F-AF51-E1E5-0C61B6905719}"/>
              </a:ext>
            </a:extLst>
          </p:cNvPr>
          <p:cNvSpPr/>
          <p:nvPr/>
        </p:nvSpPr>
        <p:spPr>
          <a:xfrm>
            <a:off x="6105320" y="3913509"/>
            <a:ext cx="1602493" cy="598094"/>
          </a:xfrm>
          <a:prstGeom prst="roundRect">
            <a:avLst>
              <a:gd name="adj" fmla="val 15973"/>
            </a:avLst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sv-SE" sz="1400" dirty="0">
                <a:solidFill>
                  <a:schemeClr val="dk1"/>
                </a:solidFill>
              </a:rPr>
              <a:t>…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36" name="Kurs A">
            <a:extLst>
              <a:ext uri="{FF2B5EF4-FFF2-40B4-BE49-F238E27FC236}">
                <a16:creationId xmlns:a16="http://schemas.microsoft.com/office/drawing/2014/main" id="{6C718655-8152-F482-A9F5-3E7C9A88DFE5}"/>
              </a:ext>
            </a:extLst>
          </p:cNvPr>
          <p:cNvSpPr/>
          <p:nvPr/>
        </p:nvSpPr>
        <p:spPr>
          <a:xfrm>
            <a:off x="1597547" y="4776405"/>
            <a:ext cx="1602493" cy="598094"/>
          </a:xfrm>
          <a:prstGeom prst="roundRect">
            <a:avLst>
              <a:gd name="adj" fmla="val 15973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1100" b="1" dirty="0">
                <a:latin typeface="+mj-lt"/>
              </a:rPr>
              <a:t>Kurs</a:t>
            </a:r>
          </a:p>
        </p:txBody>
      </p:sp>
      <p:cxnSp>
        <p:nvCxnSpPr>
          <p:cNvPr id="53" name="Rak koppling 52">
            <a:extLst>
              <a:ext uri="{FF2B5EF4-FFF2-40B4-BE49-F238E27FC236}">
                <a16:creationId xmlns:a16="http://schemas.microsoft.com/office/drawing/2014/main" id="{4EB4D144-F983-85B7-81E7-BA4159B90F33}"/>
              </a:ext>
            </a:extLst>
          </p:cNvPr>
          <p:cNvCxnSpPr>
            <a:cxnSpLocks/>
          </p:cNvCxnSpPr>
          <p:nvPr/>
        </p:nvCxnSpPr>
        <p:spPr>
          <a:xfrm>
            <a:off x="2064941" y="2248680"/>
            <a:ext cx="297963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Rak koppling 54">
            <a:extLst>
              <a:ext uri="{FF2B5EF4-FFF2-40B4-BE49-F238E27FC236}">
                <a16:creationId xmlns:a16="http://schemas.microsoft.com/office/drawing/2014/main" id="{030AF652-5C3B-F65B-8AF2-185ED50093DE}"/>
              </a:ext>
            </a:extLst>
          </p:cNvPr>
          <p:cNvCxnSpPr>
            <a:cxnSpLocks/>
          </p:cNvCxnSpPr>
          <p:nvPr/>
        </p:nvCxnSpPr>
        <p:spPr>
          <a:xfrm>
            <a:off x="5379946" y="2248680"/>
            <a:ext cx="297963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01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7" grpId="0" animBg="1"/>
      <p:bldP spid="40" grpId="0" animBg="1"/>
      <p:bldP spid="41" grpId="0" animBg="1"/>
      <p:bldP spid="38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8B746-0342-B2CA-F2C6-6C1FF66D8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84C9AD9-B135-DA51-2F53-7CD0E484C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Studieavgifter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4018FC2A-1206-9F54-7230-07F3794B5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Studieavgiftshanteringen kan nu hantera fall när:</a:t>
            </a:r>
          </a:p>
          <a:p>
            <a:pPr lvl="1"/>
            <a:r>
              <a:rPr lang="sv-SE" sz="1800" dirty="0"/>
              <a:t>Program har sommarkurser</a:t>
            </a:r>
          </a:p>
          <a:p>
            <a:pPr lvl="1"/>
            <a:r>
              <a:rPr lang="sv-SE" sz="1800" dirty="0"/>
              <a:t>En programstudent antas till en kurs som ligger helt eller delvis </a:t>
            </a:r>
            <a:r>
              <a:rPr lang="sv-SE" sz="1800" i="1" dirty="0"/>
              <a:t>efter </a:t>
            </a:r>
            <a:r>
              <a:rPr lang="sv-SE" sz="1800" dirty="0"/>
              <a:t>programmets slutdatum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Funktionen för att manuellt skapa en terminsfaktura tas bort.	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019E720-AC42-C3B9-1B60-1690A7932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6511"/>
            <a:ext cx="6790765" cy="2836364"/>
          </a:xfrm>
          <a:prstGeom prst="rect">
            <a:avLst/>
          </a:prstGeom>
        </p:spPr>
      </p:pic>
      <p:grpSp>
        <p:nvGrpSpPr>
          <p:cNvPr id="14" name="Grupp 13">
            <a:extLst>
              <a:ext uri="{FF2B5EF4-FFF2-40B4-BE49-F238E27FC236}">
                <a16:creationId xmlns:a16="http://schemas.microsoft.com/office/drawing/2014/main" id="{AE0914C7-CA85-AEF9-59A2-1E1976CF9924}"/>
              </a:ext>
            </a:extLst>
          </p:cNvPr>
          <p:cNvGrpSpPr/>
          <p:nvPr/>
        </p:nvGrpSpPr>
        <p:grpSpPr>
          <a:xfrm>
            <a:off x="976781" y="4339648"/>
            <a:ext cx="947270" cy="400043"/>
            <a:chOff x="856130" y="4527176"/>
            <a:chExt cx="1125071" cy="475130"/>
          </a:xfrm>
        </p:grpSpPr>
        <p:cxnSp>
          <p:nvCxnSpPr>
            <p:cNvPr id="11" name="Rak koppling 10">
              <a:extLst>
                <a:ext uri="{FF2B5EF4-FFF2-40B4-BE49-F238E27FC236}">
                  <a16:creationId xmlns:a16="http://schemas.microsoft.com/office/drawing/2014/main" id="{BF283BEA-015A-8B3C-3654-50FF81CBB223}"/>
                </a:ext>
              </a:extLst>
            </p:cNvPr>
            <p:cNvCxnSpPr/>
            <p:nvPr/>
          </p:nvCxnSpPr>
          <p:spPr>
            <a:xfrm>
              <a:off x="856130" y="4527176"/>
              <a:ext cx="1125071" cy="47513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Rak koppling 12">
              <a:extLst>
                <a:ext uri="{FF2B5EF4-FFF2-40B4-BE49-F238E27FC236}">
                  <a16:creationId xmlns:a16="http://schemas.microsoft.com/office/drawing/2014/main" id="{B5D51454-7AA4-919F-7799-8F5CEC1764CB}"/>
                </a:ext>
              </a:extLst>
            </p:cNvPr>
            <p:cNvCxnSpPr/>
            <p:nvPr/>
          </p:nvCxnSpPr>
          <p:spPr>
            <a:xfrm flipV="1">
              <a:off x="856130" y="4527176"/>
              <a:ext cx="1125071" cy="47513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225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FC3BAE-6DF2-5EFB-A061-193002FE1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Pedagogiskt stöd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D8A47FE-4658-1DBE-F08F-177C1970A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 grunddata behöver nu borttagning av pedagogiska stöd bekräftas.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57C154D-6455-0E81-F255-FA3FC975D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336" y="2509579"/>
            <a:ext cx="7897327" cy="23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42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BFB79-E434-44DB-FDCD-EC5E01579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F54AE9-034A-9C8E-9CE3-2DEB59CC5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Pedagogiskt stöd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4B1E64C-2DDF-6764-62BE-C0A07A937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 grunddata behöver nu borttagning av pedagogiska stöd bekräftas.</a:t>
            </a:r>
          </a:p>
          <a:p>
            <a:r>
              <a:rPr lang="sv-SE" dirty="0"/>
              <a:t>I sökfältet för "Beslutsfattare" i </a:t>
            </a:r>
            <a:r>
              <a:rPr lang="sv-SE" dirty="0" err="1"/>
              <a:t>sökvyn</a:t>
            </a:r>
            <a:r>
              <a:rPr lang="sv-SE" dirty="0"/>
              <a:t> för ansökningar om pedagogiskt stöd visas nu personens användarnamn och listan sorteras i bokstavsordning.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34A648F-2D61-D018-4000-F2506E3D50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26"/>
          <a:stretch>
            <a:fillRect/>
          </a:stretch>
        </p:blipFill>
        <p:spPr>
          <a:xfrm>
            <a:off x="838200" y="3239586"/>
            <a:ext cx="9909110" cy="332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6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39ED4-360C-1845-3BFA-45B724DF2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EA7E53-F3E5-F3B8-EE60-4B74CD8EC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Pedagogiskt stöd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4482379-98C7-C3DD-0020-34DB3C112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 grunddata behöver nu borttagning av pedagogiska stöd bekräftas.</a:t>
            </a:r>
          </a:p>
          <a:p>
            <a:r>
              <a:rPr lang="sv-SE" dirty="0"/>
              <a:t>I sökfältet för "Beslutsfattare" i </a:t>
            </a:r>
            <a:r>
              <a:rPr lang="sv-SE" dirty="0" err="1"/>
              <a:t>sökvyn</a:t>
            </a:r>
            <a:r>
              <a:rPr lang="sv-SE" dirty="0"/>
              <a:t> för ansökningar om pedagogiskt stöd visas nu personens användarnamn och listan sorteras i bokstavsordning.</a:t>
            </a:r>
          </a:p>
          <a:p>
            <a:r>
              <a:rPr lang="sv-SE" dirty="0"/>
              <a:t>I vyn för en ansökan är rubriken nu ”Ansökan om pedagogiskt stöd”,  istället för studentens personuppgifter.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164AD94-6230-EF65-866D-478D349BA9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277" b="9998"/>
          <a:stretch>
            <a:fillRect/>
          </a:stretch>
        </p:blipFill>
        <p:spPr>
          <a:xfrm>
            <a:off x="1186351" y="4001295"/>
            <a:ext cx="5783618" cy="2856706"/>
          </a:xfrm>
          <a:prstGeom prst="rect">
            <a:avLst/>
          </a:prstGeom>
        </p:spPr>
      </p:pic>
      <p:sp>
        <p:nvSpPr>
          <p:cNvPr id="6" name="Pil: höger 5">
            <a:extLst>
              <a:ext uri="{FF2B5EF4-FFF2-40B4-BE49-F238E27FC236}">
                <a16:creationId xmlns:a16="http://schemas.microsoft.com/office/drawing/2014/main" id="{57E61DC3-9F91-7811-2521-3C9873F43192}"/>
              </a:ext>
            </a:extLst>
          </p:cNvPr>
          <p:cNvSpPr/>
          <p:nvPr/>
        </p:nvSpPr>
        <p:spPr>
          <a:xfrm>
            <a:off x="510462" y="5143492"/>
            <a:ext cx="711461" cy="448823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il: höger 6">
            <a:extLst>
              <a:ext uri="{FF2B5EF4-FFF2-40B4-BE49-F238E27FC236}">
                <a16:creationId xmlns:a16="http://schemas.microsoft.com/office/drawing/2014/main" id="{7744C49C-5E85-326B-B6D6-9ABD8AB3E249}"/>
              </a:ext>
            </a:extLst>
          </p:cNvPr>
          <p:cNvSpPr/>
          <p:nvPr/>
        </p:nvSpPr>
        <p:spPr>
          <a:xfrm>
            <a:off x="685413" y="3936481"/>
            <a:ext cx="711461" cy="448823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210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C2390-D625-380C-20A9-92F19795D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EE884E0-FC10-4B1E-48B3-A00FAE0D9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Individuell studieplan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FFD1A07-DE76-4426-A416-E76F390D1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Sökvyn</a:t>
            </a:r>
            <a:r>
              <a:rPr lang="sv-SE" dirty="0"/>
              <a:t> för individuella studieplaner:</a:t>
            </a:r>
          </a:p>
          <a:p>
            <a:pPr lvl="1"/>
            <a:r>
              <a:rPr lang="sv-SE" dirty="0"/>
              <a:t>Nu visas den aktuella arbetsuppgiften i en pågående ISP</a:t>
            </a:r>
          </a:p>
          <a:p>
            <a:pPr lvl="1"/>
            <a:r>
              <a:rPr lang="sv-SE" dirty="0"/>
              <a:t>Det går nu att välja vilka kolumner som visas i sökresultatet	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F4E7FF0-EBD9-F65C-C9CA-F583D9052A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838"/>
          <a:stretch>
            <a:fillRect/>
          </a:stretch>
        </p:blipFill>
        <p:spPr>
          <a:xfrm>
            <a:off x="838200" y="2979179"/>
            <a:ext cx="10058400" cy="3878822"/>
          </a:xfrm>
          <a:prstGeom prst="rect">
            <a:avLst/>
          </a:prstGeom>
        </p:spPr>
      </p:pic>
      <p:sp>
        <p:nvSpPr>
          <p:cNvPr id="7" name="Pil: höger 6">
            <a:extLst>
              <a:ext uri="{FF2B5EF4-FFF2-40B4-BE49-F238E27FC236}">
                <a16:creationId xmlns:a16="http://schemas.microsoft.com/office/drawing/2014/main" id="{6E8BB304-399B-74AC-219C-787C03EE2410}"/>
              </a:ext>
            </a:extLst>
          </p:cNvPr>
          <p:cNvSpPr/>
          <p:nvPr/>
        </p:nvSpPr>
        <p:spPr>
          <a:xfrm rot="9900000">
            <a:off x="10942561" y="5003013"/>
            <a:ext cx="711461" cy="448823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il: höger 7">
            <a:extLst>
              <a:ext uri="{FF2B5EF4-FFF2-40B4-BE49-F238E27FC236}">
                <a16:creationId xmlns:a16="http://schemas.microsoft.com/office/drawing/2014/main" id="{D0B203A9-5497-30F7-FDF7-39CC73DD0BA4}"/>
              </a:ext>
            </a:extLst>
          </p:cNvPr>
          <p:cNvSpPr/>
          <p:nvPr/>
        </p:nvSpPr>
        <p:spPr>
          <a:xfrm rot="9900000">
            <a:off x="10139178" y="5849766"/>
            <a:ext cx="711461" cy="448823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54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66BA73-36BA-AFE1-75A7-26A66BABF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Studieaktivitet och -finansiering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68D8D5-6AE1-A82B-0850-432A119F3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Masshanteringen ”Dokumentera studieaktivitet och –finansiering”</a:t>
            </a:r>
          </a:p>
          <a:p>
            <a:r>
              <a:rPr lang="sv-SE" dirty="0"/>
              <a:t>Vid sökning utifrån studieperiod visas nu enbart de doktorander vars studieperiod helt överlappar angivet halvår. För att visas i sökresultatet måste doktoranden vara aktuell över ett helt halvår, då </a:t>
            </a:r>
            <a:r>
              <a:rPr lang="sv-SE" dirty="0" err="1"/>
              <a:t>sökperioderna</a:t>
            </a:r>
            <a:r>
              <a:rPr lang="sv-SE" dirty="0"/>
              <a:t> sker halvårsvis.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83292A1-91C3-F3FD-2927-2AF1DE5FB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56" y="3839841"/>
            <a:ext cx="10126488" cy="2019582"/>
          </a:xfrm>
          <a:prstGeom prst="rect">
            <a:avLst/>
          </a:prstGeom>
        </p:spPr>
      </p:pic>
      <p:sp>
        <p:nvSpPr>
          <p:cNvPr id="6" name="Pil: nedåt 5">
            <a:extLst>
              <a:ext uri="{FF2B5EF4-FFF2-40B4-BE49-F238E27FC236}">
                <a16:creationId xmlns:a16="http://schemas.microsoft.com/office/drawing/2014/main" id="{68F1DECB-A679-D318-0BFA-A0DF06EA1563}"/>
              </a:ext>
            </a:extLst>
          </p:cNvPr>
          <p:cNvSpPr/>
          <p:nvPr/>
        </p:nvSpPr>
        <p:spPr>
          <a:xfrm>
            <a:off x="9735669" y="3337467"/>
            <a:ext cx="484095" cy="711433"/>
          </a:xfrm>
          <a:prstGeom prst="downArrow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6965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62661A-2913-DC33-902F-4B311567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Uppföljningsdatabasen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57FD91-770E-43BD-991D-B7E350197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Information om "Plan för utbildning" finns nu tillgänglig i fyra nya BI-objekt:</a:t>
            </a:r>
          </a:p>
          <a:p>
            <a:pPr>
              <a:spcBef>
                <a:spcPts val="600"/>
              </a:spcBef>
            </a:pPr>
            <a:r>
              <a:rPr lang="sv-SE" dirty="0"/>
              <a:t>BI_PLAN_FOR_UTBILDNING</a:t>
            </a:r>
          </a:p>
          <a:p>
            <a:pPr>
              <a:spcBef>
                <a:spcPts val="600"/>
              </a:spcBef>
            </a:pPr>
            <a:r>
              <a:rPr lang="sv-SE" dirty="0"/>
              <a:t>BI_INGAENDE_DELAR_FOR_PLAN</a:t>
            </a:r>
          </a:p>
          <a:p>
            <a:pPr>
              <a:spcBef>
                <a:spcPts val="600"/>
              </a:spcBef>
            </a:pPr>
            <a:r>
              <a:rPr lang="sv-SE" dirty="0"/>
              <a:t>BI_ATTRIBUTVARDE_FOR_PLAN</a:t>
            </a:r>
          </a:p>
          <a:p>
            <a:pPr>
              <a:spcBef>
                <a:spcPts val="600"/>
              </a:spcBef>
            </a:pPr>
            <a:r>
              <a:rPr lang="sv-SE" dirty="0"/>
              <a:t>BI_ATTRIBUTVARDE_FOR_INGAENDE_DELAR</a:t>
            </a:r>
          </a:p>
          <a:p>
            <a:pPr marL="0" indent="0">
              <a:buNone/>
            </a:pPr>
            <a:r>
              <a:rPr lang="sv-SE" dirty="0"/>
              <a:t>Samtliga BI-objekt har stöd för historiskt uttagsdatum, s k temporalstöd.</a:t>
            </a:r>
          </a:p>
          <a:p>
            <a:pPr>
              <a:spcBef>
                <a:spcPts val="600"/>
              </a:spcBef>
            </a:pPr>
            <a:r>
              <a:rPr lang="sv-SE" dirty="0"/>
              <a:t>En </a:t>
            </a:r>
            <a:r>
              <a:rPr lang="sv-SE" dirty="0" err="1"/>
              <a:t>migrering</a:t>
            </a:r>
            <a:r>
              <a:rPr lang="sv-SE" dirty="0"/>
              <a:t> har genomförts för att få in lärosätenas historiska data</a:t>
            </a:r>
          </a:p>
          <a:p>
            <a:pPr>
              <a:spcBef>
                <a:spcPts val="600"/>
              </a:spcBef>
            </a:pPr>
            <a:r>
              <a:rPr lang="sv-SE" dirty="0"/>
              <a:t>En ny </a:t>
            </a:r>
            <a:r>
              <a:rPr lang="sv-SE" dirty="0" err="1"/>
              <a:t>migrering</a:t>
            </a:r>
            <a:r>
              <a:rPr lang="sv-SE" dirty="0"/>
              <a:t> kommer genomföras inom ett par dagar efter produktionssättning, för att hämta den data som tillkommit mellan den första </a:t>
            </a:r>
            <a:r>
              <a:rPr lang="sv-SE" dirty="0" err="1"/>
              <a:t>migreringen</a:t>
            </a:r>
            <a:r>
              <a:rPr lang="sv-SE" dirty="0"/>
              <a:t> och produktionssättning av version 2.80</a:t>
            </a:r>
          </a:p>
        </p:txBody>
      </p:sp>
    </p:spTree>
    <p:extLst>
      <p:ext uri="{BB962C8B-B14F-4D97-AF65-F5344CB8AC3E}">
        <p14:creationId xmlns:p14="http://schemas.microsoft.com/office/powerpoint/2010/main" val="398188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D17A-1401-A23E-2A5C-8978824E3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627188"/>
            <a:ext cx="9144000" cy="2387600"/>
          </a:xfrm>
        </p:spPr>
        <p:txBody>
          <a:bodyPr/>
          <a:lstStyle/>
          <a:p>
            <a:r>
              <a:rPr lang="sv-SE" dirty="0"/>
              <a:t>Demo av version 2.80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F11E5-5C01-D306-7BBA-3DF460747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02931"/>
            <a:ext cx="9144000" cy="1655762"/>
          </a:xfrm>
        </p:spPr>
        <p:txBody>
          <a:bodyPr>
            <a:normAutofit/>
          </a:bodyPr>
          <a:lstStyle/>
          <a:p>
            <a:r>
              <a:rPr lang="sv-SE" sz="2000" b="1" dirty="0"/>
              <a:t>Klara Nordström</a:t>
            </a:r>
            <a:r>
              <a:rPr lang="sv-SE" sz="2000" dirty="0"/>
              <a:t>, användarstöd och kommunikation</a:t>
            </a:r>
          </a:p>
          <a:p>
            <a:r>
              <a:rPr lang="sv-SE" sz="2000" b="1" dirty="0"/>
              <a:t>Moa Eriksson</a:t>
            </a:r>
            <a:r>
              <a:rPr lang="sv-SE" sz="2000" dirty="0"/>
              <a:t>, användarstöd och kommunikation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85DB74-1F2C-C7B3-6509-154ABB33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r>
              <a:rPr lang="sv-SE" dirty="0"/>
              <a:t>20 oktober 2025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940695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4A61F0-2983-1645-681F-7B7DD6B2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Ladok för studenter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844FCF-4BF2-99C4-216E-4EE6BF0AF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Under pågående avstängning eller avskiljande ser studenten nu information om detta på sin startsida. </a:t>
            </a:r>
          </a:p>
          <a:p>
            <a:pPr lvl="1"/>
            <a:r>
              <a:rPr lang="sv-SE" dirty="0"/>
              <a:t>Ny systemaktivitet: ”Student-Studentinformation: Läsa avstängning och avskiljande" 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5161160-7C49-7412-B814-2A3B44F14A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6085"/>
          <a:stretch>
            <a:fillRect/>
          </a:stretch>
        </p:blipFill>
        <p:spPr>
          <a:xfrm>
            <a:off x="452012" y="3569748"/>
            <a:ext cx="5124172" cy="2372056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B62AAC87-9062-A55C-49C3-AB8409CD20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3715"/>
          <a:stretch>
            <a:fillRect/>
          </a:stretch>
        </p:blipFill>
        <p:spPr>
          <a:xfrm>
            <a:off x="6427830" y="3569748"/>
            <a:ext cx="5244217" cy="23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7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FA26E22-9758-2812-5ABA-3020CA43B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sv-SE" sz="2800" b="1" dirty="0"/>
              <a:t>Tack för idag!</a:t>
            </a:r>
          </a:p>
        </p:txBody>
      </p:sp>
    </p:spTree>
    <p:extLst>
      <p:ext uri="{BB962C8B-B14F-4D97-AF65-F5344CB8AC3E}">
        <p14:creationId xmlns:p14="http://schemas.microsoft.com/office/powerpoint/2010/main" val="3098662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399F86C-8996-F992-147E-6D9D8B71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Detta kommer demonstreras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7B227CD-4D47-CF4C-8241-67CFBF3C76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Studieavgifter</a:t>
            </a:r>
          </a:p>
        </p:txBody>
      </p:sp>
    </p:spTree>
    <p:extLst>
      <p:ext uri="{BB962C8B-B14F-4D97-AF65-F5344CB8AC3E}">
        <p14:creationId xmlns:p14="http://schemas.microsoft.com/office/powerpoint/2010/main" val="229164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4C2EAECB-28CE-CCD8-EF18-20F943F4E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Användare och behörighet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994F658B-857E-1100-C0D3-2A75DAF00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 fliken ”Användarbehörigheter” visas nu om en användare är inaktiverad.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847CE253-1635-CD0E-9696-0F1D63689AD4}"/>
              </a:ext>
            </a:extLst>
          </p:cNvPr>
          <p:cNvGrpSpPr/>
          <p:nvPr/>
        </p:nvGrpSpPr>
        <p:grpSpPr>
          <a:xfrm>
            <a:off x="0" y="2652869"/>
            <a:ext cx="12192000" cy="2041715"/>
            <a:chOff x="0" y="2500470"/>
            <a:chExt cx="11089341" cy="1857060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8EC4A311-99F2-B19E-C23C-424BCAD19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15956"/>
            <a:stretch>
              <a:fillRect/>
            </a:stretch>
          </p:blipFill>
          <p:spPr>
            <a:xfrm>
              <a:off x="0" y="2500470"/>
              <a:ext cx="10246659" cy="1857060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A741A137-A411-CD8A-F0E1-11F01B627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9118"/>
            <a:stretch>
              <a:fillRect/>
            </a:stretch>
          </p:blipFill>
          <p:spPr>
            <a:xfrm>
              <a:off x="7324165" y="2500470"/>
              <a:ext cx="3765176" cy="1857060"/>
            </a:xfrm>
            <a:prstGeom prst="rect">
              <a:avLst/>
            </a:prstGeom>
          </p:spPr>
        </p:pic>
      </p:grpSp>
      <p:sp>
        <p:nvSpPr>
          <p:cNvPr id="13" name="Pil: höger 12">
            <a:extLst>
              <a:ext uri="{FF2B5EF4-FFF2-40B4-BE49-F238E27FC236}">
                <a16:creationId xmlns:a16="http://schemas.microsoft.com/office/drawing/2014/main" id="{9CE9596A-841D-BB59-8478-6EAFF4D4DB66}"/>
              </a:ext>
            </a:extLst>
          </p:cNvPr>
          <p:cNvSpPr/>
          <p:nvPr/>
        </p:nvSpPr>
        <p:spPr>
          <a:xfrm rot="5833142">
            <a:off x="4138910" y="2649171"/>
            <a:ext cx="588705" cy="367777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Pil: höger 13">
            <a:extLst>
              <a:ext uri="{FF2B5EF4-FFF2-40B4-BE49-F238E27FC236}">
                <a16:creationId xmlns:a16="http://schemas.microsoft.com/office/drawing/2014/main" id="{0CFE2B71-56C5-CA87-EB71-FA5623482AAE}"/>
              </a:ext>
            </a:extLst>
          </p:cNvPr>
          <p:cNvSpPr/>
          <p:nvPr/>
        </p:nvSpPr>
        <p:spPr>
          <a:xfrm rot="5833142">
            <a:off x="11126030" y="2649169"/>
            <a:ext cx="588705" cy="367777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FA3D339-7263-CE23-30A5-2B950CFD3046}"/>
              </a:ext>
            </a:extLst>
          </p:cNvPr>
          <p:cNvSpPr/>
          <p:nvPr/>
        </p:nvSpPr>
        <p:spPr>
          <a:xfrm>
            <a:off x="317241" y="3862873"/>
            <a:ext cx="11874759" cy="33590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605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74BBF8-E381-C70E-0B24-BF23115EA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Studentinformation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E52220-BFF2-038E-0C9A-D7C617DA8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Vid avstängning av en student syns nu återigen datum och orsak för avstängning under Student &gt; Studentuppgifter &gt; Sammanställning.</a:t>
            </a:r>
          </a:p>
          <a:p>
            <a:r>
              <a:rPr lang="sv-SE" dirty="0"/>
              <a:t>I </a:t>
            </a:r>
            <a:r>
              <a:rPr lang="sv-SE" dirty="0" err="1"/>
              <a:t>sökvyn</a:t>
            </a:r>
            <a:r>
              <a:rPr lang="sv-SE" dirty="0"/>
              <a:t> "Skyddade studenter vid eget lärosäte" visas nu även uppgifter om senaste kursregistrering, period för registreringen och om den ingår i kurspaketering.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5E172D9-3FAA-192A-CC09-977F5D72E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068" y="2947544"/>
            <a:ext cx="8588286" cy="2134059"/>
          </a:xfrm>
          <a:prstGeom prst="rect">
            <a:avLst/>
          </a:prstGeom>
        </p:spPr>
      </p:pic>
      <p:sp>
        <p:nvSpPr>
          <p:cNvPr id="4" name="Pil: höger 3">
            <a:extLst>
              <a:ext uri="{FF2B5EF4-FFF2-40B4-BE49-F238E27FC236}">
                <a16:creationId xmlns:a16="http://schemas.microsoft.com/office/drawing/2014/main" id="{B4196893-1A89-C23C-21AD-B2D39C99ED9B}"/>
              </a:ext>
            </a:extLst>
          </p:cNvPr>
          <p:cNvSpPr/>
          <p:nvPr/>
        </p:nvSpPr>
        <p:spPr>
          <a:xfrm rot="10800000">
            <a:off x="9844347" y="3868008"/>
            <a:ext cx="588705" cy="367777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018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51A01A-C62B-8EBE-88B0-EE391A3EC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Utbildningsinformation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6620BD4-F4F0-B3EF-020A-E17C6A949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Vid kopiering av struktur finns nu länkar till de valbara kurspaketeringstillfällena. Genom länken kan man se alla attribut för kurspaketeringstillfället, vilket gör det enklare att välja rätt förlaga.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40EDBD6-F083-2AEC-5C74-334D8F1583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6899"/>
          <a:stretch>
            <a:fillRect/>
          </a:stretch>
        </p:blipFill>
        <p:spPr>
          <a:xfrm>
            <a:off x="103257" y="2936781"/>
            <a:ext cx="6172037" cy="345533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A8F04841-829D-F8A1-1627-EC6B50899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989" y="2811382"/>
            <a:ext cx="5257638" cy="3896646"/>
          </a:xfrm>
          <a:prstGeom prst="rect">
            <a:avLst/>
          </a:prstGeom>
        </p:spPr>
      </p:pic>
      <p:sp>
        <p:nvSpPr>
          <p:cNvPr id="11" name="Pil: höger 10">
            <a:extLst>
              <a:ext uri="{FF2B5EF4-FFF2-40B4-BE49-F238E27FC236}">
                <a16:creationId xmlns:a16="http://schemas.microsoft.com/office/drawing/2014/main" id="{842D85E1-2FF2-E109-30F6-681F4BF72E56}"/>
              </a:ext>
            </a:extLst>
          </p:cNvPr>
          <p:cNvSpPr/>
          <p:nvPr/>
        </p:nvSpPr>
        <p:spPr>
          <a:xfrm rot="2085622">
            <a:off x="6241032" y="4915571"/>
            <a:ext cx="731914" cy="413248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498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F7B65-4746-9254-3C73-A3D10DCA7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3B68FE-2022-3F36-F0E8-EFBCA3FF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Utbildningsinformation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D095B7-3B5D-28CD-5887-E928E3AB4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Vid kopiering av struktur finns nu länkar till de valbara kurspaketeringstillfällena. Genom länken kan man se alla attribut för kurspaketeringstillfället, vilket gör det enklare att välja rätt förlaga.</a:t>
            </a:r>
          </a:p>
          <a:p>
            <a:r>
              <a:rPr lang="sv-SE" dirty="0"/>
              <a:t>Nu är valen för att ta bort eller avbryta publicering av innehåll i en struktur alltid synliga. </a:t>
            </a:r>
          </a:p>
          <a:p>
            <a:pPr lvl="1"/>
            <a:r>
              <a:rPr lang="sv-SE" dirty="0"/>
              <a:t>Tidigare visades inte valen om benämningen på innehållet i strukturen var för lång, eller om studieperioden var för kort.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BF8E6CD0-6348-8B2E-3706-C2B53409D521}"/>
              </a:ext>
            </a:extLst>
          </p:cNvPr>
          <p:cNvGrpSpPr/>
          <p:nvPr/>
        </p:nvGrpSpPr>
        <p:grpSpPr>
          <a:xfrm>
            <a:off x="746448" y="3569252"/>
            <a:ext cx="10923037" cy="4142206"/>
            <a:chOff x="559836" y="2953432"/>
            <a:chExt cx="10923037" cy="4142206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384B6634-BAF3-F85B-C092-FA0E352C8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10408"/>
            <a:stretch>
              <a:fillRect/>
            </a:stretch>
          </p:blipFill>
          <p:spPr>
            <a:xfrm>
              <a:off x="559836" y="2953432"/>
              <a:ext cx="10923037" cy="4142206"/>
            </a:xfrm>
            <a:prstGeom prst="rect">
              <a:avLst/>
            </a:prstGeom>
          </p:spPr>
        </p:pic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79394349-9213-59A1-4D47-819466F9C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9592" t="35471"/>
            <a:stretch>
              <a:fillRect/>
            </a:stretch>
          </p:blipFill>
          <p:spPr>
            <a:xfrm>
              <a:off x="8994710" y="4422710"/>
              <a:ext cx="2488163" cy="2672928"/>
            </a:xfrm>
            <a:prstGeom prst="rect">
              <a:avLst/>
            </a:prstGeom>
          </p:spPr>
        </p:pic>
      </p:grpSp>
      <p:sp>
        <p:nvSpPr>
          <p:cNvPr id="8" name="Pil: höger 7">
            <a:extLst>
              <a:ext uri="{FF2B5EF4-FFF2-40B4-BE49-F238E27FC236}">
                <a16:creationId xmlns:a16="http://schemas.microsoft.com/office/drawing/2014/main" id="{BC8013BB-997A-76FD-0EC7-56B3783F4D33}"/>
              </a:ext>
            </a:extLst>
          </p:cNvPr>
          <p:cNvSpPr/>
          <p:nvPr/>
        </p:nvSpPr>
        <p:spPr>
          <a:xfrm rot="6300000">
            <a:off x="11009228" y="5563373"/>
            <a:ext cx="731914" cy="413248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811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329372-8328-64AB-64CC-836293D1C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Litteraturlista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8E17C5-C44D-356C-342B-979286BF3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Beslutsinformation visas nu även vid förhandsgranskning och utskrift.	</a:t>
            </a:r>
          </a:p>
        </p:txBody>
      </p:sp>
    </p:spTree>
    <p:extLst>
      <p:ext uri="{BB962C8B-B14F-4D97-AF65-F5344CB8AC3E}">
        <p14:creationId xmlns:p14="http://schemas.microsoft.com/office/powerpoint/2010/main" val="2083798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36AC84-8875-642C-DE1E-C46C01981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Utbudsomgång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4D745D-6EF2-1804-95E0-3E6F85B88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Hantera förlaga: I dialogrutan för att kopiera en förlaga framgår nu om kurstillfället ingår i en struktur för ett kurspaketeringstillfälle. I så fall finns en länk till kurspaketeringstillfället.</a:t>
            </a:r>
          </a:p>
          <a:p>
            <a:r>
              <a:rPr lang="sv-SE" dirty="0"/>
              <a:t>Planera strukturinnehåll: När beställning skapas i en valmöjlighet med "Ingen valregel" så får beställningen antagningsförfarande "Extern ansökan".	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E8138F9-3C86-F0E9-3F31-A48A0B2ED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1847"/>
            <a:ext cx="12192000" cy="3388810"/>
          </a:xfrm>
          <a:prstGeom prst="rect">
            <a:avLst/>
          </a:prstGeom>
        </p:spPr>
      </p:pic>
      <p:sp>
        <p:nvSpPr>
          <p:cNvPr id="6" name="Pil: höger 5">
            <a:extLst>
              <a:ext uri="{FF2B5EF4-FFF2-40B4-BE49-F238E27FC236}">
                <a16:creationId xmlns:a16="http://schemas.microsoft.com/office/drawing/2014/main" id="{4E1D6FF6-276B-90C8-67F0-739AC5CBE8C6}"/>
              </a:ext>
            </a:extLst>
          </p:cNvPr>
          <p:cNvSpPr/>
          <p:nvPr/>
        </p:nvSpPr>
        <p:spPr>
          <a:xfrm rot="6300000">
            <a:off x="11001991" y="5505133"/>
            <a:ext cx="1286457" cy="413248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373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npassat 2">
      <a:dk1>
        <a:srgbClr val="000000"/>
      </a:dk1>
      <a:lt1>
        <a:srgbClr val="FFFFFF"/>
      </a:lt1>
      <a:dk2>
        <a:srgbClr val="1A2219"/>
      </a:dk2>
      <a:lt2>
        <a:srgbClr val="ECF0F3"/>
      </a:lt2>
      <a:accent1>
        <a:srgbClr val="E0EBD8"/>
      </a:accent1>
      <a:accent2>
        <a:srgbClr val="9FDDAC"/>
      </a:accent2>
      <a:accent3>
        <a:srgbClr val="04B067"/>
      </a:accent3>
      <a:accent4>
        <a:srgbClr val="107238"/>
      </a:accent4>
      <a:accent5>
        <a:srgbClr val="EA9E16"/>
      </a:accent5>
      <a:accent6>
        <a:srgbClr val="EC5C49"/>
      </a:accent6>
      <a:hlink>
        <a:srgbClr val="2469E6"/>
      </a:hlink>
      <a:folHlink>
        <a:srgbClr val="132F98"/>
      </a:folHlink>
    </a:clrScheme>
    <a:fontScheme name="Figtree">
      <a:majorFont>
        <a:latin typeface="Figtree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Nya grafiska</Template>
  <TotalTime>6642</TotalTime>
  <Words>710</Words>
  <Application>Microsoft Office PowerPoint</Application>
  <PresentationFormat>Bredbild</PresentationFormat>
  <Paragraphs>100</Paragraphs>
  <Slides>21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8" baseType="lpstr">
      <vt:lpstr>Arial</vt:lpstr>
      <vt:lpstr>Wingdings 3</vt:lpstr>
      <vt:lpstr>Figtree</vt:lpstr>
      <vt:lpstr>Figtree Medium</vt:lpstr>
      <vt:lpstr>Aptos</vt:lpstr>
      <vt:lpstr>Figtree SemiBold</vt:lpstr>
      <vt:lpstr>Office Theme</vt:lpstr>
      <vt:lpstr>PowerPoint-presentation</vt:lpstr>
      <vt:lpstr>Demo av version 2.80</vt:lpstr>
      <vt:lpstr>Detta kommer demonstreras</vt:lpstr>
      <vt:lpstr>Användare och behörighet</vt:lpstr>
      <vt:lpstr>Studentinformation</vt:lpstr>
      <vt:lpstr>Utbildningsinformation</vt:lpstr>
      <vt:lpstr>Utbildningsinformation</vt:lpstr>
      <vt:lpstr>Litteraturlista</vt:lpstr>
      <vt:lpstr>Utbudsomgång</vt:lpstr>
      <vt:lpstr>Studieavgifter</vt:lpstr>
      <vt:lpstr>PowerPoint-presentation</vt:lpstr>
      <vt:lpstr>När extrafaktura skaps</vt:lpstr>
      <vt:lpstr>Studieavgifter</vt:lpstr>
      <vt:lpstr>Pedagogiskt stöd</vt:lpstr>
      <vt:lpstr>Pedagogiskt stöd</vt:lpstr>
      <vt:lpstr>Pedagogiskt stöd</vt:lpstr>
      <vt:lpstr>Individuell studieplan</vt:lpstr>
      <vt:lpstr>Studieaktivitet och -finansiering</vt:lpstr>
      <vt:lpstr>Uppföljningsdatabasen</vt:lpstr>
      <vt:lpstr>Ladok för studenter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Versionsdemo</dc:title>
  <dc:creator>Klara Nordström</dc:creator>
  <cp:lastModifiedBy>Klara Nordström</cp:lastModifiedBy>
  <cp:revision>592</cp:revision>
  <dcterms:created xsi:type="dcterms:W3CDTF">2024-03-26T12:09:15Z</dcterms:created>
  <dcterms:modified xsi:type="dcterms:W3CDTF">2025-10-20T09:33:10Z</dcterms:modified>
</cp:coreProperties>
</file>