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91" r:id="rId3"/>
    <p:sldId id="259" r:id="rId4"/>
    <p:sldId id="267" r:id="rId5"/>
    <p:sldId id="271" r:id="rId6"/>
    <p:sldId id="280" r:id="rId7"/>
    <p:sldId id="293" r:id="rId8"/>
    <p:sldId id="285" r:id="rId9"/>
    <p:sldId id="288" r:id="rId10"/>
    <p:sldId id="282" r:id="rId11"/>
    <p:sldId id="283" r:id="rId12"/>
    <p:sldId id="284" r:id="rId13"/>
    <p:sldId id="281" r:id="rId14"/>
    <p:sldId id="289" r:id="rId15"/>
    <p:sldId id="290" r:id="rId16"/>
    <p:sldId id="292" r:id="rId17"/>
    <p:sldId id="294" r:id="rId18"/>
    <p:sldId id="278" r:id="rId19"/>
  </p:sldIdLst>
  <p:sldSz cx="12192000" cy="6858000"/>
  <p:notesSz cx="6858000" cy="9144000"/>
  <p:embeddedFontLst>
    <p:embeddedFont>
      <p:font typeface="Figtree" panose="020B0604020202020204" charset="0"/>
      <p:regular r:id="rId21"/>
      <p:bold r:id="rId22"/>
      <p:italic r:id="rId23"/>
      <p:boldItalic r:id="rId24"/>
    </p:embeddedFont>
    <p:embeddedFont>
      <p:font typeface="Figtree Medium" panose="020B0604020202020204" charset="0"/>
      <p:regular r:id="rId25"/>
      <p:italic r:id="rId26"/>
    </p:embeddedFont>
    <p:embeddedFont>
      <p:font typeface="Figtree SemiBold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8701"/>
    <a:srgbClr val="DDECD7"/>
    <a:srgbClr val="EDF1F4"/>
    <a:srgbClr val="8EE1A9"/>
    <a:srgbClr val="00B561"/>
    <a:srgbClr val="007633"/>
    <a:srgbClr val="CAD8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0D3CB1-E288-4F64-8736-2F727F27061E}" v="19" dt="2025-11-27T08:38:32.9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4" autoAdjust="0"/>
    <p:restoredTop sz="69764" autoAdjust="0"/>
  </p:normalViewPr>
  <p:slideViewPr>
    <p:cSldViewPr snapToGrid="0">
      <p:cViewPr varScale="1">
        <p:scale>
          <a:sx n="48" d="100"/>
          <a:sy n="48" d="100"/>
        </p:scale>
        <p:origin x="148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F9B0-457F-9C67-327382230ABE}"/>
              </c:ext>
            </c:extLst>
          </c:dPt>
          <c:dPt>
            <c:idx val="2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9B0-457F-9C67-327382230ABE}"/>
              </c:ext>
            </c:extLst>
          </c:dPt>
          <c:dPt>
            <c:idx val="4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B0-457F-9C67-327382230ABE}"/>
              </c:ext>
            </c:extLst>
          </c:dPt>
          <c:dPt>
            <c:idx val="5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9B0-457F-9C67-327382230ABE}"/>
              </c:ext>
            </c:extLst>
          </c:dPt>
          <c:dPt>
            <c:idx val="7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9B0-457F-9C67-327382230ABE}"/>
              </c:ext>
            </c:extLst>
          </c:dPt>
          <c:dPt>
            <c:idx val="8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9B0-457F-9C67-327382230ABE}"/>
              </c:ext>
            </c:extLst>
          </c:dPt>
          <c:dPt>
            <c:idx val="9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9B0-457F-9C67-327382230ABE}"/>
              </c:ext>
            </c:extLst>
          </c:dPt>
          <c:dPt>
            <c:idx val="13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9B0-457F-9C67-327382230ABE}"/>
              </c:ext>
            </c:extLst>
          </c:dPt>
          <c:dPt>
            <c:idx val="14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9B0-457F-9C67-327382230ABE}"/>
              </c:ext>
            </c:extLst>
          </c:dPt>
          <c:dPt>
            <c:idx val="16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9B0-457F-9C67-327382230ABE}"/>
              </c:ext>
            </c:extLst>
          </c:dPt>
          <c:dPt>
            <c:idx val="17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9B0-457F-9C67-327382230ABE}"/>
              </c:ext>
            </c:extLst>
          </c:dPt>
          <c:cat>
            <c:strRef>
              <c:f>Blad1!$A$2:$A$19</c:f>
              <c:strCache>
                <c:ptCount val="18"/>
                <c:pt idx="0">
                  <c:v>Umeå universitet</c:v>
                </c:pt>
                <c:pt idx="1">
                  <c:v>Mittuniversitetet</c:v>
                </c:pt>
                <c:pt idx="2">
                  <c:v>Linnéuniversitetet</c:v>
                </c:pt>
                <c:pt idx="3">
                  <c:v>Göteborgs universitet</c:v>
                </c:pt>
                <c:pt idx="4">
                  <c:v>Jönköping University</c:v>
                </c:pt>
                <c:pt idx="5">
                  <c:v>Uppsala universitet</c:v>
                </c:pt>
                <c:pt idx="6">
                  <c:v>Högskolan Väst</c:v>
                </c:pt>
                <c:pt idx="7">
                  <c:v>Högskolan i Gävle</c:v>
                </c:pt>
                <c:pt idx="8">
                  <c:v>Sveriges lantbruksuniversitet</c:v>
                </c:pt>
                <c:pt idx="9">
                  <c:v>Kungliga Tekniska högskolan</c:v>
                </c:pt>
                <c:pt idx="10">
                  <c:v>Malmö universitet</c:v>
                </c:pt>
                <c:pt idx="11">
                  <c:v>Högskolan i Halmstad</c:v>
                </c:pt>
                <c:pt idx="12">
                  <c:v>Lunds universitet</c:v>
                </c:pt>
                <c:pt idx="13">
                  <c:v>Karlstads universitet</c:v>
                </c:pt>
                <c:pt idx="14">
                  <c:v>Stockholms universitet</c:v>
                </c:pt>
                <c:pt idx="15">
                  <c:v>Karolinska institutet</c:v>
                </c:pt>
                <c:pt idx="16">
                  <c:v>Mälardalens universitet</c:v>
                </c:pt>
                <c:pt idx="17">
                  <c:v>Blekinge tekniska högskola</c:v>
                </c:pt>
              </c:strCache>
            </c:strRef>
          </c:cat>
          <c:val>
            <c:numRef>
              <c:f>Blad1!$B$2:$B$20</c:f>
              <c:numCache>
                <c:formatCode>General</c:formatCode>
                <c:ptCount val="18"/>
                <c:pt idx="0">
                  <c:v>86</c:v>
                </c:pt>
                <c:pt idx="1">
                  <c:v>48</c:v>
                </c:pt>
                <c:pt idx="2">
                  <c:v>46</c:v>
                </c:pt>
                <c:pt idx="3">
                  <c:v>45</c:v>
                </c:pt>
                <c:pt idx="4">
                  <c:v>34</c:v>
                </c:pt>
                <c:pt idx="5">
                  <c:v>31</c:v>
                </c:pt>
                <c:pt idx="6">
                  <c:v>27</c:v>
                </c:pt>
                <c:pt idx="7">
                  <c:v>26</c:v>
                </c:pt>
                <c:pt idx="8">
                  <c:v>24</c:v>
                </c:pt>
                <c:pt idx="9">
                  <c:v>20</c:v>
                </c:pt>
                <c:pt idx="10">
                  <c:v>18</c:v>
                </c:pt>
                <c:pt idx="11">
                  <c:v>13</c:v>
                </c:pt>
                <c:pt idx="12">
                  <c:v>12</c:v>
                </c:pt>
                <c:pt idx="13">
                  <c:v>9</c:v>
                </c:pt>
                <c:pt idx="14">
                  <c:v>9</c:v>
                </c:pt>
                <c:pt idx="15">
                  <c:v>7</c:v>
                </c:pt>
                <c:pt idx="16">
                  <c:v>7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0-457F-9C67-327382230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0766063"/>
        <c:axId val="370759823"/>
      </c:barChart>
      <c:catAx>
        <c:axId val="370766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759823"/>
        <c:crosses val="autoZero"/>
        <c:auto val="1"/>
        <c:lblAlgn val="ctr"/>
        <c:lblOffset val="100"/>
        <c:noMultiLvlLbl val="0"/>
      </c:catAx>
      <c:valAx>
        <c:axId val="370759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noProof="0" dirty="0"/>
                  <a:t>Antal</a:t>
                </a:r>
                <a:r>
                  <a:rPr lang="sv-SE" baseline="0" noProof="0" dirty="0"/>
                  <a:t> unika användare i </a:t>
                </a:r>
                <a:r>
                  <a:rPr lang="sv-SE" b="1" baseline="0" noProof="0" dirty="0"/>
                  <a:t>Avancerad sökning</a:t>
                </a:r>
                <a:r>
                  <a:rPr lang="sv-SE" baseline="0" noProof="0" dirty="0"/>
                  <a:t> under augusti, september, oktober</a:t>
                </a:r>
                <a:endParaRPr lang="sv-SE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76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Kolumn1</c:v>
                </c:pt>
              </c:strCache>
            </c:strRef>
          </c:tx>
          <c:spPr>
            <a:solidFill>
              <a:srgbClr val="00763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0076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9B0-457F-9C67-327382230ABE}"/>
              </c:ext>
            </c:extLst>
          </c:dPt>
          <c:cat>
            <c:strRef>
              <c:f>Blad1!$A$2:$A$6</c:f>
              <c:strCache>
                <c:ptCount val="5"/>
                <c:pt idx="0">
                  <c:v>Umeå universitet</c:v>
                </c:pt>
                <c:pt idx="1">
                  <c:v>Mittuniversitetet</c:v>
                </c:pt>
                <c:pt idx="2">
                  <c:v>Linnéuniversitetet</c:v>
                </c:pt>
                <c:pt idx="3">
                  <c:v>Göteborgs universitet</c:v>
                </c:pt>
                <c:pt idx="4">
                  <c:v>Jönköping University</c:v>
                </c:pt>
              </c:strCache>
            </c:strRef>
          </c:cat>
          <c:val>
            <c:numRef>
              <c:f>Blad1!$B$2:$B$6</c:f>
              <c:numCache>
                <c:formatCode>General</c:formatCode>
                <c:ptCount val="5"/>
                <c:pt idx="0">
                  <c:v>28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B0-457F-9C67-327382230AB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Kolumn2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Blad1!$A$2:$A$6</c:f>
              <c:strCache>
                <c:ptCount val="5"/>
                <c:pt idx="0">
                  <c:v>Umeå universitet</c:v>
                </c:pt>
                <c:pt idx="1">
                  <c:v>Mittuniversitetet</c:v>
                </c:pt>
                <c:pt idx="2">
                  <c:v>Linnéuniversitetet</c:v>
                </c:pt>
                <c:pt idx="3">
                  <c:v>Göteborgs universitet</c:v>
                </c:pt>
                <c:pt idx="4">
                  <c:v>Jönköping University</c:v>
                </c:pt>
              </c:strCache>
            </c:strRef>
          </c:cat>
          <c:val>
            <c:numRef>
              <c:f>Blad1!$D$2:$D$6</c:f>
              <c:numCache>
                <c:formatCode>General</c:formatCode>
                <c:ptCount val="5"/>
                <c:pt idx="0">
                  <c:v>58</c:v>
                </c:pt>
                <c:pt idx="1">
                  <c:v>37</c:v>
                </c:pt>
                <c:pt idx="2">
                  <c:v>36</c:v>
                </c:pt>
                <c:pt idx="3">
                  <c:v>35</c:v>
                </c:pt>
                <c:pt idx="4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6DD-4E51-B482-1EFE2EC175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70766063"/>
        <c:axId val="370759823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Blad1!$C$1</c15:sqref>
                        </c15:formulaRef>
                      </c:ext>
                    </c:extLst>
                    <c:strCache>
                      <c:ptCount val="1"/>
                      <c:pt idx="0">
                        <c:v>Totalt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dPt>
                  <c:idx val="1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2-9128-48A1-ABE1-94D4A8A2C74B}"/>
                    </c:ext>
                  </c:extLst>
                </c:dPt>
                <c:dPt>
                  <c:idx val="2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3-9128-48A1-ABE1-94D4A8A2C74B}"/>
                    </c:ext>
                  </c:extLst>
                </c:dPt>
                <c:dPt>
                  <c:idx val="4"/>
                  <c:invertIfNegative val="0"/>
                  <c:bubble3D val="0"/>
                  <c:extLst>
                    <c:ext xmlns:c16="http://schemas.microsoft.com/office/drawing/2014/chart" uri="{C3380CC4-5D6E-409C-BE32-E72D297353CC}">
                      <c16:uniqueId val="{00000004-9128-48A1-ABE1-94D4A8A2C74B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Blad1!$A$2:$A$6</c15:sqref>
                        </c15:formulaRef>
                      </c:ext>
                    </c:extLst>
                    <c:strCache>
                      <c:ptCount val="5"/>
                      <c:pt idx="0">
                        <c:v>Umeå universitet</c:v>
                      </c:pt>
                      <c:pt idx="1">
                        <c:v>Mittuniversitetet</c:v>
                      </c:pt>
                      <c:pt idx="2">
                        <c:v>Linnéuniversitetet</c:v>
                      </c:pt>
                      <c:pt idx="3">
                        <c:v>Göteborgs universitet</c:v>
                      </c:pt>
                      <c:pt idx="4">
                        <c:v>Jönköping University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Blad1!$C$2:$C$6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86</c:v>
                      </c:pt>
                      <c:pt idx="1">
                        <c:v>48</c:v>
                      </c:pt>
                      <c:pt idx="2">
                        <c:v>46</c:v>
                      </c:pt>
                      <c:pt idx="3">
                        <c:v>45</c:v>
                      </c:pt>
                      <c:pt idx="4">
                        <c:v>34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6-C6DD-4E51-B482-1EFE2EC17591}"/>
                  </c:ext>
                </c:extLst>
              </c15:ser>
            </c15:filteredBarSeries>
          </c:ext>
        </c:extLst>
      </c:barChart>
      <c:catAx>
        <c:axId val="3707660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759823"/>
        <c:crosses val="autoZero"/>
        <c:auto val="1"/>
        <c:lblAlgn val="ctr"/>
        <c:lblOffset val="100"/>
        <c:noMultiLvlLbl val="0"/>
      </c:catAx>
      <c:valAx>
        <c:axId val="3707598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noProof="0" dirty="0"/>
                  <a:t>Andel</a:t>
                </a:r>
                <a:r>
                  <a:rPr lang="sv-SE" baseline="0" noProof="0" dirty="0"/>
                  <a:t> användare som står för 80% av användandet</a:t>
                </a:r>
                <a:endParaRPr lang="sv-SE" noProof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70766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3E644-9AD9-1B47-BB31-DDA0E5DC1CDE}" type="datetimeFigureOut">
              <a:rPr lang="en-SE" smtClean="0"/>
              <a:t>12/02/2025</a:t>
            </a:fld>
            <a:endParaRPr lang="en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C61D6-423E-A349-AA98-83ABF4E6F90D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00403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Kort introduktion: syftet är att sammanfatta vad vi lärt oss.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Fokus på användarnas vardag – inte tekniska lösningar.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Positiv ton: utvecklingspotentialen är stor och tydlig.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842305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49D39-0599-4BBA-87C2-D679A473FF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2BD4A7-A1EE-C710-BB0B-C2D0A7E42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608A48-EA46-7EF0-3C38-BC199B33AD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Genomsnitt</a:t>
            </a:r>
            <a:r>
              <a:rPr lang="en-GB" dirty="0"/>
              <a:t> 13 </a:t>
            </a:r>
            <a:r>
              <a:rPr lang="en-GB" dirty="0" err="1"/>
              <a:t>sökfält</a:t>
            </a:r>
            <a:r>
              <a:rPr lang="en-GB" dirty="0"/>
              <a:t> men det </a:t>
            </a:r>
            <a:r>
              <a:rPr lang="en-GB" dirty="0" err="1"/>
              <a:t>verkar</a:t>
            </a:r>
            <a:r>
              <a:rPr lang="en-GB" dirty="0"/>
              <a:t> </a:t>
            </a:r>
            <a:r>
              <a:rPr lang="en-GB" dirty="0" err="1"/>
              <a:t>vara</a:t>
            </a:r>
            <a:r>
              <a:rPr lang="en-GB" dirty="0"/>
              <a:t> manga </a:t>
            </a:r>
            <a:r>
              <a:rPr lang="en-GB" dirty="0" err="1"/>
              <a:t>sökfält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man </a:t>
            </a:r>
            <a:r>
              <a:rPr lang="en-GB" dirty="0" err="1"/>
              <a:t>inte</a:t>
            </a:r>
            <a:r>
              <a:rPr lang="en-GB" dirty="0"/>
              <a:t> tar bort</a:t>
            </a:r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Kod först – sedan benämning.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Fast layout för konsekvens.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Wildcard (*-sök) efterfrågas för snabb filtrering.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Sporadiska användare har svårt att förstå sökfältstyperna.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6419A-FF23-25C7-9E20-16D4326129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10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164226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09AFD2-4EB4-5BF1-8C6B-0364F2B956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6BC215-4A56-B74B-880A-AB2F4B855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C6C0605-2C3B-5338-0B7D-DA1F0079A2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/>
              <a:t>Färre irrelevanta värden – framför allt organisation/tillfällets utbildningstyper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2B5EA8-8825-6D08-ACCB-8E78F137F8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11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4152978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BC414-86E6-0F2D-0891-E4F56037B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7F1243-4DC4-94F6-6909-D8BF8254B8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DEA4A1-798D-A6F8-9E33-0A471A21E4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Visa endast relevanta sökfält per lärosäte/användning.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Möjlighet att enklare lägga till/ta bort fält utan förvirring.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Minska risken att ”glömma släcka” fält mellan utsökningar.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85ACC-A97C-C3FD-27C7-063DB0B26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76998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Målet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inte</a:t>
            </a:r>
            <a:r>
              <a:rPr lang="en-GB" dirty="0"/>
              <a:t> </a:t>
            </a:r>
            <a:r>
              <a:rPr lang="en-GB" dirty="0" err="1"/>
              <a:t>använda</a:t>
            </a:r>
            <a:r>
              <a:rPr lang="en-GB" dirty="0"/>
              <a:t> Excel.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Full sortering och filtrering på alla kolumner – mest efterfrågade funktionen.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Få fram tomma värden genom sortering – kritiskt för kvalitetsarbete.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Möjlighet att anpassa kolumnordning.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Mindre horisontellt scrollande.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Slippa gå till Excel → göra fler steg direkt i Ladok.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96720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F6073-AA57-A07E-48B5-B7A0ADD13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B7268-8C17-77EC-AED9-FE8FCE75C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6749FD-2E2F-A54A-7733-C99F8FAAD5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 err="1"/>
              <a:t>Målet</a:t>
            </a:r>
            <a:r>
              <a:rPr lang="en-GB" dirty="0"/>
              <a:t> </a:t>
            </a:r>
            <a:r>
              <a:rPr lang="en-GB" dirty="0" err="1"/>
              <a:t>är</a:t>
            </a:r>
            <a:r>
              <a:rPr lang="en-GB" dirty="0"/>
              <a:t> </a:t>
            </a:r>
            <a:r>
              <a:rPr lang="en-GB" dirty="0" err="1"/>
              <a:t>att</a:t>
            </a:r>
            <a:r>
              <a:rPr lang="en-GB" dirty="0"/>
              <a:t> </a:t>
            </a:r>
            <a:r>
              <a:rPr lang="en-GB" dirty="0" err="1"/>
              <a:t>inte</a:t>
            </a:r>
            <a:r>
              <a:rPr lang="en-GB" dirty="0"/>
              <a:t> </a:t>
            </a:r>
            <a:r>
              <a:rPr lang="en-GB" dirty="0" err="1"/>
              <a:t>använda</a:t>
            </a:r>
            <a:r>
              <a:rPr lang="en-GB" dirty="0"/>
              <a:t> Excel.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Visa endast relevanta kolumner som standard.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Förenkla och tydliggör kolumnvyn.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Hjälpa sporadiska användare förstå vad en kolumn betyder.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Stöd för snabb filtrering bland kolumner.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7209E-20C8-D384-0724-D8E9FC40E6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59155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1AADF-76C3-3C04-F380-B17E61A5F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0F794-48AD-E836-F26C-66D289263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9A19D8-9450-E111-1DC8-0500D755AA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Tydligare återkoppling: vad kommer att ändras, vad ändrades, vad misslyckades.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Markera tydligare vilka rader som är valda.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Behålla kontext även under och efter massändringar.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Större trygghet för dem som är ovana.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EF08C-2155-D9ED-4A29-0265CBC152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85316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Ingående struktur – bättre och bredare visning.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Medarbetarkoppling – enklare se avvikelser.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Lokala attribut – lättare att söka och filtrera på.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Kunna bredda kolumner – viktig för texttunga fält.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Starkt önskemål: kunna spara utsökningar eller kolumngrupperingar.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16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19820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Vad vi gör idag: presentera insikter.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Vad vi vill få från er: återkoppling och bekräftelse.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Hur detta leder vidare: prototyp, framtida tester.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Betona: ni känner igen er – och ni får påverka nästa steg.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SE" b="1" dirty="0"/>
              <a:t>• Detta är en översikt – bara ”skrapan på ytan”</a:t>
            </a:r>
            <a:br>
              <a:rPr lang="sv-SE" dirty="0"/>
            </a:br>
            <a:r>
              <a:rPr lang="sv-SE" b="1" dirty="0"/>
              <a:t>• Fulla sammanställningen är mer omfattande och detaljerad</a:t>
            </a:r>
            <a:br>
              <a:rPr lang="sv-SE" dirty="0"/>
            </a:br>
            <a:r>
              <a:rPr lang="sv-SE" b="1" dirty="0"/>
              <a:t>• Presentationen fokuserar på kärninsikter för att skapa en gemensam bild</a:t>
            </a:r>
            <a:br>
              <a:rPr lang="sv-SE" dirty="0"/>
            </a:br>
            <a:r>
              <a:rPr lang="sv-SE" b="1" dirty="0"/>
              <a:t>• Fördjupat material finns bakom varje punkt om någon vill se mer</a:t>
            </a:r>
            <a:endParaRPr lang="sv-SE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2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7567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v-SE" dirty="0"/>
              <a:t>Vi befinner oss i ”förstå”-fasen.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v-SE" dirty="0"/>
              <a:t>Fördjupning i arbetsflöden, utmaningar och beteenden.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v-SE" dirty="0"/>
              <a:t>Detta är grunden för nästa steg: skapa en prototyp.</a:t>
            </a: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sv-SE" dirty="0"/>
              <a:t>Målet: mer träffsäker funktionalitet och enklare arbete för 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3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59169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har intervjuat totalt 21 personer från nio lärosäten.</a:t>
            </a:r>
            <a:br>
              <a:rPr lang="sv-SE" dirty="0"/>
            </a:br>
            <a:r>
              <a:rPr lang="sv-SE" dirty="0"/>
              <a:t>Det är en blandning av centrala och lokala roller – från systemförvaltare till utbildningshandläggare.</a:t>
            </a:r>
            <a:br>
              <a:rPr lang="sv-SE" dirty="0"/>
            </a:br>
            <a:r>
              <a:rPr lang="sv-SE" dirty="0"/>
              <a:t>Trots att behoven varierar lokalt ser vi samma mönster i arbetssätt, frustrationer och lösningar.”</a:t>
            </a:r>
          </a:p>
          <a:p>
            <a:endParaRPr lang="sv-SE" dirty="0"/>
          </a:p>
          <a:p>
            <a:r>
              <a:rPr lang="sv-SE" dirty="0"/>
              <a:t>Bred representation: olika lärosäten, roller, erfarenhetsnivåer.</a:t>
            </a:r>
          </a:p>
          <a:p>
            <a:r>
              <a:rPr lang="sv-SE" dirty="0"/>
              <a:t>Värdefull variation – starka likheter i behov trots olik organisation.</a:t>
            </a:r>
          </a:p>
          <a:p>
            <a:r>
              <a:rPr lang="sv-SE" dirty="0"/>
              <a:t>Viktigt inslag: de som använder Avancerad sökning frekvent driver majoriteten av användningen.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4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069624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E107E-032F-673D-3476-A08EF65E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340ADED3-A999-0CAD-40E1-C9F5704B29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62FA822-6275-4AF6-8634-6FC1D1F4B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sv-SE" dirty="0"/>
              <a:t>Tagit alla användare som har gjort anrop i Avancerad sökning senaste 90 dagarna</a:t>
            </a:r>
          </a:p>
          <a:p>
            <a:pPr marL="228600" indent="-228600">
              <a:buAutoNum type="arabicPeriod"/>
            </a:pPr>
            <a:r>
              <a:rPr lang="sv-SE" dirty="0"/>
              <a:t>Beräknat hur många unika användare det är, ljusgrå stapel</a:t>
            </a:r>
          </a:p>
          <a:p>
            <a:pPr marL="228600" indent="-228600">
              <a:buAutoNum type="arabicPeriod"/>
            </a:pPr>
            <a:r>
              <a:rPr lang="sv-SE" dirty="0"/>
              <a:t>Beräknat antal anrop per användare</a:t>
            </a:r>
          </a:p>
          <a:p>
            <a:pPr marL="228600" indent="-228600">
              <a:buAutoNum type="arabicPeriod"/>
            </a:pPr>
            <a:r>
              <a:rPr lang="sv-SE" dirty="0"/>
              <a:t>Mätt 20% av antal användare sorterade i antal anrop per användare</a:t>
            </a:r>
          </a:p>
          <a:p>
            <a:pPr marL="228600" indent="-228600">
              <a:buAutoNum type="arabicPeriod"/>
            </a:pPr>
            <a:r>
              <a:rPr lang="sv-SE" dirty="0"/>
              <a:t>Resultat ligger runt 80% av antal anrop</a:t>
            </a:r>
          </a:p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endParaRPr lang="sv-SE" dirty="0"/>
          </a:p>
          <a:p>
            <a:pPr marL="228600" indent="-228600">
              <a:buAutoNum type="arabicPeriod"/>
            </a:pPr>
            <a:r>
              <a:rPr lang="sv-SE" dirty="0"/>
              <a:t>Betona Frekvent användare resp. Sporadiska användare / Gillar avancerad sökning vs Motstånd till avancerad sökning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B4F1AD0-DBEA-5E83-4D1C-47B180D05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5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9536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Tydligt mönster över alla lärosäten.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Start bred utsökning → justera kolumner → felsöka → iterera.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Användarna vill stanna kvar i samma vy.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Excel används som ”nödutväg” när Ladok inte räcker till.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Felsökning är den dominerande användningen.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6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50913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Kontrollera fristående kurser, distanskurser, språk, studietakt, datumsättning.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Jämförelser med </a:t>
            </a:r>
            <a:r>
              <a:rPr lang="sv-SE" dirty="0" err="1"/>
              <a:t>NyA</a:t>
            </a:r>
            <a:r>
              <a:rPr lang="sv-SE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Kontroll av strukturer, periodnummer och kopplingar.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Medarbetarkopplingar – snabbt kunna se avvikelser.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Variation mellan roller – men gemensam kärna av kontrollarbete.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7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71820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Prestanda – störst och mest återkommande tema.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Excel-begränsningar – data ska gå att hantera direkt i Ladok.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En gemensam vy för utbildning + kurstillfällen.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Mindre kognitiv belastning: tydligare skillnad mellan sökfält och kolumner.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Sporadiska användare behöver tydligare guidning.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8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335441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6667B3-086E-15E1-F386-F6AF5E4E69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48184A-A9F7-5EA6-A07B-0C11AE2760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62D5FE-A85F-3DF6-97C0-0B2CD93856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[utbildningshandläggare som inte använder avancerad sök] har svårt att förstå att där uppe är de saker jag väljer för att få fram något.</a:t>
            </a:r>
          </a:p>
          <a:p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blir förvirrade att det finns två knappar, visa sökfält och visa kolumner. Bara för att du anger ett sökfält som behöver den inte visas som en kolumn.</a:t>
            </a:r>
          </a:p>
          <a:p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Du kan göra din utsökning men i kolumnerna visa mycket mer</a:t>
            </a:r>
          </a:p>
          <a:p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Det lilla gråa strecket får jag alltid peka på som skillnaden mellan sökningen och utfallet</a:t>
            </a:r>
          </a:p>
          <a:p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Försöker få kollegorna att testa och våga. Att försöka förstå vad de kan få ut</a:t>
            </a:r>
          </a:p>
          <a:p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kan också göra en utsökning men glömt att ”släcka” ett sökfält</a:t>
            </a:r>
          </a:p>
          <a:p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v-SE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Men jag som använder den ofta har inga bekymmer med den</a:t>
            </a:r>
          </a:p>
          <a:p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Tydlig återkoppling i gränssnittet efterfrågas.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Möjlighet att stoppa sökningar + visa progress.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Minska ”mycket av allt”-känslan.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Få bort överraskningsmoment kring vad som påverkar resultatet.</a:t>
            </a:r>
          </a:p>
          <a:p>
            <a:endParaRPr lang="sv-SE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DE8DB-91A9-F0CC-7038-237732317A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AC61D6-423E-A349-AA98-83ABF4E6F90D}" type="slidenum">
              <a:rPr lang="en-SE" smtClean="0"/>
              <a:t>9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345093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2025-12-02</a:t>
            </a:fld>
            <a:endParaRPr lang="en-S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6BBB8C-BB60-1947-468F-4BBF3B1EB7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45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591498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59D4D0-806D-EE44-D99C-0A1D6CA18E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90012" y="3342860"/>
            <a:ext cx="406488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398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565799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F8254F5-2E54-2929-1B50-47A66009FA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16513" y="2702030"/>
            <a:ext cx="4958971" cy="1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224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A95824-1C64-A0B8-445C-F67C74780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06120E-D0F4-1F4F-69D2-4A9203D0D8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BC45834E-24AB-6E9B-FCF7-14C44E43EA8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52154" y="2719890"/>
            <a:ext cx="3287692" cy="141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96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2025-12-02</a:t>
            </a:fld>
            <a:endParaRPr lang="en-SE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BCBE20B-8B28-E5CA-4285-ADD0803ED2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783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4117671-6EE3-A30D-909F-10565891E0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99982" y="669246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2025-12-02</a:t>
            </a:fld>
            <a:endParaRPr lang="en-S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4DD751FC-B2D6-7414-1C06-8D064CB1683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5FDF1DF-3C1E-CB5D-8F80-82B4AFDA9A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41347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3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4" y="0"/>
            <a:ext cx="2839656" cy="68782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36418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03C7DB-07EE-ADCC-4E8D-9518244B9A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28814" y="326528"/>
            <a:ext cx="563186" cy="136416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57357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BFFF2-459C-96C8-6A90-602E2C124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02367" y="0"/>
            <a:ext cx="4089633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078776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ACBD8B-BEB3-B472-0651-BC2036179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932487"/>
            <a:ext cx="2743200" cy="365125"/>
          </a:xfrm>
        </p:spPr>
        <p:txBody>
          <a:bodyPr/>
          <a:lstStyle/>
          <a:p>
            <a:fld id="{8A50A0E2-9454-1A47-9ECA-17CFBF43F9D8}" type="datetime1">
              <a:rPr lang="sv-SE" smtClean="0"/>
              <a:t>2025-12-02</a:t>
            </a:fld>
            <a:endParaRPr lang="en-SE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455D4715-3F9A-45B2-ACFB-A466A2DBC1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3557" y="5873750"/>
            <a:ext cx="482600" cy="4826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38CAF758-5B8D-914A-57C4-A29D1781339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0009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11640149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EEC4692-26F6-5E3C-7ADC-092571DAE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46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bg>
      <p:bgPr>
        <a:solidFill>
          <a:srgbClr val="0076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12B14E5-2648-4329-AFFD-B10A575CFD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1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2025-12-02</a:t>
            </a:fld>
            <a:endParaRPr lang="en-SE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6B07326-30B0-DEF1-E871-62752D93D7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413" y="589322"/>
            <a:ext cx="1491577" cy="437321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608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C51D169-60D0-F73F-8657-C5C05CE6AF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12861" y="682125"/>
            <a:ext cx="4092018" cy="61887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5522C2-04BB-C34D-B691-57EE3807A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Figtree SemiBold" pitchFamily="2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80D92B-53F1-2B49-6FD6-D49A4BBC5C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Figtree Medium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416F-4AEE-69AF-67B0-1C9CC50F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5823629"/>
            <a:ext cx="2743200" cy="365125"/>
          </a:xfrm>
        </p:spPr>
        <p:txBody>
          <a:bodyPr/>
          <a:lstStyle/>
          <a:p>
            <a:fld id="{FB967051-D53A-0545-A9A5-5717265AFBBA}" type="datetime1">
              <a:rPr lang="sv-SE" smtClean="0"/>
              <a:t>2025-12-02</a:t>
            </a:fld>
            <a:endParaRPr lang="en-S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F7D56C4-BD66-A21C-CF40-6646800FBB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47436" y="5872032"/>
            <a:ext cx="482599" cy="482599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E6E8F6-C384-1E29-A9EC-4D22C468050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516" y="550678"/>
            <a:ext cx="4092018" cy="51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02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0993AB-4E17-B9A2-D11A-438C67C69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4263445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3043734-9758-3CBE-5393-389784228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5F2F90-7F02-5858-E37B-3DACBEDC72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CAAF4D-6321-8AFB-25DE-405E79C852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6394696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E1833D8-186B-5317-7FCA-A85C1F4EF8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5098" y="2716275"/>
            <a:ext cx="4861803" cy="142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762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2B59A2-C69F-1AEE-DB4A-B8F0F5EA7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73039"/>
            <a:ext cx="10515600" cy="903923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3F759B-9D8B-810E-93CA-B5B58BB495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69548" y="2190697"/>
            <a:ext cx="1022452" cy="2476606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892ADBBD-DBC8-FE3B-98EC-3CE2C2765D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2650" y="2754614"/>
            <a:ext cx="3126699" cy="134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4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0C1C9D6-962A-9EDB-1387-C352C1B327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74654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637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ingle Corner of Rectangle 7">
            <a:extLst>
              <a:ext uri="{FF2B5EF4-FFF2-40B4-BE49-F238E27FC236}">
                <a16:creationId xmlns:a16="http://schemas.microsoft.com/office/drawing/2014/main" id="{D10D52E0-5D28-E763-7378-2C9B3446CA04}"/>
              </a:ext>
            </a:extLst>
          </p:cNvPr>
          <p:cNvSpPr/>
          <p:nvPr userDrawn="1"/>
        </p:nvSpPr>
        <p:spPr>
          <a:xfrm flipH="1">
            <a:off x="6096000" y="1690688"/>
            <a:ext cx="6096000" cy="5167312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8629006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ingle Corner of Rectangle 4">
            <a:extLst>
              <a:ext uri="{FF2B5EF4-FFF2-40B4-BE49-F238E27FC236}">
                <a16:creationId xmlns:a16="http://schemas.microsoft.com/office/drawing/2014/main" id="{5A45318E-4509-8932-528E-F98CA2E16B27}"/>
              </a:ext>
            </a:extLst>
          </p:cNvPr>
          <p:cNvSpPr/>
          <p:nvPr userDrawn="1"/>
        </p:nvSpPr>
        <p:spPr>
          <a:xfrm flipH="1">
            <a:off x="6096000" y="0"/>
            <a:ext cx="6096000" cy="6858000"/>
          </a:xfrm>
          <a:prstGeom prst="round1Rect">
            <a:avLst/>
          </a:prstGeom>
          <a:solidFill>
            <a:srgbClr val="CAD8C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8BAFF-6284-2092-3FA8-D2C13189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3108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274E3-D29C-7192-B8DA-24228C308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7081"/>
            <a:ext cx="483108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2329C-F8E5-2205-A227-3DF687021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7480" y="2047081"/>
            <a:ext cx="484632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956092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A347C-455C-0BAF-5376-652754923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F9E70-23D1-28E2-686D-CAE0C92EB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81B567-9C19-A63B-BF88-ECB34A7C34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D0CEA1-271A-D9E3-AE7A-E93932109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1B324E-3E90-E468-EEEC-37B1EC51AF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21207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C5964-6C99-A390-1543-D5DADFFC3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1931322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348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AA211-5EA4-3AEC-5935-DB51C205FA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66347" y="-43405"/>
            <a:ext cx="4141400" cy="69448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4448492" cy="1268096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69280" y="987425"/>
            <a:ext cx="5686108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53640"/>
            <a:ext cx="4448492" cy="34153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687391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1EFB08-47C3-3F4C-F28E-6157CB80B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95160" y="0"/>
            <a:ext cx="519684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F7B27D-44D5-ADDA-F6DE-41C6CDB1E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6155372" cy="124968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680301-8D23-6E5E-70E8-86DCA4E64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19976" y="0"/>
            <a:ext cx="4772024" cy="6857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17DEE-93A4-9BD5-BB4A-C9C5B4AD6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6155372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77906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E27D9-EE72-415B-760C-8DD6F079F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623C7F2-D670-964C-F28E-525FC117D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2412586-58EC-3FFC-6432-4EA697B8F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653FA-0655-4052-8851-E20C66CA2CFD}" type="datetimeFigureOut">
              <a:rPr lang="sv-SE" smtClean="0"/>
              <a:t>2025-12-02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0C98CA-5FD2-7D95-D406-65816719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B58A024-C165-826A-1929-C235BC09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3A822-A32F-4D3A-A562-B44B83FC8E8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69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379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9675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7855B1E-D74F-C54E-CE61-83490999A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7544" y="541292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130E41-A691-BDBC-87BE-64335B450A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182" y="5845186"/>
            <a:ext cx="1498235" cy="43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3541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837"/>
            <a:ext cx="10515600" cy="34172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70278C9-6026-42BB-776E-1DDE9814F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9551" y="5801857"/>
            <a:ext cx="4272022" cy="5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7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667899" y="365125"/>
            <a:ext cx="547251" cy="13255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630313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F17F89-5D8E-AFD6-042E-5A6533FE93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20657" y="693915"/>
            <a:ext cx="4084222" cy="617696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214391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DCC8F3-0B56-EB07-ABC3-675FC490D6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2345" y="-22904"/>
            <a:ext cx="2862805" cy="69343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DC44185-6EB2-1B91-8F5D-C4FE12D08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A01264-94DE-1240-FF57-93DE97C2D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</p:spTree>
    <p:extLst>
      <p:ext uri="{BB962C8B-B14F-4D97-AF65-F5344CB8AC3E}">
        <p14:creationId xmlns:p14="http://schemas.microsoft.com/office/powerpoint/2010/main" val="3328700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85BBC-75C8-A5B9-C000-757D8F01D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S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D65FB9-B18E-D96A-9239-226000CCA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7F281-F576-B19F-199C-3852683DD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A0968-ABAC-5F43-9115-8C66E652C644}" type="datetime1">
              <a:rPr lang="sv-SE" smtClean="0"/>
              <a:t>2025-12-02</a:t>
            </a:fld>
            <a:endParaRPr lang="en-SE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354AEEE-B0F9-7FB9-07B7-A02DD409F39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78408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81" r:id="rId5"/>
    <p:sldLayoutId id="2147483684" r:id="rId6"/>
    <p:sldLayoutId id="2147483672" r:id="rId7"/>
    <p:sldLayoutId id="2147483674" r:id="rId8"/>
    <p:sldLayoutId id="2147483661" r:id="rId9"/>
    <p:sldLayoutId id="2147483663" r:id="rId10"/>
    <p:sldLayoutId id="2147483667" r:id="rId11"/>
    <p:sldLayoutId id="2147483666" r:id="rId12"/>
    <p:sldLayoutId id="2147483671" r:id="rId13"/>
    <p:sldLayoutId id="2147483685" r:id="rId14"/>
    <p:sldLayoutId id="2147483660" r:id="rId15"/>
    <p:sldLayoutId id="2147483686" r:id="rId16"/>
    <p:sldLayoutId id="2147483662" r:id="rId17"/>
    <p:sldLayoutId id="2147483673" r:id="rId18"/>
    <p:sldLayoutId id="2147483664" r:id="rId19"/>
    <p:sldLayoutId id="2147483665" r:id="rId20"/>
    <p:sldLayoutId id="2147483670" r:id="rId21"/>
    <p:sldLayoutId id="2147483687" r:id="rId22"/>
    <p:sldLayoutId id="2147483675" r:id="rId23"/>
    <p:sldLayoutId id="2147483689" r:id="rId24"/>
    <p:sldLayoutId id="2147483676" r:id="rId25"/>
    <p:sldLayoutId id="2147483677" r:id="rId26"/>
    <p:sldLayoutId id="2147483678" r:id="rId27"/>
    <p:sldLayoutId id="2147483679" r:id="rId28"/>
    <p:sldLayoutId id="2147483688" r:id="rId29"/>
    <p:sldLayoutId id="2147483652" r:id="rId30"/>
    <p:sldLayoutId id="2147483669" r:id="rId31"/>
    <p:sldLayoutId id="2147483653" r:id="rId32"/>
    <p:sldLayoutId id="2147483654" r:id="rId33"/>
    <p:sldLayoutId id="2147483655" r:id="rId34"/>
    <p:sldLayoutId id="2147483657" r:id="rId35"/>
    <p:sldLayoutId id="2147483668" r:id="rId36"/>
    <p:sldLayoutId id="2147483690" r:id="rId3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igtree SemiBol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igtree Medium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BD17A-1401-A23E-2A5C-8978824E3B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b="1" noProof="0" dirty="0">
                <a:latin typeface="Figtree" pitchFamily="2" charset="0"/>
              </a:rPr>
              <a:t>Avancerad sökning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9F11E5-5C01-D306-7BBA-3DF4607477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noProof="0" dirty="0"/>
              <a:t>Sammanställning av intervjuer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985DB74-1F2C-C7B3-6509-154ABB33D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C07A1-8E85-DA42-86E3-018775986C8D}" type="datetime1">
              <a:rPr lang="sv-SE" noProof="0" smtClean="0"/>
              <a:t>2025-12-02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4069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6DDE80-073F-A1A8-3B55-9F6953A74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FB3169-A1D9-BF50-D577-3E0A44EE5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18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FD85BA-E148-FDBA-B6D3-4C9EE5FC1C2B}"/>
              </a:ext>
            </a:extLst>
          </p:cNvPr>
          <p:cNvSpPr/>
          <p:nvPr/>
        </p:nvSpPr>
        <p:spPr>
          <a:xfrm>
            <a:off x="78059" y="814039"/>
            <a:ext cx="12035882" cy="1005883"/>
          </a:xfrm>
          <a:custGeom>
            <a:avLst/>
            <a:gdLst>
              <a:gd name="connsiteX0" fmla="*/ 0 w 12035882"/>
              <a:gd name="connsiteY0" fmla="*/ 0 h 1005883"/>
              <a:gd name="connsiteX1" fmla="*/ 573137 w 12035882"/>
              <a:gd name="connsiteY1" fmla="*/ 0 h 1005883"/>
              <a:gd name="connsiteX2" fmla="*/ 905557 w 12035882"/>
              <a:gd name="connsiteY2" fmla="*/ 0 h 1005883"/>
              <a:gd name="connsiteX3" fmla="*/ 1237976 w 12035882"/>
              <a:gd name="connsiteY3" fmla="*/ 0 h 1005883"/>
              <a:gd name="connsiteX4" fmla="*/ 1450037 w 12035882"/>
              <a:gd name="connsiteY4" fmla="*/ 0 h 1005883"/>
              <a:gd name="connsiteX5" fmla="*/ 1662098 w 12035882"/>
              <a:gd name="connsiteY5" fmla="*/ 0 h 1005883"/>
              <a:gd name="connsiteX6" fmla="*/ 2355594 w 12035882"/>
              <a:gd name="connsiteY6" fmla="*/ 0 h 1005883"/>
              <a:gd name="connsiteX7" fmla="*/ 3049090 w 12035882"/>
              <a:gd name="connsiteY7" fmla="*/ 0 h 1005883"/>
              <a:gd name="connsiteX8" fmla="*/ 3622227 w 12035882"/>
              <a:gd name="connsiteY8" fmla="*/ 0 h 1005883"/>
              <a:gd name="connsiteX9" fmla="*/ 4436082 w 12035882"/>
              <a:gd name="connsiteY9" fmla="*/ 0 h 1005883"/>
              <a:gd name="connsiteX10" fmla="*/ 4648143 w 12035882"/>
              <a:gd name="connsiteY10" fmla="*/ 0 h 1005883"/>
              <a:gd name="connsiteX11" fmla="*/ 5461998 w 12035882"/>
              <a:gd name="connsiteY11" fmla="*/ 0 h 1005883"/>
              <a:gd name="connsiteX12" fmla="*/ 5914776 w 12035882"/>
              <a:gd name="connsiteY12" fmla="*/ 0 h 1005883"/>
              <a:gd name="connsiteX13" fmla="*/ 6487914 w 12035882"/>
              <a:gd name="connsiteY13" fmla="*/ 0 h 1005883"/>
              <a:gd name="connsiteX14" fmla="*/ 7181410 w 12035882"/>
              <a:gd name="connsiteY14" fmla="*/ 0 h 1005883"/>
              <a:gd name="connsiteX15" fmla="*/ 7874906 w 12035882"/>
              <a:gd name="connsiteY15" fmla="*/ 0 h 1005883"/>
              <a:gd name="connsiteX16" fmla="*/ 8568402 w 12035882"/>
              <a:gd name="connsiteY16" fmla="*/ 0 h 1005883"/>
              <a:gd name="connsiteX17" fmla="*/ 9021180 w 12035882"/>
              <a:gd name="connsiteY17" fmla="*/ 0 h 1005883"/>
              <a:gd name="connsiteX18" fmla="*/ 9714676 w 12035882"/>
              <a:gd name="connsiteY18" fmla="*/ 0 h 1005883"/>
              <a:gd name="connsiteX19" fmla="*/ 10047096 w 12035882"/>
              <a:gd name="connsiteY19" fmla="*/ 0 h 1005883"/>
              <a:gd name="connsiteX20" fmla="*/ 10860951 w 12035882"/>
              <a:gd name="connsiteY20" fmla="*/ 0 h 1005883"/>
              <a:gd name="connsiteX21" fmla="*/ 11313729 w 12035882"/>
              <a:gd name="connsiteY21" fmla="*/ 0 h 1005883"/>
              <a:gd name="connsiteX22" fmla="*/ 12035882 w 12035882"/>
              <a:gd name="connsiteY22" fmla="*/ 0 h 1005883"/>
              <a:gd name="connsiteX23" fmla="*/ 12035882 w 12035882"/>
              <a:gd name="connsiteY23" fmla="*/ 472765 h 1005883"/>
              <a:gd name="connsiteX24" fmla="*/ 12035882 w 12035882"/>
              <a:gd name="connsiteY24" fmla="*/ 1005883 h 1005883"/>
              <a:gd name="connsiteX25" fmla="*/ 11462745 w 12035882"/>
              <a:gd name="connsiteY25" fmla="*/ 1005883 h 1005883"/>
              <a:gd name="connsiteX26" fmla="*/ 11130325 w 12035882"/>
              <a:gd name="connsiteY26" fmla="*/ 1005883 h 1005883"/>
              <a:gd name="connsiteX27" fmla="*/ 10436829 w 12035882"/>
              <a:gd name="connsiteY27" fmla="*/ 1005883 h 1005883"/>
              <a:gd name="connsiteX28" fmla="*/ 10104410 w 12035882"/>
              <a:gd name="connsiteY28" fmla="*/ 1005883 h 1005883"/>
              <a:gd name="connsiteX29" fmla="*/ 9290555 w 12035882"/>
              <a:gd name="connsiteY29" fmla="*/ 1005883 h 1005883"/>
              <a:gd name="connsiteX30" fmla="*/ 8717417 w 12035882"/>
              <a:gd name="connsiteY30" fmla="*/ 1005883 h 1005883"/>
              <a:gd name="connsiteX31" fmla="*/ 8144280 w 12035882"/>
              <a:gd name="connsiteY31" fmla="*/ 1005883 h 1005883"/>
              <a:gd name="connsiteX32" fmla="*/ 7691502 w 12035882"/>
              <a:gd name="connsiteY32" fmla="*/ 1005883 h 1005883"/>
              <a:gd name="connsiteX33" fmla="*/ 7238723 w 12035882"/>
              <a:gd name="connsiteY33" fmla="*/ 1005883 h 1005883"/>
              <a:gd name="connsiteX34" fmla="*/ 6424868 w 12035882"/>
              <a:gd name="connsiteY34" fmla="*/ 1005883 h 1005883"/>
              <a:gd name="connsiteX35" fmla="*/ 5731372 w 12035882"/>
              <a:gd name="connsiteY35" fmla="*/ 1005883 h 1005883"/>
              <a:gd name="connsiteX36" fmla="*/ 5519312 w 12035882"/>
              <a:gd name="connsiteY36" fmla="*/ 1005883 h 1005883"/>
              <a:gd name="connsiteX37" fmla="*/ 5307251 w 12035882"/>
              <a:gd name="connsiteY37" fmla="*/ 1005883 h 1005883"/>
              <a:gd name="connsiteX38" fmla="*/ 4613755 w 12035882"/>
              <a:gd name="connsiteY38" fmla="*/ 1005883 h 1005883"/>
              <a:gd name="connsiteX39" fmla="*/ 3920259 w 12035882"/>
              <a:gd name="connsiteY39" fmla="*/ 1005883 h 1005883"/>
              <a:gd name="connsiteX40" fmla="*/ 3467480 w 12035882"/>
              <a:gd name="connsiteY40" fmla="*/ 1005883 h 1005883"/>
              <a:gd name="connsiteX41" fmla="*/ 3135061 w 12035882"/>
              <a:gd name="connsiteY41" fmla="*/ 1005883 h 1005883"/>
              <a:gd name="connsiteX42" fmla="*/ 2923000 w 12035882"/>
              <a:gd name="connsiteY42" fmla="*/ 1005883 h 1005883"/>
              <a:gd name="connsiteX43" fmla="*/ 2229504 w 12035882"/>
              <a:gd name="connsiteY43" fmla="*/ 1005883 h 1005883"/>
              <a:gd name="connsiteX44" fmla="*/ 2017443 w 12035882"/>
              <a:gd name="connsiteY44" fmla="*/ 1005883 h 1005883"/>
              <a:gd name="connsiteX45" fmla="*/ 1685023 w 12035882"/>
              <a:gd name="connsiteY45" fmla="*/ 1005883 h 1005883"/>
              <a:gd name="connsiteX46" fmla="*/ 1352604 w 12035882"/>
              <a:gd name="connsiteY46" fmla="*/ 1005883 h 1005883"/>
              <a:gd name="connsiteX47" fmla="*/ 1140543 w 12035882"/>
              <a:gd name="connsiteY47" fmla="*/ 1005883 h 1005883"/>
              <a:gd name="connsiteX48" fmla="*/ 928482 w 12035882"/>
              <a:gd name="connsiteY48" fmla="*/ 1005883 h 1005883"/>
              <a:gd name="connsiteX49" fmla="*/ 0 w 12035882"/>
              <a:gd name="connsiteY49" fmla="*/ 1005883 h 1005883"/>
              <a:gd name="connsiteX50" fmla="*/ 0 w 12035882"/>
              <a:gd name="connsiteY50" fmla="*/ 533118 h 1005883"/>
              <a:gd name="connsiteX51" fmla="*/ 0 w 12035882"/>
              <a:gd name="connsiteY51" fmla="*/ 0 h 1005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035882" h="1005883" extrusionOk="0">
                <a:moveTo>
                  <a:pt x="0" y="0"/>
                </a:moveTo>
                <a:cubicBezTo>
                  <a:pt x="179249" y="-35103"/>
                  <a:pt x="411454" y="38449"/>
                  <a:pt x="573137" y="0"/>
                </a:cubicBezTo>
                <a:cubicBezTo>
                  <a:pt x="734820" y="-38449"/>
                  <a:pt x="838107" y="7568"/>
                  <a:pt x="905557" y="0"/>
                </a:cubicBezTo>
                <a:cubicBezTo>
                  <a:pt x="973007" y="-7568"/>
                  <a:pt x="1075272" y="38466"/>
                  <a:pt x="1237976" y="0"/>
                </a:cubicBezTo>
                <a:cubicBezTo>
                  <a:pt x="1400680" y="-38466"/>
                  <a:pt x="1398044" y="3614"/>
                  <a:pt x="1450037" y="0"/>
                </a:cubicBezTo>
                <a:cubicBezTo>
                  <a:pt x="1502030" y="-3614"/>
                  <a:pt x="1572076" y="24767"/>
                  <a:pt x="1662098" y="0"/>
                </a:cubicBezTo>
                <a:cubicBezTo>
                  <a:pt x="1752120" y="-24767"/>
                  <a:pt x="2090277" y="59185"/>
                  <a:pt x="2355594" y="0"/>
                </a:cubicBezTo>
                <a:cubicBezTo>
                  <a:pt x="2620911" y="-59185"/>
                  <a:pt x="2866184" y="33959"/>
                  <a:pt x="3049090" y="0"/>
                </a:cubicBezTo>
                <a:cubicBezTo>
                  <a:pt x="3231996" y="-33959"/>
                  <a:pt x="3451753" y="28162"/>
                  <a:pt x="3622227" y="0"/>
                </a:cubicBezTo>
                <a:cubicBezTo>
                  <a:pt x="3792701" y="-28162"/>
                  <a:pt x="4238875" y="80736"/>
                  <a:pt x="4436082" y="0"/>
                </a:cubicBezTo>
                <a:cubicBezTo>
                  <a:pt x="4633289" y="-80736"/>
                  <a:pt x="4581198" y="2571"/>
                  <a:pt x="4648143" y="0"/>
                </a:cubicBezTo>
                <a:cubicBezTo>
                  <a:pt x="4715088" y="-2571"/>
                  <a:pt x="5219178" y="29096"/>
                  <a:pt x="5461998" y="0"/>
                </a:cubicBezTo>
                <a:cubicBezTo>
                  <a:pt x="5704819" y="-29096"/>
                  <a:pt x="5808805" y="10521"/>
                  <a:pt x="5914776" y="0"/>
                </a:cubicBezTo>
                <a:cubicBezTo>
                  <a:pt x="6020747" y="-10521"/>
                  <a:pt x="6208796" y="12954"/>
                  <a:pt x="6487914" y="0"/>
                </a:cubicBezTo>
                <a:cubicBezTo>
                  <a:pt x="6767032" y="-12954"/>
                  <a:pt x="7014959" y="38572"/>
                  <a:pt x="7181410" y="0"/>
                </a:cubicBezTo>
                <a:cubicBezTo>
                  <a:pt x="7347861" y="-38572"/>
                  <a:pt x="7585256" y="16040"/>
                  <a:pt x="7874906" y="0"/>
                </a:cubicBezTo>
                <a:cubicBezTo>
                  <a:pt x="8164556" y="-16040"/>
                  <a:pt x="8299545" y="73098"/>
                  <a:pt x="8568402" y="0"/>
                </a:cubicBezTo>
                <a:cubicBezTo>
                  <a:pt x="8837259" y="-73098"/>
                  <a:pt x="8861721" y="17579"/>
                  <a:pt x="9021180" y="0"/>
                </a:cubicBezTo>
                <a:cubicBezTo>
                  <a:pt x="9180639" y="-17579"/>
                  <a:pt x="9485856" y="2258"/>
                  <a:pt x="9714676" y="0"/>
                </a:cubicBezTo>
                <a:cubicBezTo>
                  <a:pt x="9943496" y="-2258"/>
                  <a:pt x="9938729" y="17938"/>
                  <a:pt x="10047096" y="0"/>
                </a:cubicBezTo>
                <a:cubicBezTo>
                  <a:pt x="10155463" y="-17938"/>
                  <a:pt x="10563428" y="10052"/>
                  <a:pt x="10860951" y="0"/>
                </a:cubicBezTo>
                <a:cubicBezTo>
                  <a:pt x="11158475" y="-10052"/>
                  <a:pt x="11091055" y="51421"/>
                  <a:pt x="11313729" y="0"/>
                </a:cubicBezTo>
                <a:cubicBezTo>
                  <a:pt x="11536403" y="-51421"/>
                  <a:pt x="11784013" y="50281"/>
                  <a:pt x="12035882" y="0"/>
                </a:cubicBezTo>
                <a:cubicBezTo>
                  <a:pt x="12050363" y="159857"/>
                  <a:pt x="12030197" y="274504"/>
                  <a:pt x="12035882" y="472765"/>
                </a:cubicBezTo>
                <a:cubicBezTo>
                  <a:pt x="12041567" y="671027"/>
                  <a:pt x="11994422" y="826404"/>
                  <a:pt x="12035882" y="1005883"/>
                </a:cubicBezTo>
                <a:cubicBezTo>
                  <a:pt x="11861148" y="1012361"/>
                  <a:pt x="11703481" y="960547"/>
                  <a:pt x="11462745" y="1005883"/>
                </a:cubicBezTo>
                <a:cubicBezTo>
                  <a:pt x="11222009" y="1051219"/>
                  <a:pt x="11292682" y="978722"/>
                  <a:pt x="11130325" y="1005883"/>
                </a:cubicBezTo>
                <a:cubicBezTo>
                  <a:pt x="10967968" y="1033044"/>
                  <a:pt x="10628431" y="926684"/>
                  <a:pt x="10436829" y="1005883"/>
                </a:cubicBezTo>
                <a:cubicBezTo>
                  <a:pt x="10245227" y="1085082"/>
                  <a:pt x="10239200" y="974377"/>
                  <a:pt x="10104410" y="1005883"/>
                </a:cubicBezTo>
                <a:cubicBezTo>
                  <a:pt x="9969620" y="1037389"/>
                  <a:pt x="9694483" y="1001395"/>
                  <a:pt x="9290555" y="1005883"/>
                </a:cubicBezTo>
                <a:cubicBezTo>
                  <a:pt x="8886627" y="1010371"/>
                  <a:pt x="8883122" y="1000185"/>
                  <a:pt x="8717417" y="1005883"/>
                </a:cubicBezTo>
                <a:cubicBezTo>
                  <a:pt x="8551712" y="1011581"/>
                  <a:pt x="8284678" y="992648"/>
                  <a:pt x="8144280" y="1005883"/>
                </a:cubicBezTo>
                <a:cubicBezTo>
                  <a:pt x="8003882" y="1019118"/>
                  <a:pt x="7863732" y="973062"/>
                  <a:pt x="7691502" y="1005883"/>
                </a:cubicBezTo>
                <a:cubicBezTo>
                  <a:pt x="7519272" y="1038704"/>
                  <a:pt x="7389021" y="974460"/>
                  <a:pt x="7238723" y="1005883"/>
                </a:cubicBezTo>
                <a:cubicBezTo>
                  <a:pt x="7088425" y="1037306"/>
                  <a:pt x="6741379" y="956985"/>
                  <a:pt x="6424868" y="1005883"/>
                </a:cubicBezTo>
                <a:cubicBezTo>
                  <a:pt x="6108357" y="1054781"/>
                  <a:pt x="5895537" y="995908"/>
                  <a:pt x="5731372" y="1005883"/>
                </a:cubicBezTo>
                <a:cubicBezTo>
                  <a:pt x="5567207" y="1015858"/>
                  <a:pt x="5572941" y="999976"/>
                  <a:pt x="5519312" y="1005883"/>
                </a:cubicBezTo>
                <a:cubicBezTo>
                  <a:pt x="5465683" y="1011790"/>
                  <a:pt x="5374350" y="990457"/>
                  <a:pt x="5307251" y="1005883"/>
                </a:cubicBezTo>
                <a:cubicBezTo>
                  <a:pt x="5240152" y="1021309"/>
                  <a:pt x="4891452" y="924959"/>
                  <a:pt x="4613755" y="1005883"/>
                </a:cubicBezTo>
                <a:cubicBezTo>
                  <a:pt x="4336058" y="1086807"/>
                  <a:pt x="4258621" y="972899"/>
                  <a:pt x="3920259" y="1005883"/>
                </a:cubicBezTo>
                <a:cubicBezTo>
                  <a:pt x="3581897" y="1038867"/>
                  <a:pt x="3579002" y="970011"/>
                  <a:pt x="3467480" y="1005883"/>
                </a:cubicBezTo>
                <a:cubicBezTo>
                  <a:pt x="3355958" y="1041755"/>
                  <a:pt x="3277427" y="973517"/>
                  <a:pt x="3135061" y="1005883"/>
                </a:cubicBezTo>
                <a:cubicBezTo>
                  <a:pt x="2992695" y="1038249"/>
                  <a:pt x="3019197" y="1000637"/>
                  <a:pt x="2923000" y="1005883"/>
                </a:cubicBezTo>
                <a:cubicBezTo>
                  <a:pt x="2826803" y="1011129"/>
                  <a:pt x="2527645" y="979412"/>
                  <a:pt x="2229504" y="1005883"/>
                </a:cubicBezTo>
                <a:cubicBezTo>
                  <a:pt x="1931363" y="1032354"/>
                  <a:pt x="2085897" y="997339"/>
                  <a:pt x="2017443" y="1005883"/>
                </a:cubicBezTo>
                <a:cubicBezTo>
                  <a:pt x="1948989" y="1014427"/>
                  <a:pt x="1832821" y="981938"/>
                  <a:pt x="1685023" y="1005883"/>
                </a:cubicBezTo>
                <a:cubicBezTo>
                  <a:pt x="1537225" y="1029828"/>
                  <a:pt x="1484744" y="984117"/>
                  <a:pt x="1352604" y="1005883"/>
                </a:cubicBezTo>
                <a:cubicBezTo>
                  <a:pt x="1220464" y="1027649"/>
                  <a:pt x="1217984" y="984015"/>
                  <a:pt x="1140543" y="1005883"/>
                </a:cubicBezTo>
                <a:cubicBezTo>
                  <a:pt x="1063102" y="1027751"/>
                  <a:pt x="987261" y="999405"/>
                  <a:pt x="928482" y="1005883"/>
                </a:cubicBezTo>
                <a:cubicBezTo>
                  <a:pt x="869703" y="1012361"/>
                  <a:pt x="208590" y="912790"/>
                  <a:pt x="0" y="1005883"/>
                </a:cubicBezTo>
                <a:cubicBezTo>
                  <a:pt x="-611" y="878927"/>
                  <a:pt x="3760" y="636256"/>
                  <a:pt x="0" y="533118"/>
                </a:cubicBezTo>
                <a:cubicBezTo>
                  <a:pt x="-3760" y="429981"/>
                  <a:pt x="3151" y="24747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5576313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4B8BCD-C2B1-D38C-7093-B308DE834CB1}"/>
              </a:ext>
            </a:extLst>
          </p:cNvPr>
          <p:cNvSpPr txBox="1"/>
          <p:nvPr/>
        </p:nvSpPr>
        <p:spPr>
          <a:xfrm>
            <a:off x="8691600" y="1980590"/>
            <a:ext cx="3422341" cy="4247317"/>
          </a:xfrm>
          <a:prstGeom prst="rect">
            <a:avLst/>
          </a:prstGeom>
          <a:solidFill>
            <a:srgbClr val="DDECD7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v-SE" noProof="0" dirty="0">
                <a:solidFill>
                  <a:schemeClr val="accent4">
                    <a:lumMod val="50000"/>
                  </a:schemeClr>
                </a:solidFill>
              </a:rPr>
              <a:t>Sökfält bör kunna användas utan obligatoriska fält.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noProof="0" dirty="0">
                <a:solidFill>
                  <a:schemeClr val="accent4">
                    <a:lumMod val="50000"/>
                  </a:schemeClr>
                </a:solidFill>
              </a:rPr>
              <a:t>Sökfält ska ge återkoppling om vad som påverkar sökresultatet.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noProof="0" dirty="0">
                <a:solidFill>
                  <a:schemeClr val="accent4">
                    <a:lumMod val="50000"/>
                  </a:schemeClr>
                </a:solidFill>
              </a:rPr>
              <a:t>Gränssnittet ska vara utformat för att fungera effektivt även med upp till 20 aktiva sökfält.</a:t>
            </a:r>
          </a:p>
          <a:p>
            <a:endParaRPr lang="sv-S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i="1" noProof="0" dirty="0">
                <a:solidFill>
                  <a:schemeClr val="accent4">
                    <a:lumMod val="50000"/>
                  </a:schemeClr>
                </a:solidFill>
              </a:rPr>
              <a:t>Många verkar vilja göra en större utsökning och sedan kunna felsöka i resultatvyn på olika sätt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BD384-33F9-F46C-35FF-B19ABD714D9C}"/>
              </a:ext>
            </a:extLst>
          </p:cNvPr>
          <p:cNvSpPr/>
          <p:nvPr/>
        </p:nvSpPr>
        <p:spPr>
          <a:xfrm>
            <a:off x="0" y="0"/>
            <a:ext cx="12192000" cy="497150"/>
          </a:xfrm>
          <a:prstGeom prst="rect">
            <a:avLst/>
          </a:prstGeom>
          <a:solidFill>
            <a:srgbClr val="3787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Övergripande om sökfält</a:t>
            </a:r>
          </a:p>
        </p:txBody>
      </p:sp>
    </p:spTree>
    <p:extLst>
      <p:ext uri="{BB962C8B-B14F-4D97-AF65-F5344CB8AC3E}">
        <p14:creationId xmlns:p14="http://schemas.microsoft.com/office/powerpoint/2010/main" val="1372953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49E8A-9B81-B06D-0D42-4808AA14B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EC745E-4B79-B4E1-077C-EE95FD4A75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3316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73A0800-3073-8695-51BE-7B864B947859}"/>
              </a:ext>
            </a:extLst>
          </p:cNvPr>
          <p:cNvSpPr/>
          <p:nvPr/>
        </p:nvSpPr>
        <p:spPr>
          <a:xfrm>
            <a:off x="6436311" y="814039"/>
            <a:ext cx="4767308" cy="5078313"/>
          </a:xfrm>
          <a:custGeom>
            <a:avLst/>
            <a:gdLst>
              <a:gd name="connsiteX0" fmla="*/ 0 w 4767308"/>
              <a:gd name="connsiteY0" fmla="*/ 0 h 5078313"/>
              <a:gd name="connsiteX1" fmla="*/ 595914 w 4767308"/>
              <a:gd name="connsiteY1" fmla="*/ 0 h 5078313"/>
              <a:gd name="connsiteX2" fmla="*/ 1096481 w 4767308"/>
              <a:gd name="connsiteY2" fmla="*/ 0 h 5078313"/>
              <a:gd name="connsiteX3" fmla="*/ 1597048 w 4767308"/>
              <a:gd name="connsiteY3" fmla="*/ 0 h 5078313"/>
              <a:gd name="connsiteX4" fmla="*/ 2049942 w 4767308"/>
              <a:gd name="connsiteY4" fmla="*/ 0 h 5078313"/>
              <a:gd name="connsiteX5" fmla="*/ 2502837 w 4767308"/>
              <a:gd name="connsiteY5" fmla="*/ 0 h 5078313"/>
              <a:gd name="connsiteX6" fmla="*/ 3146423 w 4767308"/>
              <a:gd name="connsiteY6" fmla="*/ 0 h 5078313"/>
              <a:gd name="connsiteX7" fmla="*/ 3790010 w 4767308"/>
              <a:gd name="connsiteY7" fmla="*/ 0 h 5078313"/>
              <a:gd name="connsiteX8" fmla="*/ 4767308 w 4767308"/>
              <a:gd name="connsiteY8" fmla="*/ 0 h 5078313"/>
              <a:gd name="connsiteX9" fmla="*/ 4767308 w 4767308"/>
              <a:gd name="connsiteY9" fmla="*/ 665823 h 5078313"/>
              <a:gd name="connsiteX10" fmla="*/ 4767308 w 4767308"/>
              <a:gd name="connsiteY10" fmla="*/ 1331647 h 5078313"/>
              <a:gd name="connsiteX11" fmla="*/ 4767308 w 4767308"/>
              <a:gd name="connsiteY11" fmla="*/ 1997470 h 5078313"/>
              <a:gd name="connsiteX12" fmla="*/ 4767308 w 4767308"/>
              <a:gd name="connsiteY12" fmla="*/ 2460161 h 5078313"/>
              <a:gd name="connsiteX13" fmla="*/ 4767308 w 4767308"/>
              <a:gd name="connsiteY13" fmla="*/ 3075201 h 5078313"/>
              <a:gd name="connsiteX14" fmla="*/ 4767308 w 4767308"/>
              <a:gd name="connsiteY14" fmla="*/ 3690241 h 5078313"/>
              <a:gd name="connsiteX15" fmla="*/ 4767308 w 4767308"/>
              <a:gd name="connsiteY15" fmla="*/ 4203715 h 5078313"/>
              <a:gd name="connsiteX16" fmla="*/ 4767308 w 4767308"/>
              <a:gd name="connsiteY16" fmla="*/ 5078313 h 5078313"/>
              <a:gd name="connsiteX17" fmla="*/ 4076048 w 4767308"/>
              <a:gd name="connsiteY17" fmla="*/ 5078313 h 5078313"/>
              <a:gd name="connsiteX18" fmla="*/ 3623154 w 4767308"/>
              <a:gd name="connsiteY18" fmla="*/ 5078313 h 5078313"/>
              <a:gd name="connsiteX19" fmla="*/ 3027241 w 4767308"/>
              <a:gd name="connsiteY19" fmla="*/ 5078313 h 5078313"/>
              <a:gd name="connsiteX20" fmla="*/ 2335981 w 4767308"/>
              <a:gd name="connsiteY20" fmla="*/ 5078313 h 5078313"/>
              <a:gd name="connsiteX21" fmla="*/ 1883087 w 4767308"/>
              <a:gd name="connsiteY21" fmla="*/ 5078313 h 5078313"/>
              <a:gd name="connsiteX22" fmla="*/ 1287173 w 4767308"/>
              <a:gd name="connsiteY22" fmla="*/ 5078313 h 5078313"/>
              <a:gd name="connsiteX23" fmla="*/ 595914 w 4767308"/>
              <a:gd name="connsiteY23" fmla="*/ 5078313 h 5078313"/>
              <a:gd name="connsiteX24" fmla="*/ 0 w 4767308"/>
              <a:gd name="connsiteY24" fmla="*/ 5078313 h 5078313"/>
              <a:gd name="connsiteX25" fmla="*/ 0 w 4767308"/>
              <a:gd name="connsiteY25" fmla="*/ 4564839 h 5078313"/>
              <a:gd name="connsiteX26" fmla="*/ 0 w 4767308"/>
              <a:gd name="connsiteY26" fmla="*/ 4000582 h 5078313"/>
              <a:gd name="connsiteX27" fmla="*/ 0 w 4767308"/>
              <a:gd name="connsiteY27" fmla="*/ 3334759 h 5078313"/>
              <a:gd name="connsiteX28" fmla="*/ 0 w 4767308"/>
              <a:gd name="connsiteY28" fmla="*/ 2821285 h 5078313"/>
              <a:gd name="connsiteX29" fmla="*/ 0 w 4767308"/>
              <a:gd name="connsiteY29" fmla="*/ 2307811 h 5078313"/>
              <a:gd name="connsiteX30" fmla="*/ 0 w 4767308"/>
              <a:gd name="connsiteY30" fmla="*/ 1794337 h 5078313"/>
              <a:gd name="connsiteX31" fmla="*/ 0 w 4767308"/>
              <a:gd name="connsiteY31" fmla="*/ 1128514 h 5078313"/>
              <a:gd name="connsiteX32" fmla="*/ 0 w 4767308"/>
              <a:gd name="connsiteY32" fmla="*/ 716606 h 5078313"/>
              <a:gd name="connsiteX33" fmla="*/ 0 w 4767308"/>
              <a:gd name="connsiteY33" fmla="*/ 0 h 507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4767308" h="5078313" extrusionOk="0">
                <a:moveTo>
                  <a:pt x="0" y="0"/>
                </a:moveTo>
                <a:cubicBezTo>
                  <a:pt x="297494" y="-27163"/>
                  <a:pt x="417607" y="30198"/>
                  <a:pt x="595914" y="0"/>
                </a:cubicBezTo>
                <a:cubicBezTo>
                  <a:pt x="774221" y="-30198"/>
                  <a:pt x="892263" y="37249"/>
                  <a:pt x="1096481" y="0"/>
                </a:cubicBezTo>
                <a:cubicBezTo>
                  <a:pt x="1300699" y="-37249"/>
                  <a:pt x="1372612" y="5812"/>
                  <a:pt x="1597048" y="0"/>
                </a:cubicBezTo>
                <a:cubicBezTo>
                  <a:pt x="1821484" y="-5812"/>
                  <a:pt x="1897710" y="20080"/>
                  <a:pt x="2049942" y="0"/>
                </a:cubicBezTo>
                <a:cubicBezTo>
                  <a:pt x="2202174" y="-20080"/>
                  <a:pt x="2373906" y="7314"/>
                  <a:pt x="2502837" y="0"/>
                </a:cubicBezTo>
                <a:cubicBezTo>
                  <a:pt x="2631768" y="-7314"/>
                  <a:pt x="2914544" y="54697"/>
                  <a:pt x="3146423" y="0"/>
                </a:cubicBezTo>
                <a:cubicBezTo>
                  <a:pt x="3378302" y="-54697"/>
                  <a:pt x="3576880" y="16446"/>
                  <a:pt x="3790010" y="0"/>
                </a:cubicBezTo>
                <a:cubicBezTo>
                  <a:pt x="4003140" y="-16446"/>
                  <a:pt x="4383824" y="107088"/>
                  <a:pt x="4767308" y="0"/>
                </a:cubicBezTo>
                <a:cubicBezTo>
                  <a:pt x="4840475" y="256926"/>
                  <a:pt x="4704694" y="385892"/>
                  <a:pt x="4767308" y="665823"/>
                </a:cubicBezTo>
                <a:cubicBezTo>
                  <a:pt x="4829922" y="945754"/>
                  <a:pt x="4694730" y="1125456"/>
                  <a:pt x="4767308" y="1331647"/>
                </a:cubicBezTo>
                <a:cubicBezTo>
                  <a:pt x="4839886" y="1537838"/>
                  <a:pt x="4762149" y="1679895"/>
                  <a:pt x="4767308" y="1997470"/>
                </a:cubicBezTo>
                <a:cubicBezTo>
                  <a:pt x="4772467" y="2315045"/>
                  <a:pt x="4733359" y="2229870"/>
                  <a:pt x="4767308" y="2460161"/>
                </a:cubicBezTo>
                <a:cubicBezTo>
                  <a:pt x="4801257" y="2690452"/>
                  <a:pt x="4757993" y="2902530"/>
                  <a:pt x="4767308" y="3075201"/>
                </a:cubicBezTo>
                <a:cubicBezTo>
                  <a:pt x="4776623" y="3247872"/>
                  <a:pt x="4757945" y="3423987"/>
                  <a:pt x="4767308" y="3690241"/>
                </a:cubicBezTo>
                <a:cubicBezTo>
                  <a:pt x="4776671" y="3956495"/>
                  <a:pt x="4722790" y="4000309"/>
                  <a:pt x="4767308" y="4203715"/>
                </a:cubicBezTo>
                <a:cubicBezTo>
                  <a:pt x="4811826" y="4407121"/>
                  <a:pt x="4743929" y="4844122"/>
                  <a:pt x="4767308" y="5078313"/>
                </a:cubicBezTo>
                <a:cubicBezTo>
                  <a:pt x="4549808" y="5082058"/>
                  <a:pt x="4284656" y="5045427"/>
                  <a:pt x="4076048" y="5078313"/>
                </a:cubicBezTo>
                <a:cubicBezTo>
                  <a:pt x="3867440" y="5111199"/>
                  <a:pt x="3798442" y="5028339"/>
                  <a:pt x="3623154" y="5078313"/>
                </a:cubicBezTo>
                <a:cubicBezTo>
                  <a:pt x="3447866" y="5128287"/>
                  <a:pt x="3303844" y="5021919"/>
                  <a:pt x="3027241" y="5078313"/>
                </a:cubicBezTo>
                <a:cubicBezTo>
                  <a:pt x="2750638" y="5134707"/>
                  <a:pt x="2635056" y="5070134"/>
                  <a:pt x="2335981" y="5078313"/>
                </a:cubicBezTo>
                <a:cubicBezTo>
                  <a:pt x="2036906" y="5086492"/>
                  <a:pt x="2079089" y="5030847"/>
                  <a:pt x="1883087" y="5078313"/>
                </a:cubicBezTo>
                <a:cubicBezTo>
                  <a:pt x="1687085" y="5125779"/>
                  <a:pt x="1582373" y="5016834"/>
                  <a:pt x="1287173" y="5078313"/>
                </a:cubicBezTo>
                <a:cubicBezTo>
                  <a:pt x="991973" y="5139792"/>
                  <a:pt x="861965" y="4998398"/>
                  <a:pt x="595914" y="5078313"/>
                </a:cubicBezTo>
                <a:cubicBezTo>
                  <a:pt x="329863" y="5158228"/>
                  <a:pt x="199315" y="5020792"/>
                  <a:pt x="0" y="5078313"/>
                </a:cubicBezTo>
                <a:cubicBezTo>
                  <a:pt x="-5385" y="4822015"/>
                  <a:pt x="37711" y="4775883"/>
                  <a:pt x="0" y="4564839"/>
                </a:cubicBezTo>
                <a:cubicBezTo>
                  <a:pt x="-37711" y="4353795"/>
                  <a:pt x="915" y="4180491"/>
                  <a:pt x="0" y="4000582"/>
                </a:cubicBezTo>
                <a:cubicBezTo>
                  <a:pt x="-915" y="3820673"/>
                  <a:pt x="78677" y="3479737"/>
                  <a:pt x="0" y="3334759"/>
                </a:cubicBezTo>
                <a:cubicBezTo>
                  <a:pt x="-78677" y="3189781"/>
                  <a:pt x="7483" y="2926901"/>
                  <a:pt x="0" y="2821285"/>
                </a:cubicBezTo>
                <a:cubicBezTo>
                  <a:pt x="-7483" y="2715669"/>
                  <a:pt x="5228" y="2424573"/>
                  <a:pt x="0" y="2307811"/>
                </a:cubicBezTo>
                <a:cubicBezTo>
                  <a:pt x="-5228" y="2191049"/>
                  <a:pt x="35791" y="2013543"/>
                  <a:pt x="0" y="1794337"/>
                </a:cubicBezTo>
                <a:cubicBezTo>
                  <a:pt x="-35791" y="1575131"/>
                  <a:pt x="41116" y="1369078"/>
                  <a:pt x="0" y="1128514"/>
                </a:cubicBezTo>
                <a:cubicBezTo>
                  <a:pt x="-41116" y="887950"/>
                  <a:pt x="10695" y="913095"/>
                  <a:pt x="0" y="716606"/>
                </a:cubicBezTo>
                <a:cubicBezTo>
                  <a:pt x="-10695" y="520117"/>
                  <a:pt x="71054" y="254851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5576313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9165DD-470D-EE6D-86FA-A3C37ECC8D09}"/>
              </a:ext>
            </a:extLst>
          </p:cNvPr>
          <p:cNvSpPr txBox="1"/>
          <p:nvPr/>
        </p:nvSpPr>
        <p:spPr>
          <a:xfrm>
            <a:off x="2441359" y="814039"/>
            <a:ext cx="3804444" cy="5078313"/>
          </a:xfrm>
          <a:prstGeom prst="rect">
            <a:avLst/>
          </a:prstGeom>
          <a:solidFill>
            <a:srgbClr val="DDECD7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v-SE" noProof="0" dirty="0">
                <a:solidFill>
                  <a:schemeClr val="accent4">
                    <a:lumMod val="50000"/>
                  </a:schemeClr>
                </a:solidFill>
              </a:rPr>
              <a:t>Sökfält bör endast visa relevanta värden 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noProof="0" dirty="0">
                <a:solidFill>
                  <a:schemeClr val="accent4">
                    <a:lumMod val="50000"/>
                  </a:schemeClr>
                </a:solidFill>
              </a:rPr>
              <a:t>Sökvärden bör ha kod först och sedan benämning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noProof="0" dirty="0">
                <a:solidFill>
                  <a:schemeClr val="accent4">
                    <a:lumMod val="50000"/>
                  </a:schemeClr>
                </a:solidFill>
              </a:rPr>
              <a:t>Sökfälten bör ha en fast layout – position och storlek bör inte förändras beroende på innehåll.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noProof="0" dirty="0">
                <a:solidFill>
                  <a:schemeClr val="accent4">
                    <a:lumMod val="50000"/>
                  </a:schemeClr>
                </a:solidFill>
              </a:rPr>
              <a:t>Sökfält bör tillåta wildcard * när man filtrerar bland sökvärdena t ex söka organisation, antagningomgång</a:t>
            </a:r>
          </a:p>
          <a:p>
            <a:endParaRPr lang="sv-S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i="1" noProof="0" dirty="0">
                <a:solidFill>
                  <a:schemeClr val="accent4">
                    <a:lumMod val="50000"/>
                  </a:schemeClr>
                </a:solidFill>
              </a:rPr>
              <a:t>Sporadiska användare har svårt att förstå de olika typerna. Många irrelevanta värden i organisation.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03E95-775B-4084-132D-181E87B1B85D}"/>
              </a:ext>
            </a:extLst>
          </p:cNvPr>
          <p:cNvSpPr/>
          <p:nvPr/>
        </p:nvSpPr>
        <p:spPr>
          <a:xfrm>
            <a:off x="0" y="0"/>
            <a:ext cx="12192000" cy="497150"/>
          </a:xfrm>
          <a:prstGeom prst="rect">
            <a:avLst/>
          </a:prstGeom>
          <a:solidFill>
            <a:srgbClr val="3787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Sökfält</a:t>
            </a:r>
          </a:p>
        </p:txBody>
      </p:sp>
    </p:spTree>
    <p:extLst>
      <p:ext uri="{BB962C8B-B14F-4D97-AF65-F5344CB8AC3E}">
        <p14:creationId xmlns:p14="http://schemas.microsoft.com/office/powerpoint/2010/main" val="3473143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56E65D-A71F-44B4-450B-3A4CA37AF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A76017-A825-78F1-D892-041C1F1552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1414"/>
          <a:stretch>
            <a:fillRect/>
          </a:stretch>
        </p:blipFill>
        <p:spPr>
          <a:xfrm>
            <a:off x="0" y="0"/>
            <a:ext cx="1218600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7CC4C7A-BD60-D624-736F-807F74BD871B}"/>
              </a:ext>
            </a:extLst>
          </p:cNvPr>
          <p:cNvSpPr/>
          <p:nvPr/>
        </p:nvSpPr>
        <p:spPr>
          <a:xfrm>
            <a:off x="7803471" y="1003176"/>
            <a:ext cx="3675355" cy="3977197"/>
          </a:xfrm>
          <a:custGeom>
            <a:avLst/>
            <a:gdLst>
              <a:gd name="connsiteX0" fmla="*/ 0 w 3675355"/>
              <a:gd name="connsiteY0" fmla="*/ 0 h 3977197"/>
              <a:gd name="connsiteX1" fmla="*/ 525051 w 3675355"/>
              <a:gd name="connsiteY1" fmla="*/ 0 h 3977197"/>
              <a:gd name="connsiteX2" fmla="*/ 976594 w 3675355"/>
              <a:gd name="connsiteY2" fmla="*/ 0 h 3977197"/>
              <a:gd name="connsiteX3" fmla="*/ 1428138 w 3675355"/>
              <a:gd name="connsiteY3" fmla="*/ 0 h 3977197"/>
              <a:gd name="connsiteX4" fmla="*/ 1842928 w 3675355"/>
              <a:gd name="connsiteY4" fmla="*/ 0 h 3977197"/>
              <a:gd name="connsiteX5" fmla="*/ 2257718 w 3675355"/>
              <a:gd name="connsiteY5" fmla="*/ 0 h 3977197"/>
              <a:gd name="connsiteX6" fmla="*/ 2819522 w 3675355"/>
              <a:gd name="connsiteY6" fmla="*/ 0 h 3977197"/>
              <a:gd name="connsiteX7" fmla="*/ 3675355 w 3675355"/>
              <a:gd name="connsiteY7" fmla="*/ 0 h 3977197"/>
              <a:gd name="connsiteX8" fmla="*/ 3675355 w 3675355"/>
              <a:gd name="connsiteY8" fmla="*/ 568171 h 3977197"/>
              <a:gd name="connsiteX9" fmla="*/ 3675355 w 3675355"/>
              <a:gd name="connsiteY9" fmla="*/ 1096570 h 3977197"/>
              <a:gd name="connsiteX10" fmla="*/ 3675355 w 3675355"/>
              <a:gd name="connsiteY10" fmla="*/ 1744285 h 3977197"/>
              <a:gd name="connsiteX11" fmla="*/ 3675355 w 3675355"/>
              <a:gd name="connsiteY11" fmla="*/ 2392000 h 3977197"/>
              <a:gd name="connsiteX12" fmla="*/ 3675355 w 3675355"/>
              <a:gd name="connsiteY12" fmla="*/ 2880627 h 3977197"/>
              <a:gd name="connsiteX13" fmla="*/ 3675355 w 3675355"/>
              <a:gd name="connsiteY13" fmla="*/ 3488570 h 3977197"/>
              <a:gd name="connsiteX14" fmla="*/ 3675355 w 3675355"/>
              <a:gd name="connsiteY14" fmla="*/ 3977197 h 3977197"/>
              <a:gd name="connsiteX15" fmla="*/ 3187058 w 3675355"/>
              <a:gd name="connsiteY15" fmla="*/ 3977197 h 3977197"/>
              <a:gd name="connsiteX16" fmla="*/ 2588500 w 3675355"/>
              <a:gd name="connsiteY16" fmla="*/ 3977197 h 3977197"/>
              <a:gd name="connsiteX17" fmla="*/ 2026696 w 3675355"/>
              <a:gd name="connsiteY17" fmla="*/ 3977197 h 3977197"/>
              <a:gd name="connsiteX18" fmla="*/ 1611906 w 3675355"/>
              <a:gd name="connsiteY18" fmla="*/ 3977197 h 3977197"/>
              <a:gd name="connsiteX19" fmla="*/ 1086855 w 3675355"/>
              <a:gd name="connsiteY19" fmla="*/ 3977197 h 3977197"/>
              <a:gd name="connsiteX20" fmla="*/ 488297 w 3675355"/>
              <a:gd name="connsiteY20" fmla="*/ 3977197 h 3977197"/>
              <a:gd name="connsiteX21" fmla="*/ 0 w 3675355"/>
              <a:gd name="connsiteY21" fmla="*/ 3977197 h 3977197"/>
              <a:gd name="connsiteX22" fmla="*/ 0 w 3675355"/>
              <a:gd name="connsiteY22" fmla="*/ 3409026 h 3977197"/>
              <a:gd name="connsiteX23" fmla="*/ 0 w 3675355"/>
              <a:gd name="connsiteY23" fmla="*/ 2840855 h 3977197"/>
              <a:gd name="connsiteX24" fmla="*/ 0 w 3675355"/>
              <a:gd name="connsiteY24" fmla="*/ 2193140 h 3977197"/>
              <a:gd name="connsiteX25" fmla="*/ 0 w 3675355"/>
              <a:gd name="connsiteY25" fmla="*/ 1545425 h 3977197"/>
              <a:gd name="connsiteX26" fmla="*/ 0 w 3675355"/>
              <a:gd name="connsiteY26" fmla="*/ 977254 h 3977197"/>
              <a:gd name="connsiteX27" fmla="*/ 0 w 3675355"/>
              <a:gd name="connsiteY27" fmla="*/ 0 h 3977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75355" h="3977197" extrusionOk="0">
                <a:moveTo>
                  <a:pt x="0" y="0"/>
                </a:moveTo>
                <a:cubicBezTo>
                  <a:pt x="150393" y="-37637"/>
                  <a:pt x="352323" y="60539"/>
                  <a:pt x="525051" y="0"/>
                </a:cubicBezTo>
                <a:cubicBezTo>
                  <a:pt x="697779" y="-60539"/>
                  <a:pt x="758531" y="5374"/>
                  <a:pt x="976594" y="0"/>
                </a:cubicBezTo>
                <a:cubicBezTo>
                  <a:pt x="1194657" y="-5374"/>
                  <a:pt x="1288219" y="9306"/>
                  <a:pt x="1428138" y="0"/>
                </a:cubicBezTo>
                <a:cubicBezTo>
                  <a:pt x="1568057" y="-9306"/>
                  <a:pt x="1635608" y="19749"/>
                  <a:pt x="1842928" y="0"/>
                </a:cubicBezTo>
                <a:cubicBezTo>
                  <a:pt x="2050248" y="-19749"/>
                  <a:pt x="2146302" y="49592"/>
                  <a:pt x="2257718" y="0"/>
                </a:cubicBezTo>
                <a:cubicBezTo>
                  <a:pt x="2369134" y="-49592"/>
                  <a:pt x="2611248" y="16341"/>
                  <a:pt x="2819522" y="0"/>
                </a:cubicBezTo>
                <a:cubicBezTo>
                  <a:pt x="3027796" y="-16341"/>
                  <a:pt x="3451412" y="24086"/>
                  <a:pt x="3675355" y="0"/>
                </a:cubicBezTo>
                <a:cubicBezTo>
                  <a:pt x="3678679" y="222111"/>
                  <a:pt x="3645017" y="446822"/>
                  <a:pt x="3675355" y="568171"/>
                </a:cubicBezTo>
                <a:cubicBezTo>
                  <a:pt x="3705693" y="689520"/>
                  <a:pt x="3627565" y="965042"/>
                  <a:pt x="3675355" y="1096570"/>
                </a:cubicBezTo>
                <a:cubicBezTo>
                  <a:pt x="3723145" y="1228098"/>
                  <a:pt x="3644742" y="1473987"/>
                  <a:pt x="3675355" y="1744285"/>
                </a:cubicBezTo>
                <a:cubicBezTo>
                  <a:pt x="3705968" y="2014584"/>
                  <a:pt x="3633510" y="2153180"/>
                  <a:pt x="3675355" y="2392000"/>
                </a:cubicBezTo>
                <a:cubicBezTo>
                  <a:pt x="3717200" y="2630821"/>
                  <a:pt x="3638320" y="2750299"/>
                  <a:pt x="3675355" y="2880627"/>
                </a:cubicBezTo>
                <a:cubicBezTo>
                  <a:pt x="3712390" y="3010955"/>
                  <a:pt x="3654848" y="3200876"/>
                  <a:pt x="3675355" y="3488570"/>
                </a:cubicBezTo>
                <a:cubicBezTo>
                  <a:pt x="3695862" y="3776264"/>
                  <a:pt x="3637670" y="3863857"/>
                  <a:pt x="3675355" y="3977197"/>
                </a:cubicBezTo>
                <a:cubicBezTo>
                  <a:pt x="3494909" y="4029409"/>
                  <a:pt x="3400928" y="3961893"/>
                  <a:pt x="3187058" y="3977197"/>
                </a:cubicBezTo>
                <a:cubicBezTo>
                  <a:pt x="2973188" y="3992501"/>
                  <a:pt x="2878044" y="3948155"/>
                  <a:pt x="2588500" y="3977197"/>
                </a:cubicBezTo>
                <a:cubicBezTo>
                  <a:pt x="2298956" y="4006239"/>
                  <a:pt x="2204628" y="3943624"/>
                  <a:pt x="2026696" y="3977197"/>
                </a:cubicBezTo>
                <a:cubicBezTo>
                  <a:pt x="1848764" y="4010770"/>
                  <a:pt x="1749725" y="3957501"/>
                  <a:pt x="1611906" y="3977197"/>
                </a:cubicBezTo>
                <a:cubicBezTo>
                  <a:pt x="1474087" y="3996893"/>
                  <a:pt x="1282656" y="3918250"/>
                  <a:pt x="1086855" y="3977197"/>
                </a:cubicBezTo>
                <a:cubicBezTo>
                  <a:pt x="891054" y="4036144"/>
                  <a:pt x="745208" y="3969086"/>
                  <a:pt x="488297" y="3977197"/>
                </a:cubicBezTo>
                <a:cubicBezTo>
                  <a:pt x="231386" y="3985308"/>
                  <a:pt x="236174" y="3950662"/>
                  <a:pt x="0" y="3977197"/>
                </a:cubicBezTo>
                <a:cubicBezTo>
                  <a:pt x="-64053" y="3821238"/>
                  <a:pt x="43240" y="3598896"/>
                  <a:pt x="0" y="3409026"/>
                </a:cubicBezTo>
                <a:cubicBezTo>
                  <a:pt x="-43240" y="3219156"/>
                  <a:pt x="7266" y="3029150"/>
                  <a:pt x="0" y="2840855"/>
                </a:cubicBezTo>
                <a:cubicBezTo>
                  <a:pt x="-7266" y="2652560"/>
                  <a:pt x="30846" y="2354764"/>
                  <a:pt x="0" y="2193140"/>
                </a:cubicBezTo>
                <a:cubicBezTo>
                  <a:pt x="-30846" y="2031517"/>
                  <a:pt x="73604" y="1842633"/>
                  <a:pt x="0" y="1545425"/>
                </a:cubicBezTo>
                <a:cubicBezTo>
                  <a:pt x="-73604" y="1248217"/>
                  <a:pt x="26316" y="1169688"/>
                  <a:pt x="0" y="977254"/>
                </a:cubicBezTo>
                <a:cubicBezTo>
                  <a:pt x="-26316" y="784820"/>
                  <a:pt x="30204" y="294212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5576313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C21026-25CE-853A-75C7-0CA358984B40}"/>
              </a:ext>
            </a:extLst>
          </p:cNvPr>
          <p:cNvSpPr txBox="1"/>
          <p:nvPr/>
        </p:nvSpPr>
        <p:spPr>
          <a:xfrm>
            <a:off x="7803471" y="5185428"/>
            <a:ext cx="3675355" cy="923330"/>
          </a:xfrm>
          <a:prstGeom prst="rect">
            <a:avLst/>
          </a:prstGeom>
          <a:solidFill>
            <a:srgbClr val="DDECD7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v-SE" noProof="0" dirty="0">
                <a:solidFill>
                  <a:schemeClr val="accent4">
                    <a:lumMod val="50000"/>
                  </a:schemeClr>
                </a:solidFill>
              </a:rPr>
              <a:t>Endast relevanta och användbara sökfält ska visas som valbara i Avancerad sökning.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367D8B-48DE-2C67-9E52-988BE63BC5EC}"/>
              </a:ext>
            </a:extLst>
          </p:cNvPr>
          <p:cNvSpPr/>
          <p:nvPr/>
        </p:nvSpPr>
        <p:spPr>
          <a:xfrm>
            <a:off x="0" y="0"/>
            <a:ext cx="12192000" cy="497150"/>
          </a:xfrm>
          <a:prstGeom prst="rect">
            <a:avLst/>
          </a:prstGeom>
          <a:solidFill>
            <a:srgbClr val="3787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Lägga till och ta bort sökfält i </a:t>
            </a:r>
            <a:r>
              <a:rPr lang="sv-SE" b="1" dirty="0"/>
              <a:t>Visa sökfält</a:t>
            </a:r>
          </a:p>
        </p:txBody>
      </p:sp>
    </p:spTree>
    <p:extLst>
      <p:ext uri="{BB962C8B-B14F-4D97-AF65-F5344CB8AC3E}">
        <p14:creationId xmlns:p14="http://schemas.microsoft.com/office/powerpoint/2010/main" val="151719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13F253-6444-886D-BC61-CD49A123E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18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D32460-FF39-DEE1-A2CB-3831A2C75ACB}"/>
              </a:ext>
            </a:extLst>
          </p:cNvPr>
          <p:cNvSpPr/>
          <p:nvPr/>
        </p:nvSpPr>
        <p:spPr>
          <a:xfrm>
            <a:off x="78059" y="2192783"/>
            <a:ext cx="12035882" cy="4325643"/>
          </a:xfrm>
          <a:custGeom>
            <a:avLst/>
            <a:gdLst>
              <a:gd name="connsiteX0" fmla="*/ 0 w 12035882"/>
              <a:gd name="connsiteY0" fmla="*/ 0 h 4325643"/>
              <a:gd name="connsiteX1" fmla="*/ 573137 w 12035882"/>
              <a:gd name="connsiteY1" fmla="*/ 0 h 4325643"/>
              <a:gd name="connsiteX2" fmla="*/ 905557 w 12035882"/>
              <a:gd name="connsiteY2" fmla="*/ 0 h 4325643"/>
              <a:gd name="connsiteX3" fmla="*/ 1237976 w 12035882"/>
              <a:gd name="connsiteY3" fmla="*/ 0 h 4325643"/>
              <a:gd name="connsiteX4" fmla="*/ 1450037 w 12035882"/>
              <a:gd name="connsiteY4" fmla="*/ 0 h 4325643"/>
              <a:gd name="connsiteX5" fmla="*/ 1662098 w 12035882"/>
              <a:gd name="connsiteY5" fmla="*/ 0 h 4325643"/>
              <a:gd name="connsiteX6" fmla="*/ 2355594 w 12035882"/>
              <a:gd name="connsiteY6" fmla="*/ 0 h 4325643"/>
              <a:gd name="connsiteX7" fmla="*/ 3049090 w 12035882"/>
              <a:gd name="connsiteY7" fmla="*/ 0 h 4325643"/>
              <a:gd name="connsiteX8" fmla="*/ 3622227 w 12035882"/>
              <a:gd name="connsiteY8" fmla="*/ 0 h 4325643"/>
              <a:gd name="connsiteX9" fmla="*/ 4436082 w 12035882"/>
              <a:gd name="connsiteY9" fmla="*/ 0 h 4325643"/>
              <a:gd name="connsiteX10" fmla="*/ 4648143 w 12035882"/>
              <a:gd name="connsiteY10" fmla="*/ 0 h 4325643"/>
              <a:gd name="connsiteX11" fmla="*/ 5461998 w 12035882"/>
              <a:gd name="connsiteY11" fmla="*/ 0 h 4325643"/>
              <a:gd name="connsiteX12" fmla="*/ 5914776 w 12035882"/>
              <a:gd name="connsiteY12" fmla="*/ 0 h 4325643"/>
              <a:gd name="connsiteX13" fmla="*/ 6487914 w 12035882"/>
              <a:gd name="connsiteY13" fmla="*/ 0 h 4325643"/>
              <a:gd name="connsiteX14" fmla="*/ 7181410 w 12035882"/>
              <a:gd name="connsiteY14" fmla="*/ 0 h 4325643"/>
              <a:gd name="connsiteX15" fmla="*/ 7874906 w 12035882"/>
              <a:gd name="connsiteY15" fmla="*/ 0 h 4325643"/>
              <a:gd name="connsiteX16" fmla="*/ 8568402 w 12035882"/>
              <a:gd name="connsiteY16" fmla="*/ 0 h 4325643"/>
              <a:gd name="connsiteX17" fmla="*/ 9021180 w 12035882"/>
              <a:gd name="connsiteY17" fmla="*/ 0 h 4325643"/>
              <a:gd name="connsiteX18" fmla="*/ 9714676 w 12035882"/>
              <a:gd name="connsiteY18" fmla="*/ 0 h 4325643"/>
              <a:gd name="connsiteX19" fmla="*/ 10047096 w 12035882"/>
              <a:gd name="connsiteY19" fmla="*/ 0 h 4325643"/>
              <a:gd name="connsiteX20" fmla="*/ 10860951 w 12035882"/>
              <a:gd name="connsiteY20" fmla="*/ 0 h 4325643"/>
              <a:gd name="connsiteX21" fmla="*/ 11313729 w 12035882"/>
              <a:gd name="connsiteY21" fmla="*/ 0 h 4325643"/>
              <a:gd name="connsiteX22" fmla="*/ 12035882 w 12035882"/>
              <a:gd name="connsiteY22" fmla="*/ 0 h 4325643"/>
              <a:gd name="connsiteX23" fmla="*/ 12035882 w 12035882"/>
              <a:gd name="connsiteY23" fmla="*/ 410936 h 4325643"/>
              <a:gd name="connsiteX24" fmla="*/ 12035882 w 12035882"/>
              <a:gd name="connsiteY24" fmla="*/ 951641 h 4325643"/>
              <a:gd name="connsiteX25" fmla="*/ 12035882 w 12035882"/>
              <a:gd name="connsiteY25" fmla="*/ 1492347 h 4325643"/>
              <a:gd name="connsiteX26" fmla="*/ 12035882 w 12035882"/>
              <a:gd name="connsiteY26" fmla="*/ 1989796 h 4325643"/>
              <a:gd name="connsiteX27" fmla="*/ 12035882 w 12035882"/>
              <a:gd name="connsiteY27" fmla="*/ 2443988 h 4325643"/>
              <a:gd name="connsiteX28" fmla="*/ 12035882 w 12035882"/>
              <a:gd name="connsiteY28" fmla="*/ 2898181 h 4325643"/>
              <a:gd name="connsiteX29" fmla="*/ 12035882 w 12035882"/>
              <a:gd name="connsiteY29" fmla="*/ 3395630 h 4325643"/>
              <a:gd name="connsiteX30" fmla="*/ 12035882 w 12035882"/>
              <a:gd name="connsiteY30" fmla="*/ 4325643 h 4325643"/>
              <a:gd name="connsiteX31" fmla="*/ 11222027 w 12035882"/>
              <a:gd name="connsiteY31" fmla="*/ 4325643 h 4325643"/>
              <a:gd name="connsiteX32" fmla="*/ 10769249 w 12035882"/>
              <a:gd name="connsiteY32" fmla="*/ 4325643 h 4325643"/>
              <a:gd name="connsiteX33" fmla="*/ 10316470 w 12035882"/>
              <a:gd name="connsiteY33" fmla="*/ 4325643 h 4325643"/>
              <a:gd name="connsiteX34" fmla="*/ 9502615 w 12035882"/>
              <a:gd name="connsiteY34" fmla="*/ 4325643 h 4325643"/>
              <a:gd name="connsiteX35" fmla="*/ 8809119 w 12035882"/>
              <a:gd name="connsiteY35" fmla="*/ 4325643 h 4325643"/>
              <a:gd name="connsiteX36" fmla="*/ 8597059 w 12035882"/>
              <a:gd name="connsiteY36" fmla="*/ 4325643 h 4325643"/>
              <a:gd name="connsiteX37" fmla="*/ 8384998 w 12035882"/>
              <a:gd name="connsiteY37" fmla="*/ 4325643 h 4325643"/>
              <a:gd name="connsiteX38" fmla="*/ 7691502 w 12035882"/>
              <a:gd name="connsiteY38" fmla="*/ 4325643 h 4325643"/>
              <a:gd name="connsiteX39" fmla="*/ 6998006 w 12035882"/>
              <a:gd name="connsiteY39" fmla="*/ 4325643 h 4325643"/>
              <a:gd name="connsiteX40" fmla="*/ 6545227 w 12035882"/>
              <a:gd name="connsiteY40" fmla="*/ 4325643 h 4325643"/>
              <a:gd name="connsiteX41" fmla="*/ 6212808 w 12035882"/>
              <a:gd name="connsiteY41" fmla="*/ 4325643 h 4325643"/>
              <a:gd name="connsiteX42" fmla="*/ 6000747 w 12035882"/>
              <a:gd name="connsiteY42" fmla="*/ 4325643 h 4325643"/>
              <a:gd name="connsiteX43" fmla="*/ 5307251 w 12035882"/>
              <a:gd name="connsiteY43" fmla="*/ 4325643 h 4325643"/>
              <a:gd name="connsiteX44" fmla="*/ 5095190 w 12035882"/>
              <a:gd name="connsiteY44" fmla="*/ 4325643 h 4325643"/>
              <a:gd name="connsiteX45" fmla="*/ 4762770 w 12035882"/>
              <a:gd name="connsiteY45" fmla="*/ 4325643 h 4325643"/>
              <a:gd name="connsiteX46" fmla="*/ 4430351 w 12035882"/>
              <a:gd name="connsiteY46" fmla="*/ 4325643 h 4325643"/>
              <a:gd name="connsiteX47" fmla="*/ 4218290 w 12035882"/>
              <a:gd name="connsiteY47" fmla="*/ 4325643 h 4325643"/>
              <a:gd name="connsiteX48" fmla="*/ 4006229 w 12035882"/>
              <a:gd name="connsiteY48" fmla="*/ 4325643 h 4325643"/>
              <a:gd name="connsiteX49" fmla="*/ 3312733 w 12035882"/>
              <a:gd name="connsiteY49" fmla="*/ 4325643 h 4325643"/>
              <a:gd name="connsiteX50" fmla="*/ 3100672 w 12035882"/>
              <a:gd name="connsiteY50" fmla="*/ 4325643 h 4325643"/>
              <a:gd name="connsiteX51" fmla="*/ 2768253 w 12035882"/>
              <a:gd name="connsiteY51" fmla="*/ 4325643 h 4325643"/>
              <a:gd name="connsiteX52" fmla="*/ 2195116 w 12035882"/>
              <a:gd name="connsiteY52" fmla="*/ 4325643 h 4325643"/>
              <a:gd name="connsiteX53" fmla="*/ 1381261 w 12035882"/>
              <a:gd name="connsiteY53" fmla="*/ 4325643 h 4325643"/>
              <a:gd name="connsiteX54" fmla="*/ 1048841 w 12035882"/>
              <a:gd name="connsiteY54" fmla="*/ 4325643 h 4325643"/>
              <a:gd name="connsiteX55" fmla="*/ 716422 w 12035882"/>
              <a:gd name="connsiteY55" fmla="*/ 4325643 h 4325643"/>
              <a:gd name="connsiteX56" fmla="*/ 0 w 12035882"/>
              <a:gd name="connsiteY56" fmla="*/ 4325643 h 4325643"/>
              <a:gd name="connsiteX57" fmla="*/ 0 w 12035882"/>
              <a:gd name="connsiteY57" fmla="*/ 3871450 h 4325643"/>
              <a:gd name="connsiteX58" fmla="*/ 0 w 12035882"/>
              <a:gd name="connsiteY58" fmla="*/ 3460514 h 4325643"/>
              <a:gd name="connsiteX59" fmla="*/ 0 w 12035882"/>
              <a:gd name="connsiteY59" fmla="*/ 2876553 h 4325643"/>
              <a:gd name="connsiteX60" fmla="*/ 0 w 12035882"/>
              <a:gd name="connsiteY60" fmla="*/ 2465617 h 4325643"/>
              <a:gd name="connsiteX61" fmla="*/ 0 w 12035882"/>
              <a:gd name="connsiteY61" fmla="*/ 1838398 h 4325643"/>
              <a:gd name="connsiteX62" fmla="*/ 0 w 12035882"/>
              <a:gd name="connsiteY62" fmla="*/ 1211180 h 4325643"/>
              <a:gd name="connsiteX63" fmla="*/ 0 w 12035882"/>
              <a:gd name="connsiteY63" fmla="*/ 627218 h 4325643"/>
              <a:gd name="connsiteX64" fmla="*/ 0 w 12035882"/>
              <a:gd name="connsiteY64" fmla="*/ 0 h 432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035882" h="4325643" extrusionOk="0">
                <a:moveTo>
                  <a:pt x="0" y="0"/>
                </a:moveTo>
                <a:cubicBezTo>
                  <a:pt x="179249" y="-35103"/>
                  <a:pt x="411454" y="38449"/>
                  <a:pt x="573137" y="0"/>
                </a:cubicBezTo>
                <a:cubicBezTo>
                  <a:pt x="734820" y="-38449"/>
                  <a:pt x="838107" y="7568"/>
                  <a:pt x="905557" y="0"/>
                </a:cubicBezTo>
                <a:cubicBezTo>
                  <a:pt x="973007" y="-7568"/>
                  <a:pt x="1075272" y="38466"/>
                  <a:pt x="1237976" y="0"/>
                </a:cubicBezTo>
                <a:cubicBezTo>
                  <a:pt x="1400680" y="-38466"/>
                  <a:pt x="1398044" y="3614"/>
                  <a:pt x="1450037" y="0"/>
                </a:cubicBezTo>
                <a:cubicBezTo>
                  <a:pt x="1502030" y="-3614"/>
                  <a:pt x="1572076" y="24767"/>
                  <a:pt x="1662098" y="0"/>
                </a:cubicBezTo>
                <a:cubicBezTo>
                  <a:pt x="1752120" y="-24767"/>
                  <a:pt x="2090277" y="59185"/>
                  <a:pt x="2355594" y="0"/>
                </a:cubicBezTo>
                <a:cubicBezTo>
                  <a:pt x="2620911" y="-59185"/>
                  <a:pt x="2866184" y="33959"/>
                  <a:pt x="3049090" y="0"/>
                </a:cubicBezTo>
                <a:cubicBezTo>
                  <a:pt x="3231996" y="-33959"/>
                  <a:pt x="3451753" y="28162"/>
                  <a:pt x="3622227" y="0"/>
                </a:cubicBezTo>
                <a:cubicBezTo>
                  <a:pt x="3792701" y="-28162"/>
                  <a:pt x="4238875" y="80736"/>
                  <a:pt x="4436082" y="0"/>
                </a:cubicBezTo>
                <a:cubicBezTo>
                  <a:pt x="4633289" y="-80736"/>
                  <a:pt x="4581198" y="2571"/>
                  <a:pt x="4648143" y="0"/>
                </a:cubicBezTo>
                <a:cubicBezTo>
                  <a:pt x="4715088" y="-2571"/>
                  <a:pt x="5219178" y="29096"/>
                  <a:pt x="5461998" y="0"/>
                </a:cubicBezTo>
                <a:cubicBezTo>
                  <a:pt x="5704819" y="-29096"/>
                  <a:pt x="5808805" y="10521"/>
                  <a:pt x="5914776" y="0"/>
                </a:cubicBezTo>
                <a:cubicBezTo>
                  <a:pt x="6020747" y="-10521"/>
                  <a:pt x="6208796" y="12954"/>
                  <a:pt x="6487914" y="0"/>
                </a:cubicBezTo>
                <a:cubicBezTo>
                  <a:pt x="6767032" y="-12954"/>
                  <a:pt x="7014959" y="38572"/>
                  <a:pt x="7181410" y="0"/>
                </a:cubicBezTo>
                <a:cubicBezTo>
                  <a:pt x="7347861" y="-38572"/>
                  <a:pt x="7585256" y="16040"/>
                  <a:pt x="7874906" y="0"/>
                </a:cubicBezTo>
                <a:cubicBezTo>
                  <a:pt x="8164556" y="-16040"/>
                  <a:pt x="8299545" y="73098"/>
                  <a:pt x="8568402" y="0"/>
                </a:cubicBezTo>
                <a:cubicBezTo>
                  <a:pt x="8837259" y="-73098"/>
                  <a:pt x="8861721" y="17579"/>
                  <a:pt x="9021180" y="0"/>
                </a:cubicBezTo>
                <a:cubicBezTo>
                  <a:pt x="9180639" y="-17579"/>
                  <a:pt x="9485856" y="2258"/>
                  <a:pt x="9714676" y="0"/>
                </a:cubicBezTo>
                <a:cubicBezTo>
                  <a:pt x="9943496" y="-2258"/>
                  <a:pt x="9938729" y="17938"/>
                  <a:pt x="10047096" y="0"/>
                </a:cubicBezTo>
                <a:cubicBezTo>
                  <a:pt x="10155463" y="-17938"/>
                  <a:pt x="10563428" y="10052"/>
                  <a:pt x="10860951" y="0"/>
                </a:cubicBezTo>
                <a:cubicBezTo>
                  <a:pt x="11158475" y="-10052"/>
                  <a:pt x="11091055" y="51421"/>
                  <a:pt x="11313729" y="0"/>
                </a:cubicBezTo>
                <a:cubicBezTo>
                  <a:pt x="11536403" y="-51421"/>
                  <a:pt x="11784013" y="50281"/>
                  <a:pt x="12035882" y="0"/>
                </a:cubicBezTo>
                <a:cubicBezTo>
                  <a:pt x="12041458" y="129136"/>
                  <a:pt x="12035070" y="316802"/>
                  <a:pt x="12035882" y="410936"/>
                </a:cubicBezTo>
                <a:cubicBezTo>
                  <a:pt x="12036694" y="505070"/>
                  <a:pt x="11972403" y="768323"/>
                  <a:pt x="12035882" y="951641"/>
                </a:cubicBezTo>
                <a:cubicBezTo>
                  <a:pt x="12099361" y="1134959"/>
                  <a:pt x="12009791" y="1345369"/>
                  <a:pt x="12035882" y="1492347"/>
                </a:cubicBezTo>
                <a:cubicBezTo>
                  <a:pt x="12061973" y="1639325"/>
                  <a:pt x="12023780" y="1882374"/>
                  <a:pt x="12035882" y="1989796"/>
                </a:cubicBezTo>
                <a:cubicBezTo>
                  <a:pt x="12047984" y="2097218"/>
                  <a:pt x="11990748" y="2267399"/>
                  <a:pt x="12035882" y="2443988"/>
                </a:cubicBezTo>
                <a:cubicBezTo>
                  <a:pt x="12081016" y="2620577"/>
                  <a:pt x="11997850" y="2788973"/>
                  <a:pt x="12035882" y="2898181"/>
                </a:cubicBezTo>
                <a:cubicBezTo>
                  <a:pt x="12073914" y="3007389"/>
                  <a:pt x="11978078" y="3241112"/>
                  <a:pt x="12035882" y="3395630"/>
                </a:cubicBezTo>
                <a:cubicBezTo>
                  <a:pt x="12093686" y="3550148"/>
                  <a:pt x="11991494" y="4103623"/>
                  <a:pt x="12035882" y="4325643"/>
                </a:cubicBezTo>
                <a:cubicBezTo>
                  <a:pt x="11713553" y="4365244"/>
                  <a:pt x="11421948" y="4249794"/>
                  <a:pt x="11222027" y="4325643"/>
                </a:cubicBezTo>
                <a:cubicBezTo>
                  <a:pt x="11022106" y="4401492"/>
                  <a:pt x="10941479" y="4292822"/>
                  <a:pt x="10769249" y="4325643"/>
                </a:cubicBezTo>
                <a:cubicBezTo>
                  <a:pt x="10597019" y="4358464"/>
                  <a:pt x="10466768" y="4294220"/>
                  <a:pt x="10316470" y="4325643"/>
                </a:cubicBezTo>
                <a:cubicBezTo>
                  <a:pt x="10166172" y="4357066"/>
                  <a:pt x="9819126" y="4276745"/>
                  <a:pt x="9502615" y="4325643"/>
                </a:cubicBezTo>
                <a:cubicBezTo>
                  <a:pt x="9186104" y="4374541"/>
                  <a:pt x="8973284" y="4315668"/>
                  <a:pt x="8809119" y="4325643"/>
                </a:cubicBezTo>
                <a:cubicBezTo>
                  <a:pt x="8644954" y="4335618"/>
                  <a:pt x="8650688" y="4319736"/>
                  <a:pt x="8597059" y="4325643"/>
                </a:cubicBezTo>
                <a:cubicBezTo>
                  <a:pt x="8543430" y="4331550"/>
                  <a:pt x="8452097" y="4310217"/>
                  <a:pt x="8384998" y="4325643"/>
                </a:cubicBezTo>
                <a:cubicBezTo>
                  <a:pt x="8317899" y="4341069"/>
                  <a:pt x="7969199" y="4244719"/>
                  <a:pt x="7691502" y="4325643"/>
                </a:cubicBezTo>
                <a:cubicBezTo>
                  <a:pt x="7413805" y="4406567"/>
                  <a:pt x="7336368" y="4292659"/>
                  <a:pt x="6998006" y="4325643"/>
                </a:cubicBezTo>
                <a:cubicBezTo>
                  <a:pt x="6659644" y="4358627"/>
                  <a:pt x="6656749" y="4289771"/>
                  <a:pt x="6545227" y="4325643"/>
                </a:cubicBezTo>
                <a:cubicBezTo>
                  <a:pt x="6433705" y="4361515"/>
                  <a:pt x="6355174" y="4293277"/>
                  <a:pt x="6212808" y="4325643"/>
                </a:cubicBezTo>
                <a:cubicBezTo>
                  <a:pt x="6070442" y="4358009"/>
                  <a:pt x="6096944" y="4320397"/>
                  <a:pt x="6000747" y="4325643"/>
                </a:cubicBezTo>
                <a:cubicBezTo>
                  <a:pt x="5904550" y="4330889"/>
                  <a:pt x="5605392" y="4299172"/>
                  <a:pt x="5307251" y="4325643"/>
                </a:cubicBezTo>
                <a:cubicBezTo>
                  <a:pt x="5009110" y="4352114"/>
                  <a:pt x="5163644" y="4317099"/>
                  <a:pt x="5095190" y="4325643"/>
                </a:cubicBezTo>
                <a:cubicBezTo>
                  <a:pt x="5026736" y="4334187"/>
                  <a:pt x="4910568" y="4301698"/>
                  <a:pt x="4762770" y="4325643"/>
                </a:cubicBezTo>
                <a:cubicBezTo>
                  <a:pt x="4614972" y="4349588"/>
                  <a:pt x="4562491" y="4303877"/>
                  <a:pt x="4430351" y="4325643"/>
                </a:cubicBezTo>
                <a:cubicBezTo>
                  <a:pt x="4298211" y="4347409"/>
                  <a:pt x="4295731" y="4303775"/>
                  <a:pt x="4218290" y="4325643"/>
                </a:cubicBezTo>
                <a:cubicBezTo>
                  <a:pt x="4140849" y="4347511"/>
                  <a:pt x="4065008" y="4319165"/>
                  <a:pt x="4006229" y="4325643"/>
                </a:cubicBezTo>
                <a:cubicBezTo>
                  <a:pt x="3947450" y="4332121"/>
                  <a:pt x="3519383" y="4274216"/>
                  <a:pt x="3312733" y="4325643"/>
                </a:cubicBezTo>
                <a:cubicBezTo>
                  <a:pt x="3106083" y="4377070"/>
                  <a:pt x="3176671" y="4321186"/>
                  <a:pt x="3100672" y="4325643"/>
                </a:cubicBezTo>
                <a:cubicBezTo>
                  <a:pt x="3024673" y="4330100"/>
                  <a:pt x="2914376" y="4321170"/>
                  <a:pt x="2768253" y="4325643"/>
                </a:cubicBezTo>
                <a:cubicBezTo>
                  <a:pt x="2622130" y="4330116"/>
                  <a:pt x="2418964" y="4307261"/>
                  <a:pt x="2195116" y="4325643"/>
                </a:cubicBezTo>
                <a:cubicBezTo>
                  <a:pt x="1971268" y="4344025"/>
                  <a:pt x="1545716" y="4233655"/>
                  <a:pt x="1381261" y="4325643"/>
                </a:cubicBezTo>
                <a:cubicBezTo>
                  <a:pt x="1216806" y="4417631"/>
                  <a:pt x="1126690" y="4311107"/>
                  <a:pt x="1048841" y="4325643"/>
                </a:cubicBezTo>
                <a:cubicBezTo>
                  <a:pt x="970992" y="4340179"/>
                  <a:pt x="812939" y="4313983"/>
                  <a:pt x="716422" y="4325643"/>
                </a:cubicBezTo>
                <a:cubicBezTo>
                  <a:pt x="619905" y="4337303"/>
                  <a:pt x="319860" y="4320270"/>
                  <a:pt x="0" y="4325643"/>
                </a:cubicBezTo>
                <a:cubicBezTo>
                  <a:pt x="-9294" y="4171310"/>
                  <a:pt x="36956" y="4033257"/>
                  <a:pt x="0" y="3871450"/>
                </a:cubicBezTo>
                <a:cubicBezTo>
                  <a:pt x="-36956" y="3709643"/>
                  <a:pt x="33160" y="3553252"/>
                  <a:pt x="0" y="3460514"/>
                </a:cubicBezTo>
                <a:cubicBezTo>
                  <a:pt x="-33160" y="3367776"/>
                  <a:pt x="15830" y="3152262"/>
                  <a:pt x="0" y="2876553"/>
                </a:cubicBezTo>
                <a:cubicBezTo>
                  <a:pt x="-15830" y="2600844"/>
                  <a:pt x="13221" y="2637027"/>
                  <a:pt x="0" y="2465617"/>
                </a:cubicBezTo>
                <a:cubicBezTo>
                  <a:pt x="-13221" y="2294207"/>
                  <a:pt x="57429" y="2120102"/>
                  <a:pt x="0" y="1838398"/>
                </a:cubicBezTo>
                <a:cubicBezTo>
                  <a:pt x="-57429" y="1556694"/>
                  <a:pt x="56710" y="1429474"/>
                  <a:pt x="0" y="1211180"/>
                </a:cubicBezTo>
                <a:cubicBezTo>
                  <a:pt x="-56710" y="992886"/>
                  <a:pt x="9331" y="834045"/>
                  <a:pt x="0" y="627218"/>
                </a:cubicBezTo>
                <a:cubicBezTo>
                  <a:pt x="-9331" y="420391"/>
                  <a:pt x="67099" y="309933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5576313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33EBE2-3FAD-CF60-7265-C5E259FD0400}"/>
              </a:ext>
            </a:extLst>
          </p:cNvPr>
          <p:cNvSpPr txBox="1"/>
          <p:nvPr/>
        </p:nvSpPr>
        <p:spPr>
          <a:xfrm>
            <a:off x="8380520" y="497150"/>
            <a:ext cx="3811480" cy="5909310"/>
          </a:xfrm>
          <a:prstGeom prst="rect">
            <a:avLst/>
          </a:prstGeom>
          <a:solidFill>
            <a:srgbClr val="DDECD7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tillåta sortering och filtrering på alla kolumner. </a:t>
            </a:r>
          </a:p>
          <a:p>
            <a:endParaRPr lang="sv-S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få fram tomma värden genom sortering/filtrering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Kolumnordningen i resultatvyn bör kunna anpassas av användaren.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fungera effektivt med upp till 30 kolumner.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ha tydlig visuell markering av aktiv rad.</a:t>
            </a:r>
          </a:p>
          <a:p>
            <a:endParaRPr lang="sv-SE" i="1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i="1" dirty="0">
                <a:solidFill>
                  <a:schemeClr val="accent4">
                    <a:lumMod val="50000"/>
                  </a:schemeClr>
                </a:solidFill>
              </a:rPr>
              <a:t>Mycket horisontellt scrollande och man behåller kolumner som inte behövs</a:t>
            </a:r>
          </a:p>
          <a:p>
            <a:endParaRPr lang="sv-SE" i="1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i="1" dirty="0">
                <a:solidFill>
                  <a:schemeClr val="accent4">
                    <a:lumMod val="50000"/>
                  </a:schemeClr>
                </a:solidFill>
              </a:rPr>
              <a:t>Alla föredrar att slippa Excel och kan felsöka i Ladok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BB27FC-3DB3-ED98-E95F-9A2C023AD2E0}"/>
              </a:ext>
            </a:extLst>
          </p:cNvPr>
          <p:cNvSpPr/>
          <p:nvPr/>
        </p:nvSpPr>
        <p:spPr>
          <a:xfrm>
            <a:off x="0" y="0"/>
            <a:ext cx="12192000" cy="497150"/>
          </a:xfrm>
          <a:prstGeom prst="rect">
            <a:avLst/>
          </a:prstGeom>
          <a:solidFill>
            <a:srgbClr val="3787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Generellt om resultatvyn</a:t>
            </a:r>
          </a:p>
        </p:txBody>
      </p:sp>
    </p:spTree>
    <p:extLst>
      <p:ext uri="{BB962C8B-B14F-4D97-AF65-F5344CB8AC3E}">
        <p14:creationId xmlns:p14="http://schemas.microsoft.com/office/powerpoint/2010/main" val="1386727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7C7CA8-4A02-D2FC-A3CC-6BB000328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41776E-E54A-1CAF-5C9F-B8268C3F6E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834"/>
          <a:stretch>
            <a:fillRect/>
          </a:stretch>
        </p:blipFill>
        <p:spPr>
          <a:xfrm>
            <a:off x="0" y="0"/>
            <a:ext cx="1220677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6FFC9B-9713-D158-7E3F-0897C7A9717C}"/>
              </a:ext>
            </a:extLst>
          </p:cNvPr>
          <p:cNvSpPr/>
          <p:nvPr/>
        </p:nvSpPr>
        <p:spPr>
          <a:xfrm>
            <a:off x="8220721" y="1944211"/>
            <a:ext cx="3604335" cy="4167418"/>
          </a:xfrm>
          <a:custGeom>
            <a:avLst/>
            <a:gdLst>
              <a:gd name="connsiteX0" fmla="*/ 0 w 3604335"/>
              <a:gd name="connsiteY0" fmla="*/ 0 h 4167418"/>
              <a:gd name="connsiteX1" fmla="*/ 514905 w 3604335"/>
              <a:gd name="connsiteY1" fmla="*/ 0 h 4167418"/>
              <a:gd name="connsiteX2" fmla="*/ 957723 w 3604335"/>
              <a:gd name="connsiteY2" fmla="*/ 0 h 4167418"/>
              <a:gd name="connsiteX3" fmla="*/ 1400542 w 3604335"/>
              <a:gd name="connsiteY3" fmla="*/ 0 h 4167418"/>
              <a:gd name="connsiteX4" fmla="*/ 1807317 w 3604335"/>
              <a:gd name="connsiteY4" fmla="*/ 0 h 4167418"/>
              <a:gd name="connsiteX5" fmla="*/ 2214091 w 3604335"/>
              <a:gd name="connsiteY5" fmla="*/ 0 h 4167418"/>
              <a:gd name="connsiteX6" fmla="*/ 2765040 w 3604335"/>
              <a:gd name="connsiteY6" fmla="*/ 0 h 4167418"/>
              <a:gd name="connsiteX7" fmla="*/ 3604335 w 3604335"/>
              <a:gd name="connsiteY7" fmla="*/ 0 h 4167418"/>
              <a:gd name="connsiteX8" fmla="*/ 3604335 w 3604335"/>
              <a:gd name="connsiteY8" fmla="*/ 595345 h 4167418"/>
              <a:gd name="connsiteX9" fmla="*/ 3604335 w 3604335"/>
              <a:gd name="connsiteY9" fmla="*/ 1149017 h 4167418"/>
              <a:gd name="connsiteX10" fmla="*/ 3604335 w 3604335"/>
              <a:gd name="connsiteY10" fmla="*/ 1827710 h 4167418"/>
              <a:gd name="connsiteX11" fmla="*/ 3604335 w 3604335"/>
              <a:gd name="connsiteY11" fmla="*/ 2506404 h 4167418"/>
              <a:gd name="connsiteX12" fmla="*/ 3604335 w 3604335"/>
              <a:gd name="connsiteY12" fmla="*/ 3018401 h 4167418"/>
              <a:gd name="connsiteX13" fmla="*/ 3604335 w 3604335"/>
              <a:gd name="connsiteY13" fmla="*/ 3655421 h 4167418"/>
              <a:gd name="connsiteX14" fmla="*/ 3604335 w 3604335"/>
              <a:gd name="connsiteY14" fmla="*/ 4167418 h 4167418"/>
              <a:gd name="connsiteX15" fmla="*/ 3125473 w 3604335"/>
              <a:gd name="connsiteY15" fmla="*/ 4167418 h 4167418"/>
              <a:gd name="connsiteX16" fmla="*/ 2538482 w 3604335"/>
              <a:gd name="connsiteY16" fmla="*/ 4167418 h 4167418"/>
              <a:gd name="connsiteX17" fmla="*/ 1987533 w 3604335"/>
              <a:gd name="connsiteY17" fmla="*/ 4167418 h 4167418"/>
              <a:gd name="connsiteX18" fmla="*/ 1580758 w 3604335"/>
              <a:gd name="connsiteY18" fmla="*/ 4167418 h 4167418"/>
              <a:gd name="connsiteX19" fmla="*/ 1065853 w 3604335"/>
              <a:gd name="connsiteY19" fmla="*/ 4167418 h 4167418"/>
              <a:gd name="connsiteX20" fmla="*/ 478862 w 3604335"/>
              <a:gd name="connsiteY20" fmla="*/ 4167418 h 4167418"/>
              <a:gd name="connsiteX21" fmla="*/ 0 w 3604335"/>
              <a:gd name="connsiteY21" fmla="*/ 4167418 h 4167418"/>
              <a:gd name="connsiteX22" fmla="*/ 0 w 3604335"/>
              <a:gd name="connsiteY22" fmla="*/ 3572073 h 4167418"/>
              <a:gd name="connsiteX23" fmla="*/ 0 w 3604335"/>
              <a:gd name="connsiteY23" fmla="*/ 2976727 h 4167418"/>
              <a:gd name="connsiteX24" fmla="*/ 0 w 3604335"/>
              <a:gd name="connsiteY24" fmla="*/ 2298033 h 4167418"/>
              <a:gd name="connsiteX25" fmla="*/ 0 w 3604335"/>
              <a:gd name="connsiteY25" fmla="*/ 1619340 h 4167418"/>
              <a:gd name="connsiteX26" fmla="*/ 0 w 3604335"/>
              <a:gd name="connsiteY26" fmla="*/ 1023994 h 4167418"/>
              <a:gd name="connsiteX27" fmla="*/ 0 w 3604335"/>
              <a:gd name="connsiteY27" fmla="*/ 0 h 416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604335" h="4167418" extrusionOk="0">
                <a:moveTo>
                  <a:pt x="0" y="0"/>
                </a:moveTo>
                <a:cubicBezTo>
                  <a:pt x="155232" y="-49199"/>
                  <a:pt x="382268" y="56981"/>
                  <a:pt x="514905" y="0"/>
                </a:cubicBezTo>
                <a:cubicBezTo>
                  <a:pt x="647542" y="-56981"/>
                  <a:pt x="760788" y="44766"/>
                  <a:pt x="957723" y="0"/>
                </a:cubicBezTo>
                <a:cubicBezTo>
                  <a:pt x="1154658" y="-44766"/>
                  <a:pt x="1202816" y="44165"/>
                  <a:pt x="1400542" y="0"/>
                </a:cubicBezTo>
                <a:cubicBezTo>
                  <a:pt x="1598268" y="-44165"/>
                  <a:pt x="1703355" y="34834"/>
                  <a:pt x="1807317" y="0"/>
                </a:cubicBezTo>
                <a:cubicBezTo>
                  <a:pt x="1911279" y="-34834"/>
                  <a:pt x="2065147" y="39474"/>
                  <a:pt x="2214091" y="0"/>
                </a:cubicBezTo>
                <a:cubicBezTo>
                  <a:pt x="2363035" y="-39474"/>
                  <a:pt x="2529942" y="57344"/>
                  <a:pt x="2765040" y="0"/>
                </a:cubicBezTo>
                <a:cubicBezTo>
                  <a:pt x="3000138" y="-57344"/>
                  <a:pt x="3345406" y="99268"/>
                  <a:pt x="3604335" y="0"/>
                </a:cubicBezTo>
                <a:cubicBezTo>
                  <a:pt x="3644283" y="211225"/>
                  <a:pt x="3577667" y="306160"/>
                  <a:pt x="3604335" y="595345"/>
                </a:cubicBezTo>
                <a:cubicBezTo>
                  <a:pt x="3631003" y="884530"/>
                  <a:pt x="3578594" y="893942"/>
                  <a:pt x="3604335" y="1149017"/>
                </a:cubicBezTo>
                <a:cubicBezTo>
                  <a:pt x="3630076" y="1404092"/>
                  <a:pt x="3527178" y="1511240"/>
                  <a:pt x="3604335" y="1827710"/>
                </a:cubicBezTo>
                <a:cubicBezTo>
                  <a:pt x="3681492" y="2144180"/>
                  <a:pt x="3592246" y="2257055"/>
                  <a:pt x="3604335" y="2506404"/>
                </a:cubicBezTo>
                <a:cubicBezTo>
                  <a:pt x="3616424" y="2755753"/>
                  <a:pt x="3593703" y="2770983"/>
                  <a:pt x="3604335" y="3018401"/>
                </a:cubicBezTo>
                <a:cubicBezTo>
                  <a:pt x="3614967" y="3265819"/>
                  <a:pt x="3592843" y="3405379"/>
                  <a:pt x="3604335" y="3655421"/>
                </a:cubicBezTo>
                <a:cubicBezTo>
                  <a:pt x="3615827" y="3905463"/>
                  <a:pt x="3591632" y="3929179"/>
                  <a:pt x="3604335" y="4167418"/>
                </a:cubicBezTo>
                <a:cubicBezTo>
                  <a:pt x="3408707" y="4181960"/>
                  <a:pt x="3305038" y="4110438"/>
                  <a:pt x="3125473" y="4167418"/>
                </a:cubicBezTo>
                <a:cubicBezTo>
                  <a:pt x="2945908" y="4224398"/>
                  <a:pt x="2791110" y="4159788"/>
                  <a:pt x="2538482" y="4167418"/>
                </a:cubicBezTo>
                <a:cubicBezTo>
                  <a:pt x="2285854" y="4175048"/>
                  <a:pt x="2213189" y="4164472"/>
                  <a:pt x="1987533" y="4167418"/>
                </a:cubicBezTo>
                <a:cubicBezTo>
                  <a:pt x="1761877" y="4170364"/>
                  <a:pt x="1689517" y="4138880"/>
                  <a:pt x="1580758" y="4167418"/>
                </a:cubicBezTo>
                <a:cubicBezTo>
                  <a:pt x="1471999" y="4195956"/>
                  <a:pt x="1233699" y="4112946"/>
                  <a:pt x="1065853" y="4167418"/>
                </a:cubicBezTo>
                <a:cubicBezTo>
                  <a:pt x="898007" y="4221890"/>
                  <a:pt x="634098" y="4164668"/>
                  <a:pt x="478862" y="4167418"/>
                </a:cubicBezTo>
                <a:cubicBezTo>
                  <a:pt x="323626" y="4170168"/>
                  <a:pt x="104936" y="4120290"/>
                  <a:pt x="0" y="4167418"/>
                </a:cubicBezTo>
                <a:cubicBezTo>
                  <a:pt x="-65924" y="4036793"/>
                  <a:pt x="64405" y="3820617"/>
                  <a:pt x="0" y="3572073"/>
                </a:cubicBezTo>
                <a:cubicBezTo>
                  <a:pt x="-64405" y="3323529"/>
                  <a:pt x="4046" y="3130614"/>
                  <a:pt x="0" y="2976727"/>
                </a:cubicBezTo>
                <a:cubicBezTo>
                  <a:pt x="-4046" y="2822840"/>
                  <a:pt x="67944" y="2595326"/>
                  <a:pt x="0" y="2298033"/>
                </a:cubicBezTo>
                <a:cubicBezTo>
                  <a:pt x="-67944" y="2000740"/>
                  <a:pt x="29894" y="1844627"/>
                  <a:pt x="0" y="1619340"/>
                </a:cubicBezTo>
                <a:cubicBezTo>
                  <a:pt x="-29894" y="1394053"/>
                  <a:pt x="41726" y="1303388"/>
                  <a:pt x="0" y="1023994"/>
                </a:cubicBezTo>
                <a:cubicBezTo>
                  <a:pt x="-41726" y="744600"/>
                  <a:pt x="31049" y="459087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5576313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40E1C-4A52-1309-82A1-8784FE6759F2}"/>
              </a:ext>
            </a:extLst>
          </p:cNvPr>
          <p:cNvSpPr txBox="1"/>
          <p:nvPr/>
        </p:nvSpPr>
        <p:spPr>
          <a:xfrm>
            <a:off x="4682994" y="1864312"/>
            <a:ext cx="3422341" cy="4247317"/>
          </a:xfrm>
          <a:prstGeom prst="rect">
            <a:avLst/>
          </a:prstGeom>
          <a:solidFill>
            <a:srgbClr val="DDECD7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Ladok bör endast visa relevanta kolumner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Användaren bör kunna filtrera bland kolumner</a:t>
            </a:r>
          </a:p>
          <a:p>
            <a:endParaRPr lang="sv-SE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i="1" dirty="0">
                <a:solidFill>
                  <a:schemeClr val="accent4">
                    <a:lumMod val="50000"/>
                  </a:schemeClr>
                </a:solidFill>
              </a:rPr>
              <a:t>Det är mycket scrollande för att hitta de kolumner man vill åt</a:t>
            </a:r>
          </a:p>
          <a:p>
            <a:endParaRPr lang="sv-SE" i="1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i="1" dirty="0">
                <a:solidFill>
                  <a:schemeClr val="accent4">
                    <a:lumMod val="50000"/>
                  </a:schemeClr>
                </a:solidFill>
              </a:rPr>
              <a:t>Förvirring hos sporadiska användare att förstå skillnaden/definitionen för olika kolumner</a:t>
            </a:r>
          </a:p>
          <a:p>
            <a:endParaRPr lang="sv-SE" i="1" noProof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925EA2-71FB-4D7C-42D8-A40D2DF5D122}"/>
              </a:ext>
            </a:extLst>
          </p:cNvPr>
          <p:cNvSpPr/>
          <p:nvPr/>
        </p:nvSpPr>
        <p:spPr>
          <a:xfrm>
            <a:off x="0" y="0"/>
            <a:ext cx="12192000" cy="497150"/>
          </a:xfrm>
          <a:prstGeom prst="rect">
            <a:avLst/>
          </a:prstGeom>
          <a:solidFill>
            <a:srgbClr val="3787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Lägga till och ta bort kolumner i </a:t>
            </a:r>
            <a:r>
              <a:rPr lang="sv-SE" b="1" dirty="0"/>
              <a:t>Visa kolumner</a:t>
            </a:r>
          </a:p>
        </p:txBody>
      </p:sp>
    </p:spTree>
    <p:extLst>
      <p:ext uri="{BB962C8B-B14F-4D97-AF65-F5344CB8AC3E}">
        <p14:creationId xmlns:p14="http://schemas.microsoft.com/office/powerpoint/2010/main" val="3787939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C4705-5BE6-F36C-7274-15D4C65E2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49AD79-F26D-ECEB-12E2-E121D0577D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6011"/>
          <a:stretch>
            <a:fillRect/>
          </a:stretch>
        </p:blipFill>
        <p:spPr>
          <a:xfrm>
            <a:off x="0" y="683580"/>
            <a:ext cx="12205384" cy="61744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D381965-14CD-B9B8-68FF-4A320BE0AA86}"/>
              </a:ext>
            </a:extLst>
          </p:cNvPr>
          <p:cNvSpPr/>
          <p:nvPr/>
        </p:nvSpPr>
        <p:spPr>
          <a:xfrm>
            <a:off x="72428" y="2162812"/>
            <a:ext cx="2280155" cy="4545806"/>
          </a:xfrm>
          <a:custGeom>
            <a:avLst/>
            <a:gdLst>
              <a:gd name="connsiteX0" fmla="*/ 0 w 2280155"/>
              <a:gd name="connsiteY0" fmla="*/ 0 h 4545806"/>
              <a:gd name="connsiteX1" fmla="*/ 570039 w 2280155"/>
              <a:gd name="connsiteY1" fmla="*/ 0 h 4545806"/>
              <a:gd name="connsiteX2" fmla="*/ 1094474 w 2280155"/>
              <a:gd name="connsiteY2" fmla="*/ 0 h 4545806"/>
              <a:gd name="connsiteX3" fmla="*/ 1618910 w 2280155"/>
              <a:gd name="connsiteY3" fmla="*/ 0 h 4545806"/>
              <a:gd name="connsiteX4" fmla="*/ 2280155 w 2280155"/>
              <a:gd name="connsiteY4" fmla="*/ 0 h 4545806"/>
              <a:gd name="connsiteX5" fmla="*/ 2280155 w 2280155"/>
              <a:gd name="connsiteY5" fmla="*/ 431852 h 4545806"/>
              <a:gd name="connsiteX6" fmla="*/ 2280155 w 2280155"/>
              <a:gd name="connsiteY6" fmla="*/ 909161 h 4545806"/>
              <a:gd name="connsiteX7" fmla="*/ 2280155 w 2280155"/>
              <a:gd name="connsiteY7" fmla="*/ 1431929 h 4545806"/>
              <a:gd name="connsiteX8" fmla="*/ 2280155 w 2280155"/>
              <a:gd name="connsiteY8" fmla="*/ 2091071 h 4545806"/>
              <a:gd name="connsiteX9" fmla="*/ 2280155 w 2280155"/>
              <a:gd name="connsiteY9" fmla="*/ 2613838 h 4545806"/>
              <a:gd name="connsiteX10" fmla="*/ 2280155 w 2280155"/>
              <a:gd name="connsiteY10" fmla="*/ 3272980 h 4545806"/>
              <a:gd name="connsiteX11" fmla="*/ 2280155 w 2280155"/>
              <a:gd name="connsiteY11" fmla="*/ 3932122 h 4545806"/>
              <a:gd name="connsiteX12" fmla="*/ 2280155 w 2280155"/>
              <a:gd name="connsiteY12" fmla="*/ 4545806 h 4545806"/>
              <a:gd name="connsiteX13" fmla="*/ 1687315 w 2280155"/>
              <a:gd name="connsiteY13" fmla="*/ 4545806 h 4545806"/>
              <a:gd name="connsiteX14" fmla="*/ 1162879 w 2280155"/>
              <a:gd name="connsiteY14" fmla="*/ 4545806 h 4545806"/>
              <a:gd name="connsiteX15" fmla="*/ 615642 w 2280155"/>
              <a:gd name="connsiteY15" fmla="*/ 4545806 h 4545806"/>
              <a:gd name="connsiteX16" fmla="*/ 0 w 2280155"/>
              <a:gd name="connsiteY16" fmla="*/ 4545806 h 4545806"/>
              <a:gd name="connsiteX17" fmla="*/ 0 w 2280155"/>
              <a:gd name="connsiteY17" fmla="*/ 3932122 h 4545806"/>
              <a:gd name="connsiteX18" fmla="*/ 0 w 2280155"/>
              <a:gd name="connsiteY18" fmla="*/ 3272980 h 4545806"/>
              <a:gd name="connsiteX19" fmla="*/ 0 w 2280155"/>
              <a:gd name="connsiteY19" fmla="*/ 2750213 h 4545806"/>
              <a:gd name="connsiteX20" fmla="*/ 0 w 2280155"/>
              <a:gd name="connsiteY20" fmla="*/ 2091071 h 4545806"/>
              <a:gd name="connsiteX21" fmla="*/ 0 w 2280155"/>
              <a:gd name="connsiteY21" fmla="*/ 1659219 h 4545806"/>
              <a:gd name="connsiteX22" fmla="*/ 0 w 2280155"/>
              <a:gd name="connsiteY22" fmla="*/ 1227368 h 4545806"/>
              <a:gd name="connsiteX23" fmla="*/ 0 w 2280155"/>
              <a:gd name="connsiteY23" fmla="*/ 659142 h 4545806"/>
              <a:gd name="connsiteX24" fmla="*/ 0 w 2280155"/>
              <a:gd name="connsiteY24" fmla="*/ 0 h 4545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0155" h="4545806" extrusionOk="0">
                <a:moveTo>
                  <a:pt x="0" y="0"/>
                </a:moveTo>
                <a:cubicBezTo>
                  <a:pt x="249221" y="-53441"/>
                  <a:pt x="353178" y="18588"/>
                  <a:pt x="570039" y="0"/>
                </a:cubicBezTo>
                <a:cubicBezTo>
                  <a:pt x="786900" y="-18588"/>
                  <a:pt x="916015" y="9219"/>
                  <a:pt x="1094474" y="0"/>
                </a:cubicBezTo>
                <a:cubicBezTo>
                  <a:pt x="1272934" y="-9219"/>
                  <a:pt x="1378213" y="18495"/>
                  <a:pt x="1618910" y="0"/>
                </a:cubicBezTo>
                <a:cubicBezTo>
                  <a:pt x="1859607" y="-18495"/>
                  <a:pt x="2018187" y="70298"/>
                  <a:pt x="2280155" y="0"/>
                </a:cubicBezTo>
                <a:cubicBezTo>
                  <a:pt x="2314946" y="166810"/>
                  <a:pt x="2269470" y="263905"/>
                  <a:pt x="2280155" y="431852"/>
                </a:cubicBezTo>
                <a:cubicBezTo>
                  <a:pt x="2290840" y="599799"/>
                  <a:pt x="2275318" y="698790"/>
                  <a:pt x="2280155" y="909161"/>
                </a:cubicBezTo>
                <a:cubicBezTo>
                  <a:pt x="2284992" y="1119532"/>
                  <a:pt x="2257548" y="1194415"/>
                  <a:pt x="2280155" y="1431929"/>
                </a:cubicBezTo>
                <a:cubicBezTo>
                  <a:pt x="2302762" y="1669443"/>
                  <a:pt x="2211569" y="1858271"/>
                  <a:pt x="2280155" y="2091071"/>
                </a:cubicBezTo>
                <a:cubicBezTo>
                  <a:pt x="2348741" y="2323871"/>
                  <a:pt x="2245483" y="2459058"/>
                  <a:pt x="2280155" y="2613838"/>
                </a:cubicBezTo>
                <a:cubicBezTo>
                  <a:pt x="2314827" y="2768618"/>
                  <a:pt x="2251294" y="3137344"/>
                  <a:pt x="2280155" y="3272980"/>
                </a:cubicBezTo>
                <a:cubicBezTo>
                  <a:pt x="2309016" y="3408616"/>
                  <a:pt x="2247760" y="3772692"/>
                  <a:pt x="2280155" y="3932122"/>
                </a:cubicBezTo>
                <a:cubicBezTo>
                  <a:pt x="2312550" y="4091552"/>
                  <a:pt x="2267474" y="4306639"/>
                  <a:pt x="2280155" y="4545806"/>
                </a:cubicBezTo>
                <a:cubicBezTo>
                  <a:pt x="2116396" y="4554990"/>
                  <a:pt x="1852611" y="4484466"/>
                  <a:pt x="1687315" y="4545806"/>
                </a:cubicBezTo>
                <a:cubicBezTo>
                  <a:pt x="1522019" y="4607146"/>
                  <a:pt x="1299829" y="4488950"/>
                  <a:pt x="1162879" y="4545806"/>
                </a:cubicBezTo>
                <a:cubicBezTo>
                  <a:pt x="1025929" y="4602662"/>
                  <a:pt x="808774" y="4538654"/>
                  <a:pt x="615642" y="4545806"/>
                </a:cubicBezTo>
                <a:cubicBezTo>
                  <a:pt x="422510" y="4552958"/>
                  <a:pt x="137711" y="4518871"/>
                  <a:pt x="0" y="4545806"/>
                </a:cubicBezTo>
                <a:cubicBezTo>
                  <a:pt x="-59618" y="4414009"/>
                  <a:pt x="29762" y="4197099"/>
                  <a:pt x="0" y="3932122"/>
                </a:cubicBezTo>
                <a:cubicBezTo>
                  <a:pt x="-29762" y="3667145"/>
                  <a:pt x="63953" y="3580376"/>
                  <a:pt x="0" y="3272980"/>
                </a:cubicBezTo>
                <a:cubicBezTo>
                  <a:pt x="-63953" y="2965584"/>
                  <a:pt x="56676" y="2876461"/>
                  <a:pt x="0" y="2750213"/>
                </a:cubicBezTo>
                <a:cubicBezTo>
                  <a:pt x="-56676" y="2623965"/>
                  <a:pt x="51053" y="2376961"/>
                  <a:pt x="0" y="2091071"/>
                </a:cubicBezTo>
                <a:cubicBezTo>
                  <a:pt x="-51053" y="1805181"/>
                  <a:pt x="4130" y="1850343"/>
                  <a:pt x="0" y="1659219"/>
                </a:cubicBezTo>
                <a:cubicBezTo>
                  <a:pt x="-4130" y="1468095"/>
                  <a:pt x="47389" y="1396191"/>
                  <a:pt x="0" y="1227368"/>
                </a:cubicBezTo>
                <a:cubicBezTo>
                  <a:pt x="-47389" y="1058545"/>
                  <a:pt x="23683" y="868273"/>
                  <a:pt x="0" y="659142"/>
                </a:cubicBezTo>
                <a:cubicBezTo>
                  <a:pt x="-23683" y="450011"/>
                  <a:pt x="54290" y="232246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5576313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99E14-A150-39FF-8352-5BAA4A3614B3}"/>
              </a:ext>
            </a:extLst>
          </p:cNvPr>
          <p:cNvSpPr txBox="1"/>
          <p:nvPr/>
        </p:nvSpPr>
        <p:spPr>
          <a:xfrm>
            <a:off x="2425011" y="1630305"/>
            <a:ext cx="4203553" cy="5078313"/>
          </a:xfrm>
          <a:prstGeom prst="rect">
            <a:avLst/>
          </a:prstGeom>
          <a:solidFill>
            <a:srgbClr val="DDECD7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tydligt visa vilka poster som är markerade för masshantering.</a:t>
            </a:r>
          </a:p>
          <a:p>
            <a:endParaRPr lang="sv-SE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visa en sammanfattning av ändringar innan masshantering bekräftas.</a:t>
            </a:r>
          </a:p>
          <a:p>
            <a:endParaRPr lang="sv-SE" i="1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uppdateras automatiskt med nya värden efter genomförd masshantering.</a:t>
            </a:r>
            <a:endParaRPr lang="sv-SE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sv-SE" i="1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återkoppla tydligt efter genomförd massändring.</a:t>
            </a:r>
          </a:p>
          <a:p>
            <a:endParaRPr lang="sv-SE" i="1" noProof="0" dirty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sv-SE" dirty="0">
                <a:solidFill>
                  <a:schemeClr val="accent4">
                    <a:lumMod val="50000"/>
                  </a:schemeClr>
                </a:solidFill>
              </a:rPr>
              <a:t>Resultatvyn bör kunna filtrera fram poster där masshantering misslyckats eller varningar uppstått.</a:t>
            </a:r>
            <a:endParaRPr lang="sv-SE" i="1" noProof="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sv-SE" i="1" noProof="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B9FA8E-E31A-6504-32C3-B0E6B176D397}"/>
              </a:ext>
            </a:extLst>
          </p:cNvPr>
          <p:cNvSpPr/>
          <p:nvPr/>
        </p:nvSpPr>
        <p:spPr>
          <a:xfrm>
            <a:off x="0" y="-1"/>
            <a:ext cx="12192000" cy="683581"/>
          </a:xfrm>
          <a:prstGeom prst="rect">
            <a:avLst/>
          </a:prstGeom>
          <a:solidFill>
            <a:srgbClr val="3787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Masshantering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25337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C8616-0505-E139-9528-734A72E74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Ytterligare behov och krav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1166F-C2B0-2276-B4D2-3468E2B9E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Ingående struktur och dess visning</a:t>
            </a:r>
          </a:p>
          <a:p>
            <a:r>
              <a:rPr lang="sv-SE" dirty="0"/>
              <a:t>Medarbetarkoppling</a:t>
            </a:r>
          </a:p>
          <a:p>
            <a:r>
              <a:rPr lang="sv-SE" dirty="0"/>
              <a:t>Lokala attribut</a:t>
            </a:r>
          </a:p>
          <a:p>
            <a:r>
              <a:rPr lang="sv-SE" dirty="0"/>
              <a:t>Kunna bredda kolumner för att se mer text</a:t>
            </a:r>
          </a:p>
          <a:p>
            <a:r>
              <a:rPr lang="sv-SE" dirty="0"/>
              <a:t>Spara utsökningar eller spara gruppering av kolumner</a:t>
            </a:r>
          </a:p>
        </p:txBody>
      </p:sp>
    </p:spTree>
    <p:extLst>
      <p:ext uri="{BB962C8B-B14F-4D97-AF65-F5344CB8AC3E}">
        <p14:creationId xmlns:p14="http://schemas.microsoft.com/office/powerpoint/2010/main" val="327116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CFFE44-AD0E-C051-FDAF-66BFD5B1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ni har synpunkter / kommentarer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FF820B-577C-6121-8E28-E31FD6ECF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Skicka PowerPoint-presentationen med era kommentarer till:</a:t>
            </a:r>
            <a:br>
              <a:rPr lang="sv-SE" dirty="0"/>
            </a:br>
            <a:r>
              <a:rPr lang="sv-SE" dirty="0"/>
              <a:t>anders.stenebo@umu.se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582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3462E2-3B35-742C-BED0-05DB65A35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1088F85-079C-97D0-21DE-BA85935EC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14934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AA45BEF-0676-241B-1069-64347FEB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664162-0103-2504-C5C1-ABA7FCEAB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Var vi är i arbetet</a:t>
            </a:r>
          </a:p>
          <a:p>
            <a:r>
              <a:rPr lang="sv-SE" dirty="0"/>
              <a:t>Vilka lärosäten som deltog i arbetet?</a:t>
            </a:r>
          </a:p>
          <a:p>
            <a:r>
              <a:rPr lang="sv-SE" dirty="0"/>
              <a:t>Vilken typ av användare?</a:t>
            </a:r>
          </a:p>
          <a:p>
            <a:r>
              <a:rPr lang="sv-SE" dirty="0"/>
              <a:t>Genomgång av insikter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05C45-6FA5-09F2-B3A8-C2ACBBB30F0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5932488"/>
            <a:ext cx="2743200" cy="365125"/>
          </a:xfrm>
        </p:spPr>
        <p:txBody>
          <a:bodyPr/>
          <a:lstStyle/>
          <a:p>
            <a:fld id="{D0297EEC-B5C6-43C5-9040-BF8741AEFF78}" type="datetime1">
              <a:rPr lang="sv-SE" smtClean="0"/>
              <a:t>2025-12-02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87491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E75258-7730-6A08-2E33-D230E8F94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Var är vi i processen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EE6C01-F8FA-6B44-3F87-0DB679F1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strike="sngStrike" noProof="0" dirty="0"/>
              <a:t>Förstå användarnas vardag och arbetssätt.</a:t>
            </a:r>
          </a:p>
          <a:p>
            <a:pPr marL="514350" indent="-514350">
              <a:buFont typeface="+mj-lt"/>
              <a:buAutoNum type="arabicPeriod"/>
            </a:pPr>
            <a:r>
              <a:rPr lang="sv-SE" b="1" noProof="0" dirty="0"/>
              <a:t>Presentera insikter</a:t>
            </a:r>
          </a:p>
          <a:p>
            <a:pPr marL="514350" indent="-514350">
              <a:buFont typeface="+mj-lt"/>
              <a:buAutoNum type="arabicPeriod"/>
            </a:pPr>
            <a:r>
              <a:rPr lang="sv-SE" noProof="0" dirty="0"/>
              <a:t>Få återkoppling från om dessa insikter</a:t>
            </a:r>
          </a:p>
          <a:p>
            <a:pPr marL="514350" indent="-514350">
              <a:buFont typeface="+mj-lt"/>
              <a:buAutoNum type="arabicPeriod"/>
            </a:pPr>
            <a:r>
              <a:rPr lang="sv-SE" noProof="0" dirty="0"/>
              <a:t>Bygga prototyp baserad på insikterna</a:t>
            </a:r>
          </a:p>
        </p:txBody>
      </p:sp>
    </p:spTree>
    <p:extLst>
      <p:ext uri="{BB962C8B-B14F-4D97-AF65-F5344CB8AC3E}">
        <p14:creationId xmlns:p14="http://schemas.microsoft.com/office/powerpoint/2010/main" val="113817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35E6458-852B-6B77-91F6-02B6585E7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880015"/>
          </a:xfrm>
        </p:spPr>
        <p:txBody>
          <a:bodyPr>
            <a:normAutofit/>
          </a:bodyPr>
          <a:lstStyle/>
          <a:p>
            <a:r>
              <a:rPr lang="sv-SE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Lärosäten och antal unika användare som använder Avancerad sök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AD2C8520-8D56-C644-34BC-6CCFABA4BE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029122"/>
              </p:ext>
            </p:extLst>
          </p:nvPr>
        </p:nvGraphicFramePr>
        <p:xfrm>
          <a:off x="838200" y="1367883"/>
          <a:ext cx="10515600" cy="480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7132CB-534C-883E-DC5C-CCAD6901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3514-EE21-49EE-912E-82E5E120E3FC}" type="datetime1">
              <a:rPr lang="sv-SE" noProof="0" smtClean="0"/>
              <a:t>2025-12-02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43936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FD336C-CF35-93C1-AFD3-2BB3E627E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0FF84A-472A-4F6F-9E68-9B746E1EF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9" y="136525"/>
            <a:ext cx="11193379" cy="914062"/>
          </a:xfrm>
        </p:spPr>
        <p:txBody>
          <a:bodyPr>
            <a:normAutofit/>
          </a:bodyPr>
          <a:lstStyle/>
          <a:p>
            <a:r>
              <a:rPr lang="sv-SE" sz="2400" noProof="0" dirty="0">
                <a:solidFill>
                  <a:srgbClr val="007633"/>
                </a:solidFill>
              </a:rPr>
              <a:t>Frekventa användare </a:t>
            </a:r>
            <a:r>
              <a:rPr lang="sv-SE" sz="2400" noProof="0" dirty="0"/>
              <a:t>(20%) </a:t>
            </a:r>
            <a:r>
              <a:rPr lang="sv-SE" sz="2400" noProof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står för 80% av användningen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F65BECC4-A851-CA75-DC09-F51C8E67C3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2402475"/>
              </p:ext>
            </p:extLst>
          </p:nvPr>
        </p:nvGraphicFramePr>
        <p:xfrm>
          <a:off x="838200" y="1367883"/>
          <a:ext cx="10515600" cy="480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F7B3F2A-3D3A-7000-EBBD-3CC38CB77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3514-EE21-49EE-912E-82E5E120E3FC}" type="datetime1">
              <a:rPr lang="sv-SE" noProof="0" smtClean="0"/>
              <a:t>2025-12-02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4005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3024CD-179F-E685-826C-289822555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Vanligaste sökbeteendet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E25A6B-1578-05C6-6299-7FE6B30487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v-SE" noProof="0" dirty="0"/>
              <a:t>Göra stor utsökning</a:t>
            </a:r>
          </a:p>
          <a:p>
            <a:pPr marL="514350" indent="-514350">
              <a:buFont typeface="+mj-lt"/>
              <a:buAutoNum type="arabicPeriod"/>
            </a:pPr>
            <a:r>
              <a:rPr lang="sv-SE" noProof="0" dirty="0"/>
              <a:t>Justera kolumner</a:t>
            </a:r>
          </a:p>
          <a:p>
            <a:pPr marL="514350" indent="-514350">
              <a:buFont typeface="+mj-lt"/>
              <a:buAutoNum type="arabicPeriod"/>
            </a:pPr>
            <a:r>
              <a:rPr lang="sv-SE" noProof="0" dirty="0"/>
              <a:t>Felsöka värden i förhållande till andra värden</a:t>
            </a:r>
          </a:p>
          <a:p>
            <a:pPr marL="514350" indent="-514350">
              <a:buFont typeface="+mj-lt"/>
              <a:buAutoNum type="arabicPeriod"/>
            </a:pPr>
            <a:r>
              <a:rPr lang="sv-SE" noProof="0" dirty="0"/>
              <a:t>Kunna stå kvar i samma utsökning och göra flera felsökningar</a:t>
            </a:r>
          </a:p>
          <a:p>
            <a:pPr marL="514350" indent="-514350">
              <a:buFont typeface="+mj-lt"/>
              <a:buAutoNum type="arabicPeriod"/>
            </a:pPr>
            <a:r>
              <a:rPr lang="sv-SE" noProof="0" dirty="0"/>
              <a:t>Korrigera felaktiga värden antingen genom masshantering eller att gå in på tillfället</a:t>
            </a:r>
          </a:p>
          <a:p>
            <a:pPr marL="514350" indent="-514350">
              <a:buFont typeface="+mj-lt"/>
              <a:buAutoNum type="arabicPeriod"/>
            </a:pPr>
            <a:r>
              <a:rPr lang="sv-SE" noProof="0" dirty="0"/>
              <a:t>Fortsätta felsöka</a:t>
            </a:r>
          </a:p>
        </p:txBody>
      </p:sp>
    </p:spTree>
    <p:extLst>
      <p:ext uri="{BB962C8B-B14F-4D97-AF65-F5344CB8AC3E}">
        <p14:creationId xmlns:p14="http://schemas.microsoft.com/office/powerpoint/2010/main" val="3170585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79A5E-5CDA-715F-5F94-F3759CC83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Generella arbetsuppgifter - Felsökning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9C50-82A3-5E89-25AB-B9ED07D03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Utifrån antagningsomgång eller det som händer nästa termin </a:t>
            </a:r>
          </a:p>
          <a:p>
            <a:pPr lvl="1"/>
            <a:r>
              <a:rPr lang="sv-SE" dirty="0"/>
              <a:t>Kontrollera fristående kurser på olika sätt</a:t>
            </a:r>
          </a:p>
          <a:p>
            <a:pPr lvl="1"/>
            <a:r>
              <a:rPr lang="sv-SE" dirty="0"/>
              <a:t>Kontrollera antagningsomgång i Ladok med NyA</a:t>
            </a:r>
          </a:p>
          <a:p>
            <a:pPr lvl="1"/>
            <a:r>
              <a:rPr lang="sv-SE" dirty="0"/>
              <a:t>Kontrollera datum t ex registreringsperiod, studieperiod, periodnummer i NyA, takt</a:t>
            </a:r>
          </a:p>
          <a:p>
            <a:pPr lvl="1"/>
            <a:r>
              <a:rPr lang="sv-SE" dirty="0"/>
              <a:t>Kontrollera distanskurser</a:t>
            </a:r>
          </a:p>
          <a:p>
            <a:pPr lvl="1"/>
            <a:r>
              <a:rPr lang="sv-SE" dirty="0"/>
              <a:t>Kontrollera medarbetarkopplingar</a:t>
            </a:r>
          </a:p>
          <a:p>
            <a:pPr lvl="1"/>
            <a:r>
              <a:rPr lang="sv-SE" dirty="0"/>
              <a:t>Kontrollera strukturer på olika sätt</a:t>
            </a:r>
          </a:p>
          <a:p>
            <a:pPr lvl="1"/>
            <a:r>
              <a:rPr lang="sv-SE" dirty="0"/>
              <a:t>Kontrollera studieavgifter</a:t>
            </a:r>
          </a:p>
          <a:p>
            <a:pPr lvl="1"/>
            <a:r>
              <a:rPr lang="sv-SE" dirty="0"/>
              <a:t>Kontrollera inresande</a:t>
            </a:r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0200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ECD04-9872-5CF7-6D21-AC4C444C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 dirty="0"/>
              <a:t>Övergripande behov och krav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CAC7A-F202-CCDE-539F-0E9BECF93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noProof="0" dirty="0"/>
              <a:t>Prestandan bör förbättras betydligt</a:t>
            </a:r>
          </a:p>
          <a:p>
            <a:r>
              <a:rPr lang="sv-SE" noProof="0" dirty="0"/>
              <a:t>Export till Excel/CSV bör inte begränsas av antal rader</a:t>
            </a:r>
          </a:p>
          <a:p>
            <a:r>
              <a:rPr lang="sv-SE" noProof="0" dirty="0"/>
              <a:t>Sökning på både utbildningar och kurstillfällen bör göras i samma vy.</a:t>
            </a:r>
          </a:p>
        </p:txBody>
      </p:sp>
    </p:spTree>
    <p:extLst>
      <p:ext uri="{BB962C8B-B14F-4D97-AF65-F5344CB8AC3E}">
        <p14:creationId xmlns:p14="http://schemas.microsoft.com/office/powerpoint/2010/main" val="2945289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86C07-D1AC-1867-BAF2-17D5FBF927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B0BD89-81A3-0232-284E-9648CE494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5184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73D066-8B01-1500-4C5B-8918ED7EE4F9}"/>
              </a:ext>
            </a:extLst>
          </p:cNvPr>
          <p:cNvSpPr/>
          <p:nvPr/>
        </p:nvSpPr>
        <p:spPr>
          <a:xfrm>
            <a:off x="78059" y="814039"/>
            <a:ext cx="12035882" cy="5704388"/>
          </a:xfrm>
          <a:custGeom>
            <a:avLst/>
            <a:gdLst>
              <a:gd name="connsiteX0" fmla="*/ 0 w 12035882"/>
              <a:gd name="connsiteY0" fmla="*/ 0 h 5704388"/>
              <a:gd name="connsiteX1" fmla="*/ 573137 w 12035882"/>
              <a:gd name="connsiteY1" fmla="*/ 0 h 5704388"/>
              <a:gd name="connsiteX2" fmla="*/ 905557 w 12035882"/>
              <a:gd name="connsiteY2" fmla="*/ 0 h 5704388"/>
              <a:gd name="connsiteX3" fmla="*/ 1237976 w 12035882"/>
              <a:gd name="connsiteY3" fmla="*/ 0 h 5704388"/>
              <a:gd name="connsiteX4" fmla="*/ 1450037 w 12035882"/>
              <a:gd name="connsiteY4" fmla="*/ 0 h 5704388"/>
              <a:gd name="connsiteX5" fmla="*/ 1662098 w 12035882"/>
              <a:gd name="connsiteY5" fmla="*/ 0 h 5704388"/>
              <a:gd name="connsiteX6" fmla="*/ 2355594 w 12035882"/>
              <a:gd name="connsiteY6" fmla="*/ 0 h 5704388"/>
              <a:gd name="connsiteX7" fmla="*/ 3049090 w 12035882"/>
              <a:gd name="connsiteY7" fmla="*/ 0 h 5704388"/>
              <a:gd name="connsiteX8" fmla="*/ 3622227 w 12035882"/>
              <a:gd name="connsiteY8" fmla="*/ 0 h 5704388"/>
              <a:gd name="connsiteX9" fmla="*/ 4436082 w 12035882"/>
              <a:gd name="connsiteY9" fmla="*/ 0 h 5704388"/>
              <a:gd name="connsiteX10" fmla="*/ 4648143 w 12035882"/>
              <a:gd name="connsiteY10" fmla="*/ 0 h 5704388"/>
              <a:gd name="connsiteX11" fmla="*/ 5461998 w 12035882"/>
              <a:gd name="connsiteY11" fmla="*/ 0 h 5704388"/>
              <a:gd name="connsiteX12" fmla="*/ 5914776 w 12035882"/>
              <a:gd name="connsiteY12" fmla="*/ 0 h 5704388"/>
              <a:gd name="connsiteX13" fmla="*/ 6487914 w 12035882"/>
              <a:gd name="connsiteY13" fmla="*/ 0 h 5704388"/>
              <a:gd name="connsiteX14" fmla="*/ 7181410 w 12035882"/>
              <a:gd name="connsiteY14" fmla="*/ 0 h 5704388"/>
              <a:gd name="connsiteX15" fmla="*/ 7874906 w 12035882"/>
              <a:gd name="connsiteY15" fmla="*/ 0 h 5704388"/>
              <a:gd name="connsiteX16" fmla="*/ 8568402 w 12035882"/>
              <a:gd name="connsiteY16" fmla="*/ 0 h 5704388"/>
              <a:gd name="connsiteX17" fmla="*/ 9021180 w 12035882"/>
              <a:gd name="connsiteY17" fmla="*/ 0 h 5704388"/>
              <a:gd name="connsiteX18" fmla="*/ 9714676 w 12035882"/>
              <a:gd name="connsiteY18" fmla="*/ 0 h 5704388"/>
              <a:gd name="connsiteX19" fmla="*/ 10047096 w 12035882"/>
              <a:gd name="connsiteY19" fmla="*/ 0 h 5704388"/>
              <a:gd name="connsiteX20" fmla="*/ 10860951 w 12035882"/>
              <a:gd name="connsiteY20" fmla="*/ 0 h 5704388"/>
              <a:gd name="connsiteX21" fmla="*/ 11313729 w 12035882"/>
              <a:gd name="connsiteY21" fmla="*/ 0 h 5704388"/>
              <a:gd name="connsiteX22" fmla="*/ 12035882 w 12035882"/>
              <a:gd name="connsiteY22" fmla="*/ 0 h 5704388"/>
              <a:gd name="connsiteX23" fmla="*/ 12035882 w 12035882"/>
              <a:gd name="connsiteY23" fmla="*/ 399307 h 5704388"/>
              <a:gd name="connsiteX24" fmla="*/ 12035882 w 12035882"/>
              <a:gd name="connsiteY24" fmla="*/ 969746 h 5704388"/>
              <a:gd name="connsiteX25" fmla="*/ 12035882 w 12035882"/>
              <a:gd name="connsiteY25" fmla="*/ 1540185 h 5704388"/>
              <a:gd name="connsiteX26" fmla="*/ 12035882 w 12035882"/>
              <a:gd name="connsiteY26" fmla="*/ 2053580 h 5704388"/>
              <a:gd name="connsiteX27" fmla="*/ 12035882 w 12035882"/>
              <a:gd name="connsiteY27" fmla="*/ 2509931 h 5704388"/>
              <a:gd name="connsiteX28" fmla="*/ 12035882 w 12035882"/>
              <a:gd name="connsiteY28" fmla="*/ 2966282 h 5704388"/>
              <a:gd name="connsiteX29" fmla="*/ 12035882 w 12035882"/>
              <a:gd name="connsiteY29" fmla="*/ 3479677 h 5704388"/>
              <a:gd name="connsiteX30" fmla="*/ 12035882 w 12035882"/>
              <a:gd name="connsiteY30" fmla="*/ 4050115 h 5704388"/>
              <a:gd name="connsiteX31" fmla="*/ 12035882 w 12035882"/>
              <a:gd name="connsiteY31" fmla="*/ 4734642 h 5704388"/>
              <a:gd name="connsiteX32" fmla="*/ 12035882 w 12035882"/>
              <a:gd name="connsiteY32" fmla="*/ 5190993 h 5704388"/>
              <a:gd name="connsiteX33" fmla="*/ 12035882 w 12035882"/>
              <a:gd name="connsiteY33" fmla="*/ 5704388 h 5704388"/>
              <a:gd name="connsiteX34" fmla="*/ 11462745 w 12035882"/>
              <a:gd name="connsiteY34" fmla="*/ 5704388 h 5704388"/>
              <a:gd name="connsiteX35" fmla="*/ 10769249 w 12035882"/>
              <a:gd name="connsiteY35" fmla="*/ 5704388 h 5704388"/>
              <a:gd name="connsiteX36" fmla="*/ 10557188 w 12035882"/>
              <a:gd name="connsiteY36" fmla="*/ 5704388 h 5704388"/>
              <a:gd name="connsiteX37" fmla="*/ 10345127 w 12035882"/>
              <a:gd name="connsiteY37" fmla="*/ 5704388 h 5704388"/>
              <a:gd name="connsiteX38" fmla="*/ 9651631 w 12035882"/>
              <a:gd name="connsiteY38" fmla="*/ 5704388 h 5704388"/>
              <a:gd name="connsiteX39" fmla="*/ 8958135 w 12035882"/>
              <a:gd name="connsiteY39" fmla="*/ 5704388 h 5704388"/>
              <a:gd name="connsiteX40" fmla="*/ 8505357 w 12035882"/>
              <a:gd name="connsiteY40" fmla="*/ 5704388 h 5704388"/>
              <a:gd name="connsiteX41" fmla="*/ 8172937 w 12035882"/>
              <a:gd name="connsiteY41" fmla="*/ 5704388 h 5704388"/>
              <a:gd name="connsiteX42" fmla="*/ 7960876 w 12035882"/>
              <a:gd name="connsiteY42" fmla="*/ 5704388 h 5704388"/>
              <a:gd name="connsiteX43" fmla="*/ 7267380 w 12035882"/>
              <a:gd name="connsiteY43" fmla="*/ 5704388 h 5704388"/>
              <a:gd name="connsiteX44" fmla="*/ 7055319 w 12035882"/>
              <a:gd name="connsiteY44" fmla="*/ 5704388 h 5704388"/>
              <a:gd name="connsiteX45" fmla="*/ 6722900 w 12035882"/>
              <a:gd name="connsiteY45" fmla="*/ 5704388 h 5704388"/>
              <a:gd name="connsiteX46" fmla="*/ 6390480 w 12035882"/>
              <a:gd name="connsiteY46" fmla="*/ 5704388 h 5704388"/>
              <a:gd name="connsiteX47" fmla="*/ 6178419 w 12035882"/>
              <a:gd name="connsiteY47" fmla="*/ 5704388 h 5704388"/>
              <a:gd name="connsiteX48" fmla="*/ 5966359 w 12035882"/>
              <a:gd name="connsiteY48" fmla="*/ 5704388 h 5704388"/>
              <a:gd name="connsiteX49" fmla="*/ 5272863 w 12035882"/>
              <a:gd name="connsiteY49" fmla="*/ 5704388 h 5704388"/>
              <a:gd name="connsiteX50" fmla="*/ 5060802 w 12035882"/>
              <a:gd name="connsiteY50" fmla="*/ 5704388 h 5704388"/>
              <a:gd name="connsiteX51" fmla="*/ 4728382 w 12035882"/>
              <a:gd name="connsiteY51" fmla="*/ 5704388 h 5704388"/>
              <a:gd name="connsiteX52" fmla="*/ 4155245 w 12035882"/>
              <a:gd name="connsiteY52" fmla="*/ 5704388 h 5704388"/>
              <a:gd name="connsiteX53" fmla="*/ 3341390 w 12035882"/>
              <a:gd name="connsiteY53" fmla="*/ 5704388 h 5704388"/>
              <a:gd name="connsiteX54" fmla="*/ 3008971 w 12035882"/>
              <a:gd name="connsiteY54" fmla="*/ 5704388 h 5704388"/>
              <a:gd name="connsiteX55" fmla="*/ 2676551 w 12035882"/>
              <a:gd name="connsiteY55" fmla="*/ 5704388 h 5704388"/>
              <a:gd name="connsiteX56" fmla="*/ 2223772 w 12035882"/>
              <a:gd name="connsiteY56" fmla="*/ 5704388 h 5704388"/>
              <a:gd name="connsiteX57" fmla="*/ 1891353 w 12035882"/>
              <a:gd name="connsiteY57" fmla="*/ 5704388 h 5704388"/>
              <a:gd name="connsiteX58" fmla="*/ 1558933 w 12035882"/>
              <a:gd name="connsiteY58" fmla="*/ 5704388 h 5704388"/>
              <a:gd name="connsiteX59" fmla="*/ 865437 w 12035882"/>
              <a:gd name="connsiteY59" fmla="*/ 5704388 h 5704388"/>
              <a:gd name="connsiteX60" fmla="*/ 653376 w 12035882"/>
              <a:gd name="connsiteY60" fmla="*/ 5704388 h 5704388"/>
              <a:gd name="connsiteX61" fmla="*/ 0 w 12035882"/>
              <a:gd name="connsiteY61" fmla="*/ 5704388 h 5704388"/>
              <a:gd name="connsiteX62" fmla="*/ 0 w 12035882"/>
              <a:gd name="connsiteY62" fmla="*/ 5248037 h 5704388"/>
              <a:gd name="connsiteX63" fmla="*/ 0 w 12035882"/>
              <a:gd name="connsiteY63" fmla="*/ 4620554 h 5704388"/>
              <a:gd name="connsiteX64" fmla="*/ 0 w 12035882"/>
              <a:gd name="connsiteY64" fmla="*/ 4107159 h 5704388"/>
              <a:gd name="connsiteX65" fmla="*/ 0 w 12035882"/>
              <a:gd name="connsiteY65" fmla="*/ 3536721 h 5704388"/>
              <a:gd name="connsiteX66" fmla="*/ 0 w 12035882"/>
              <a:gd name="connsiteY66" fmla="*/ 3080370 h 5704388"/>
              <a:gd name="connsiteX67" fmla="*/ 0 w 12035882"/>
              <a:gd name="connsiteY67" fmla="*/ 2681062 h 5704388"/>
              <a:gd name="connsiteX68" fmla="*/ 0 w 12035882"/>
              <a:gd name="connsiteY68" fmla="*/ 2053580 h 5704388"/>
              <a:gd name="connsiteX69" fmla="*/ 0 w 12035882"/>
              <a:gd name="connsiteY69" fmla="*/ 1540185 h 5704388"/>
              <a:gd name="connsiteX70" fmla="*/ 0 w 12035882"/>
              <a:gd name="connsiteY70" fmla="*/ 1083834 h 5704388"/>
              <a:gd name="connsiteX71" fmla="*/ 0 w 12035882"/>
              <a:gd name="connsiteY71" fmla="*/ 0 h 570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2035882" h="5704388" extrusionOk="0">
                <a:moveTo>
                  <a:pt x="0" y="0"/>
                </a:moveTo>
                <a:cubicBezTo>
                  <a:pt x="179249" y="-35103"/>
                  <a:pt x="411454" y="38449"/>
                  <a:pt x="573137" y="0"/>
                </a:cubicBezTo>
                <a:cubicBezTo>
                  <a:pt x="734820" y="-38449"/>
                  <a:pt x="838107" y="7568"/>
                  <a:pt x="905557" y="0"/>
                </a:cubicBezTo>
                <a:cubicBezTo>
                  <a:pt x="973007" y="-7568"/>
                  <a:pt x="1075272" y="38466"/>
                  <a:pt x="1237976" y="0"/>
                </a:cubicBezTo>
                <a:cubicBezTo>
                  <a:pt x="1400680" y="-38466"/>
                  <a:pt x="1398044" y="3614"/>
                  <a:pt x="1450037" y="0"/>
                </a:cubicBezTo>
                <a:cubicBezTo>
                  <a:pt x="1502030" y="-3614"/>
                  <a:pt x="1572076" y="24767"/>
                  <a:pt x="1662098" y="0"/>
                </a:cubicBezTo>
                <a:cubicBezTo>
                  <a:pt x="1752120" y="-24767"/>
                  <a:pt x="2090277" y="59185"/>
                  <a:pt x="2355594" y="0"/>
                </a:cubicBezTo>
                <a:cubicBezTo>
                  <a:pt x="2620911" y="-59185"/>
                  <a:pt x="2866184" y="33959"/>
                  <a:pt x="3049090" y="0"/>
                </a:cubicBezTo>
                <a:cubicBezTo>
                  <a:pt x="3231996" y="-33959"/>
                  <a:pt x="3451753" y="28162"/>
                  <a:pt x="3622227" y="0"/>
                </a:cubicBezTo>
                <a:cubicBezTo>
                  <a:pt x="3792701" y="-28162"/>
                  <a:pt x="4238875" y="80736"/>
                  <a:pt x="4436082" y="0"/>
                </a:cubicBezTo>
                <a:cubicBezTo>
                  <a:pt x="4633289" y="-80736"/>
                  <a:pt x="4581198" y="2571"/>
                  <a:pt x="4648143" y="0"/>
                </a:cubicBezTo>
                <a:cubicBezTo>
                  <a:pt x="4715088" y="-2571"/>
                  <a:pt x="5219178" y="29096"/>
                  <a:pt x="5461998" y="0"/>
                </a:cubicBezTo>
                <a:cubicBezTo>
                  <a:pt x="5704819" y="-29096"/>
                  <a:pt x="5808805" y="10521"/>
                  <a:pt x="5914776" y="0"/>
                </a:cubicBezTo>
                <a:cubicBezTo>
                  <a:pt x="6020747" y="-10521"/>
                  <a:pt x="6208796" y="12954"/>
                  <a:pt x="6487914" y="0"/>
                </a:cubicBezTo>
                <a:cubicBezTo>
                  <a:pt x="6767032" y="-12954"/>
                  <a:pt x="7014959" y="38572"/>
                  <a:pt x="7181410" y="0"/>
                </a:cubicBezTo>
                <a:cubicBezTo>
                  <a:pt x="7347861" y="-38572"/>
                  <a:pt x="7585256" y="16040"/>
                  <a:pt x="7874906" y="0"/>
                </a:cubicBezTo>
                <a:cubicBezTo>
                  <a:pt x="8164556" y="-16040"/>
                  <a:pt x="8299545" y="73098"/>
                  <a:pt x="8568402" y="0"/>
                </a:cubicBezTo>
                <a:cubicBezTo>
                  <a:pt x="8837259" y="-73098"/>
                  <a:pt x="8861721" y="17579"/>
                  <a:pt x="9021180" y="0"/>
                </a:cubicBezTo>
                <a:cubicBezTo>
                  <a:pt x="9180639" y="-17579"/>
                  <a:pt x="9485856" y="2258"/>
                  <a:pt x="9714676" y="0"/>
                </a:cubicBezTo>
                <a:cubicBezTo>
                  <a:pt x="9943496" y="-2258"/>
                  <a:pt x="9938729" y="17938"/>
                  <a:pt x="10047096" y="0"/>
                </a:cubicBezTo>
                <a:cubicBezTo>
                  <a:pt x="10155463" y="-17938"/>
                  <a:pt x="10563428" y="10052"/>
                  <a:pt x="10860951" y="0"/>
                </a:cubicBezTo>
                <a:cubicBezTo>
                  <a:pt x="11158475" y="-10052"/>
                  <a:pt x="11091055" y="51421"/>
                  <a:pt x="11313729" y="0"/>
                </a:cubicBezTo>
                <a:cubicBezTo>
                  <a:pt x="11536403" y="-51421"/>
                  <a:pt x="11784013" y="50281"/>
                  <a:pt x="12035882" y="0"/>
                </a:cubicBezTo>
                <a:cubicBezTo>
                  <a:pt x="12079254" y="103200"/>
                  <a:pt x="11992926" y="250200"/>
                  <a:pt x="12035882" y="399307"/>
                </a:cubicBezTo>
                <a:cubicBezTo>
                  <a:pt x="12078838" y="548414"/>
                  <a:pt x="11981025" y="715210"/>
                  <a:pt x="12035882" y="969746"/>
                </a:cubicBezTo>
                <a:cubicBezTo>
                  <a:pt x="12090739" y="1224282"/>
                  <a:pt x="11998826" y="1298373"/>
                  <a:pt x="12035882" y="1540185"/>
                </a:cubicBezTo>
                <a:cubicBezTo>
                  <a:pt x="12072938" y="1781997"/>
                  <a:pt x="12001579" y="1881662"/>
                  <a:pt x="12035882" y="2053580"/>
                </a:cubicBezTo>
                <a:cubicBezTo>
                  <a:pt x="12070185" y="2225499"/>
                  <a:pt x="11998261" y="2322973"/>
                  <a:pt x="12035882" y="2509931"/>
                </a:cubicBezTo>
                <a:cubicBezTo>
                  <a:pt x="12073503" y="2696889"/>
                  <a:pt x="11988406" y="2792817"/>
                  <a:pt x="12035882" y="2966282"/>
                </a:cubicBezTo>
                <a:cubicBezTo>
                  <a:pt x="12083358" y="3139747"/>
                  <a:pt x="12029152" y="3325623"/>
                  <a:pt x="12035882" y="3479677"/>
                </a:cubicBezTo>
                <a:cubicBezTo>
                  <a:pt x="12042612" y="3633732"/>
                  <a:pt x="12003882" y="3928758"/>
                  <a:pt x="12035882" y="4050115"/>
                </a:cubicBezTo>
                <a:cubicBezTo>
                  <a:pt x="12067882" y="4171472"/>
                  <a:pt x="12029069" y="4596556"/>
                  <a:pt x="12035882" y="4734642"/>
                </a:cubicBezTo>
                <a:cubicBezTo>
                  <a:pt x="12042695" y="4872728"/>
                  <a:pt x="12026941" y="4997024"/>
                  <a:pt x="12035882" y="5190993"/>
                </a:cubicBezTo>
                <a:cubicBezTo>
                  <a:pt x="12044823" y="5384962"/>
                  <a:pt x="12025762" y="5525790"/>
                  <a:pt x="12035882" y="5704388"/>
                </a:cubicBezTo>
                <a:cubicBezTo>
                  <a:pt x="11769333" y="5771193"/>
                  <a:pt x="11643438" y="5664275"/>
                  <a:pt x="11462745" y="5704388"/>
                </a:cubicBezTo>
                <a:cubicBezTo>
                  <a:pt x="11282052" y="5744501"/>
                  <a:pt x="10933414" y="5694413"/>
                  <a:pt x="10769249" y="5704388"/>
                </a:cubicBezTo>
                <a:cubicBezTo>
                  <a:pt x="10605084" y="5714363"/>
                  <a:pt x="10612194" y="5680695"/>
                  <a:pt x="10557188" y="5704388"/>
                </a:cubicBezTo>
                <a:cubicBezTo>
                  <a:pt x="10502182" y="5728081"/>
                  <a:pt x="10412226" y="5688962"/>
                  <a:pt x="10345127" y="5704388"/>
                </a:cubicBezTo>
                <a:cubicBezTo>
                  <a:pt x="10278028" y="5719814"/>
                  <a:pt x="9929328" y="5623464"/>
                  <a:pt x="9651631" y="5704388"/>
                </a:cubicBezTo>
                <a:cubicBezTo>
                  <a:pt x="9373934" y="5785312"/>
                  <a:pt x="9296497" y="5671404"/>
                  <a:pt x="8958135" y="5704388"/>
                </a:cubicBezTo>
                <a:cubicBezTo>
                  <a:pt x="8619773" y="5737372"/>
                  <a:pt x="8616772" y="5662659"/>
                  <a:pt x="8505357" y="5704388"/>
                </a:cubicBezTo>
                <a:cubicBezTo>
                  <a:pt x="8393942" y="5746117"/>
                  <a:pt x="8321923" y="5678351"/>
                  <a:pt x="8172937" y="5704388"/>
                </a:cubicBezTo>
                <a:cubicBezTo>
                  <a:pt x="8023951" y="5730425"/>
                  <a:pt x="8057073" y="5699142"/>
                  <a:pt x="7960876" y="5704388"/>
                </a:cubicBezTo>
                <a:cubicBezTo>
                  <a:pt x="7864679" y="5709634"/>
                  <a:pt x="7565521" y="5677917"/>
                  <a:pt x="7267380" y="5704388"/>
                </a:cubicBezTo>
                <a:cubicBezTo>
                  <a:pt x="6969239" y="5730859"/>
                  <a:pt x="7123773" y="5695844"/>
                  <a:pt x="7055319" y="5704388"/>
                </a:cubicBezTo>
                <a:cubicBezTo>
                  <a:pt x="6986865" y="5712932"/>
                  <a:pt x="6869911" y="5673773"/>
                  <a:pt x="6722900" y="5704388"/>
                </a:cubicBezTo>
                <a:cubicBezTo>
                  <a:pt x="6575889" y="5735003"/>
                  <a:pt x="6534342" y="5685420"/>
                  <a:pt x="6390480" y="5704388"/>
                </a:cubicBezTo>
                <a:cubicBezTo>
                  <a:pt x="6246618" y="5723356"/>
                  <a:pt x="6255860" y="5682520"/>
                  <a:pt x="6178419" y="5704388"/>
                </a:cubicBezTo>
                <a:cubicBezTo>
                  <a:pt x="6100978" y="5726256"/>
                  <a:pt x="6022386" y="5686076"/>
                  <a:pt x="5966359" y="5704388"/>
                </a:cubicBezTo>
                <a:cubicBezTo>
                  <a:pt x="5910332" y="5722700"/>
                  <a:pt x="5479513" y="5652961"/>
                  <a:pt x="5272863" y="5704388"/>
                </a:cubicBezTo>
                <a:cubicBezTo>
                  <a:pt x="5066213" y="5755815"/>
                  <a:pt x="5136801" y="5699931"/>
                  <a:pt x="5060802" y="5704388"/>
                </a:cubicBezTo>
                <a:cubicBezTo>
                  <a:pt x="4984803" y="5708845"/>
                  <a:pt x="4880991" y="5670823"/>
                  <a:pt x="4728382" y="5704388"/>
                </a:cubicBezTo>
                <a:cubicBezTo>
                  <a:pt x="4575773" y="5737953"/>
                  <a:pt x="4379093" y="5686006"/>
                  <a:pt x="4155245" y="5704388"/>
                </a:cubicBezTo>
                <a:cubicBezTo>
                  <a:pt x="3931397" y="5722770"/>
                  <a:pt x="3505845" y="5612400"/>
                  <a:pt x="3341390" y="5704388"/>
                </a:cubicBezTo>
                <a:cubicBezTo>
                  <a:pt x="3176935" y="5796376"/>
                  <a:pt x="3085961" y="5684621"/>
                  <a:pt x="3008971" y="5704388"/>
                </a:cubicBezTo>
                <a:cubicBezTo>
                  <a:pt x="2931981" y="5724155"/>
                  <a:pt x="2784271" y="5702485"/>
                  <a:pt x="2676551" y="5704388"/>
                </a:cubicBezTo>
                <a:cubicBezTo>
                  <a:pt x="2568831" y="5706291"/>
                  <a:pt x="2380130" y="5672414"/>
                  <a:pt x="2223772" y="5704388"/>
                </a:cubicBezTo>
                <a:cubicBezTo>
                  <a:pt x="2067414" y="5736362"/>
                  <a:pt x="2006237" y="5673170"/>
                  <a:pt x="1891353" y="5704388"/>
                </a:cubicBezTo>
                <a:cubicBezTo>
                  <a:pt x="1776469" y="5735606"/>
                  <a:pt x="1710737" y="5693871"/>
                  <a:pt x="1558933" y="5704388"/>
                </a:cubicBezTo>
                <a:cubicBezTo>
                  <a:pt x="1407129" y="5714905"/>
                  <a:pt x="1177255" y="5622267"/>
                  <a:pt x="865437" y="5704388"/>
                </a:cubicBezTo>
                <a:cubicBezTo>
                  <a:pt x="553619" y="5786509"/>
                  <a:pt x="727811" y="5697951"/>
                  <a:pt x="653376" y="5704388"/>
                </a:cubicBezTo>
                <a:cubicBezTo>
                  <a:pt x="578941" y="5710825"/>
                  <a:pt x="322571" y="5641503"/>
                  <a:pt x="0" y="5704388"/>
                </a:cubicBezTo>
                <a:cubicBezTo>
                  <a:pt x="-3939" y="5504668"/>
                  <a:pt x="43237" y="5393876"/>
                  <a:pt x="0" y="5248037"/>
                </a:cubicBezTo>
                <a:cubicBezTo>
                  <a:pt x="-43237" y="5102198"/>
                  <a:pt x="33857" y="4762578"/>
                  <a:pt x="0" y="4620554"/>
                </a:cubicBezTo>
                <a:cubicBezTo>
                  <a:pt x="-33857" y="4478530"/>
                  <a:pt x="8644" y="4338415"/>
                  <a:pt x="0" y="4107159"/>
                </a:cubicBezTo>
                <a:cubicBezTo>
                  <a:pt x="-8644" y="3875904"/>
                  <a:pt x="51200" y="3747056"/>
                  <a:pt x="0" y="3536721"/>
                </a:cubicBezTo>
                <a:cubicBezTo>
                  <a:pt x="-51200" y="3326386"/>
                  <a:pt x="2288" y="3178758"/>
                  <a:pt x="0" y="3080370"/>
                </a:cubicBezTo>
                <a:cubicBezTo>
                  <a:pt x="-2288" y="2981982"/>
                  <a:pt x="21717" y="2808316"/>
                  <a:pt x="0" y="2681062"/>
                </a:cubicBezTo>
                <a:cubicBezTo>
                  <a:pt x="-21717" y="2553808"/>
                  <a:pt x="64862" y="2327717"/>
                  <a:pt x="0" y="2053580"/>
                </a:cubicBezTo>
                <a:cubicBezTo>
                  <a:pt x="-64862" y="1779443"/>
                  <a:pt x="2956" y="1724657"/>
                  <a:pt x="0" y="1540185"/>
                </a:cubicBezTo>
                <a:cubicBezTo>
                  <a:pt x="-2956" y="1355714"/>
                  <a:pt x="48348" y="1234308"/>
                  <a:pt x="0" y="1083834"/>
                </a:cubicBezTo>
                <a:cubicBezTo>
                  <a:pt x="-48348" y="933360"/>
                  <a:pt x="114169" y="420438"/>
                  <a:pt x="0" y="0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55763133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noProof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5CE838-E0E4-2896-9211-BFA8554AE6D1}"/>
              </a:ext>
            </a:extLst>
          </p:cNvPr>
          <p:cNvSpPr txBox="1"/>
          <p:nvPr/>
        </p:nvSpPr>
        <p:spPr>
          <a:xfrm>
            <a:off x="8522563" y="2239393"/>
            <a:ext cx="3422341" cy="4524315"/>
          </a:xfrm>
          <a:prstGeom prst="rect">
            <a:avLst/>
          </a:prstGeom>
          <a:solidFill>
            <a:srgbClr val="DDECD7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v-SE" i="0" noProof="0" dirty="0">
                <a:solidFill>
                  <a:schemeClr val="accent5">
                    <a:lumMod val="50000"/>
                  </a:schemeClr>
                </a:solidFill>
                <a:effectLst/>
              </a:rPr>
              <a:t>Gränssnittet bör tydligt särskilja mellan sökfält (urval) och kolumner i resultatvyn.</a:t>
            </a:r>
          </a:p>
          <a:p>
            <a:endParaRPr lang="sv-SE" noProof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SE" noProof="0" dirty="0">
                <a:solidFill>
                  <a:schemeClr val="accent5">
                    <a:lumMod val="50000"/>
                  </a:schemeClr>
                </a:solidFill>
              </a:rPr>
              <a:t>Användaren bör kunna se progressen i en sökning</a:t>
            </a:r>
          </a:p>
          <a:p>
            <a:endParaRPr lang="sv-SE" noProof="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SE" noProof="0" dirty="0">
                <a:solidFill>
                  <a:schemeClr val="accent5">
                    <a:lumMod val="50000"/>
                  </a:schemeClr>
                </a:solidFill>
              </a:rPr>
              <a:t>Användaren bör kunna stoppa en sökning</a:t>
            </a:r>
          </a:p>
          <a:p>
            <a:endParaRPr lang="sv-SE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SE" i="1" noProof="0" dirty="0">
                <a:solidFill>
                  <a:schemeClr val="accent5">
                    <a:lumMod val="50000"/>
                  </a:schemeClr>
                </a:solidFill>
              </a:rPr>
              <a:t>Sporadiska användare tycker det är mycket av allt.</a:t>
            </a:r>
          </a:p>
          <a:p>
            <a:endParaRPr lang="sv-SE" i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sv-SE" i="1" noProof="0" dirty="0">
                <a:solidFill>
                  <a:schemeClr val="accent5">
                    <a:lumMod val="50000"/>
                  </a:schemeClr>
                </a:solidFill>
              </a:rPr>
              <a:t>Sporadiska användare förstår inte skillnaden mellan sökfält och kolumner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62C2E7-A1BC-7460-C9DA-0B0E71B99DF1}"/>
              </a:ext>
            </a:extLst>
          </p:cNvPr>
          <p:cNvSpPr/>
          <p:nvPr/>
        </p:nvSpPr>
        <p:spPr>
          <a:xfrm>
            <a:off x="0" y="0"/>
            <a:ext cx="12192000" cy="452761"/>
          </a:xfrm>
          <a:prstGeom prst="rect">
            <a:avLst/>
          </a:prstGeom>
          <a:solidFill>
            <a:srgbClr val="37870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/>
              <a:t>Generellt om Avancerad sökning</a:t>
            </a:r>
          </a:p>
        </p:txBody>
      </p:sp>
    </p:spTree>
    <p:extLst>
      <p:ext uri="{BB962C8B-B14F-4D97-AF65-F5344CB8AC3E}">
        <p14:creationId xmlns:p14="http://schemas.microsoft.com/office/powerpoint/2010/main" val="526637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ldk-colors">
      <a:dk1>
        <a:srgbClr val="000000"/>
      </a:dk1>
      <a:lt1>
        <a:srgbClr val="FFFFFF"/>
      </a:lt1>
      <a:dk2>
        <a:srgbClr val="1A2219"/>
      </a:dk2>
      <a:lt2>
        <a:srgbClr val="ECF0F3"/>
      </a:lt2>
      <a:accent1>
        <a:srgbClr val="E0EAD7"/>
      </a:accent1>
      <a:accent2>
        <a:srgbClr val="E0EAD7"/>
      </a:accent2>
      <a:accent3>
        <a:srgbClr val="9FDDAC"/>
      </a:accent3>
      <a:accent4>
        <a:srgbClr val="00B066"/>
      </a:accent4>
      <a:accent5>
        <a:srgbClr val="0F7237"/>
      </a:accent5>
      <a:accent6>
        <a:srgbClr val="38583F"/>
      </a:accent6>
      <a:hlink>
        <a:srgbClr val="2469E6"/>
      </a:hlink>
      <a:folHlink>
        <a:srgbClr val="132F98"/>
      </a:folHlink>
    </a:clrScheme>
    <a:fontScheme name="Figtree">
      <a:majorFont>
        <a:latin typeface="Figtree"/>
        <a:ea typeface=""/>
        <a:cs typeface=""/>
      </a:majorFont>
      <a:minorFont>
        <a:latin typeface="Figtr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k-24-tom-240516 (1)" id="{DA1B408F-9061-40BA-BA6F-559154EC3F4D}" vid="{BAA3C5B7-BDAD-4C5B-91FE-FD93DD66D8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ldk-24-tom-240516 (1)</Template>
  <TotalTime>320</TotalTime>
  <Words>1474</Words>
  <Application>Microsoft Office PowerPoint</Application>
  <PresentationFormat>Bredbild</PresentationFormat>
  <Paragraphs>215</Paragraphs>
  <Slides>18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5" baseType="lpstr">
      <vt:lpstr>Arial</vt:lpstr>
      <vt:lpstr>Figtree SemiBold</vt:lpstr>
      <vt:lpstr>Figtree Medium</vt:lpstr>
      <vt:lpstr>Calibri</vt:lpstr>
      <vt:lpstr>Aptos</vt:lpstr>
      <vt:lpstr>Figtree</vt:lpstr>
      <vt:lpstr>Office-tema</vt:lpstr>
      <vt:lpstr>Avancerad sökning</vt:lpstr>
      <vt:lpstr>Agenda</vt:lpstr>
      <vt:lpstr>Var är vi i processen</vt:lpstr>
      <vt:lpstr>Lärosäten och antal unika användare som använder Avancerad sök</vt:lpstr>
      <vt:lpstr>Frekventa användare (20%) står för 80% av användningen</vt:lpstr>
      <vt:lpstr>Vanligaste sökbeteendet</vt:lpstr>
      <vt:lpstr>Generella arbetsuppgifter - Felsökning</vt:lpstr>
      <vt:lpstr>Övergripande behov och krav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Ytterligare behov och krav</vt:lpstr>
      <vt:lpstr>Om ni har synpunkter / kommentarer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Stenebo</dc:creator>
  <cp:lastModifiedBy>Kristina Nordström Janssen</cp:lastModifiedBy>
  <cp:revision>3</cp:revision>
  <dcterms:created xsi:type="dcterms:W3CDTF">2025-11-05T09:19:14Z</dcterms:created>
  <dcterms:modified xsi:type="dcterms:W3CDTF">2025-12-02T12:49:08Z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