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325" r:id="rId5"/>
    <p:sldId id="326" r:id="rId6"/>
    <p:sldId id="328" r:id="rId7"/>
    <p:sldId id="327" r:id="rId8"/>
    <p:sldId id="336" r:id="rId9"/>
    <p:sldId id="330" r:id="rId10"/>
    <p:sldId id="337" r:id="rId11"/>
    <p:sldId id="331" r:id="rId12"/>
    <p:sldId id="334" r:id="rId13"/>
    <p:sldId id="332" r:id="rId14"/>
    <p:sldId id="329" r:id="rId15"/>
    <p:sldId id="338" r:id="rId16"/>
    <p:sldId id="335" r:id="rId17"/>
  </p:sldIdLst>
  <p:sldSz cx="12192000" cy="6858000"/>
  <p:notesSz cx="6858000" cy="9144000"/>
  <p:embeddedFontLst>
    <p:embeddedFont>
      <p:font typeface="Figtree" pitchFamily="2" charset="0"/>
      <p:regular r:id="rId19"/>
      <p:bold r:id="rId20"/>
      <p:italic r:id="rId21"/>
      <p:boldItalic r:id="rId22"/>
    </p:embeddedFont>
    <p:embeddedFont>
      <p:font typeface="Figtree Medium" pitchFamily="2" charset="0"/>
      <p:regular r:id="rId23"/>
      <p:italic r:id="rId24"/>
    </p:embeddedFont>
    <p:embeddedFont>
      <p:font typeface="Figtree SemiBold" pitchFamily="2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29DC2B-25E2-4D41-9D84-C8760F33CDF6}">
          <p14:sldIdLst>
            <p14:sldId id="257"/>
            <p14:sldId id="256"/>
            <p14:sldId id="259"/>
            <p14:sldId id="325"/>
            <p14:sldId id="326"/>
            <p14:sldId id="328"/>
            <p14:sldId id="327"/>
            <p14:sldId id="336"/>
            <p14:sldId id="330"/>
            <p14:sldId id="337"/>
            <p14:sldId id="331"/>
            <p14:sldId id="334"/>
            <p14:sldId id="332"/>
            <p14:sldId id="329"/>
            <p14:sldId id="338"/>
            <p14:sldId id="335"/>
          </p14:sldIdLst>
        </p14:section>
        <p14:section name="gammalt" id="{655BCB48-E006-4B64-82CB-57C41BD3E01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837"/>
    <a:srgbClr val="04B067"/>
    <a:srgbClr val="007633"/>
    <a:srgbClr val="E4E4E4"/>
    <a:srgbClr val="0C562A"/>
    <a:srgbClr val="DCA346"/>
    <a:srgbClr val="284466"/>
    <a:srgbClr val="2E3D4A"/>
    <a:srgbClr val="107238"/>
    <a:srgbClr val="90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247" autoAdjust="0"/>
  </p:normalViewPr>
  <p:slideViewPr>
    <p:cSldViewPr snapToGrid="0">
      <p:cViewPr varScale="1">
        <p:scale>
          <a:sx n="108" d="100"/>
          <a:sy n="108" d="100"/>
        </p:scale>
        <p:origin x="12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01/12/2026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2026-01-12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2026-01-12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2026-01-12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2026-01-12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2026-01-12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2026-01-12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2026-01-12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2.85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Jan Winkle.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BF89C-2893-4FAD-986C-7CBCB45E6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93" y="5337778"/>
            <a:ext cx="3343591" cy="11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85D5-8998-4DD9-971C-7E7FAE8F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B1EA-865F-4DB6-A30D-FBF00D8E4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0" i="0" dirty="0">
                <a:effectLst/>
                <a:latin typeface="+mj-lt"/>
              </a:rPr>
              <a:t>Ikonen framför aktivitetstillfällen i status "utkast" har bytts ut för att inte förväxlas med valboxarna i tabellen</a:t>
            </a:r>
          </a:p>
          <a:p>
            <a:r>
              <a:rPr lang="sv-SE" dirty="0">
                <a:latin typeface="+mj-lt"/>
              </a:rPr>
              <a:t>När en administratör söker fram studenter för att anmäla dem till aktivitetstillfällen visas det nu tydligare hur många studenter som är valbara med den sökning som gjorts.</a:t>
            </a:r>
          </a:p>
          <a:p>
            <a:endParaRPr lang="sv-SE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E73B2-2128-4C88-BE19-4B417510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67" y="3376222"/>
            <a:ext cx="10002646" cy="2800741"/>
          </a:xfrm>
          <a:prstGeom prst="rect">
            <a:avLst/>
          </a:prstGeom>
        </p:spPr>
      </p:pic>
      <p:sp>
        <p:nvSpPr>
          <p:cNvPr id="10" name="Pil: höger 6">
            <a:extLst>
              <a:ext uri="{FF2B5EF4-FFF2-40B4-BE49-F238E27FC236}">
                <a16:creationId xmlns:a16="http://schemas.microsoft.com/office/drawing/2014/main" id="{7FC205D0-8755-46C5-8923-FB604F3E001C}"/>
              </a:ext>
            </a:extLst>
          </p:cNvPr>
          <p:cNvSpPr/>
          <p:nvPr/>
        </p:nvSpPr>
        <p:spPr>
          <a:xfrm>
            <a:off x="436757" y="5085645"/>
            <a:ext cx="660946" cy="437086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6">
            <a:extLst>
              <a:ext uri="{FF2B5EF4-FFF2-40B4-BE49-F238E27FC236}">
                <a16:creationId xmlns:a16="http://schemas.microsoft.com/office/drawing/2014/main" id="{2CF65A08-2E13-4804-9A16-A91F04EEE3DA}"/>
              </a:ext>
            </a:extLst>
          </p:cNvPr>
          <p:cNvSpPr/>
          <p:nvPr/>
        </p:nvSpPr>
        <p:spPr>
          <a:xfrm rot="14588576">
            <a:off x="9591115" y="5739877"/>
            <a:ext cx="660946" cy="437086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8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1C61-3BCA-4DB5-8E5E-F1681A8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23B1-31EC-4323-9C3A-5B26433EE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Studenten kan nu se innehållet i en inskickad ansökan i </a:t>
            </a:r>
            <a:r>
              <a:rPr lang="sv-SE" dirty="0" err="1"/>
              <a:t>Ladok</a:t>
            </a:r>
            <a:r>
              <a:rPr lang="sv-SE" dirty="0"/>
              <a:t> för studenter</a:t>
            </a:r>
          </a:p>
          <a:p>
            <a:r>
              <a:rPr lang="sv-SE" dirty="0"/>
              <a:t>Nu går det att lägga in lokala standardformuleringar för motivering vid avslag</a:t>
            </a:r>
          </a:p>
          <a:p>
            <a:r>
              <a:rPr lang="sv-SE" dirty="0"/>
              <a:t>Valet för att bevilja och avslå syns (inaktiverat) nu redan innan ett ärende tilldelats, förutsatt att användaren är behörig att bereda avslag</a:t>
            </a:r>
          </a:p>
          <a:p>
            <a:r>
              <a:rPr lang="sv-SE" dirty="0"/>
              <a:t>Personal kan ta fram en </a:t>
            </a:r>
            <a:r>
              <a:rPr lang="sv-SE" dirty="0" err="1"/>
              <a:t>pdf</a:t>
            </a:r>
            <a:r>
              <a:rPr lang="sv-SE" dirty="0"/>
              <a:t> som visar beslut och motivering för avslag på ansökan om examensbevis.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Ärendenummer visas nu i </a:t>
            </a:r>
            <a:r>
              <a:rPr lang="sv-SE" dirty="0" err="1"/>
              <a:t>pdf</a:t>
            </a:r>
            <a:r>
              <a:rPr lang="sv-SE" dirty="0"/>
              <a:t> för bevisansökan som tas fram genom ”Visa ansökan” i ett bevisärende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Nu visas informationen om beslutsdatum och beslutsfattare igen för IK-migrerade bevis i ärende/beslutsvyn</a:t>
            </a:r>
          </a:p>
        </p:txBody>
      </p:sp>
    </p:spTree>
    <p:extLst>
      <p:ext uri="{BB962C8B-B14F-4D97-AF65-F5344CB8AC3E}">
        <p14:creationId xmlns:p14="http://schemas.microsoft.com/office/powerpoint/2010/main" val="22256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F8A3-C864-42F5-AABB-554969A2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Lokala texter för bevis och tillgodoräknande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D1DE-B3B1-4C6C-B6CE-08B8F846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lokala texter läggs in för bevis och tillgodoräknande visas nu hur många tecken som använts och vad som är max antal tecken. </a:t>
            </a:r>
          </a:p>
        </p:txBody>
      </p:sp>
    </p:spTree>
    <p:extLst>
      <p:ext uri="{BB962C8B-B14F-4D97-AF65-F5344CB8AC3E}">
        <p14:creationId xmlns:p14="http://schemas.microsoft.com/office/powerpoint/2010/main" val="348686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63F9-B26E-4F12-B4E7-4CA041FF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Ladok</a:t>
            </a:r>
            <a:r>
              <a:rPr lang="sv-SE" dirty="0"/>
              <a:t> för studenter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0999-4755-420C-867D-28A24945E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 dirty="0"/>
              <a:t>Studenter som har ett äldre bevis, som inte är knutna till ett ärende (exempelvis IK-konverterade bevis), och som får avslag på ett nytt bevisärende kan nu se det nya ärendets motivering och beslut i </a:t>
            </a:r>
            <a:r>
              <a:rPr lang="sv-SE" dirty="0" err="1"/>
              <a:t>Ladok</a:t>
            </a:r>
            <a:r>
              <a:rPr lang="sv-SE" dirty="0"/>
              <a:t>.</a:t>
            </a:r>
          </a:p>
          <a:p>
            <a:r>
              <a:rPr lang="sv-SE" dirty="0"/>
              <a:t>Meddelanden som en student skriver till handläggaren i ansökningar har nu en tydligare formatering där radbrytningar tas med när meddelandet visas i </a:t>
            </a:r>
            <a:r>
              <a:rPr lang="sv-SE" dirty="0" err="1"/>
              <a:t>Ladok</a:t>
            </a:r>
            <a:r>
              <a:rPr lang="sv-SE" dirty="0"/>
              <a:t> för studenter</a:t>
            </a:r>
          </a:p>
          <a:p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5C2D1-C1A3-4F01-A60A-13738B64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907" y="3824759"/>
            <a:ext cx="3460240" cy="2721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F7643E-F54E-43A0-A7AA-A6142403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78" y="3851555"/>
            <a:ext cx="4653317" cy="16881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AC3C24-F5BE-4BC3-B794-4D8D8A81C29B}"/>
              </a:ext>
            </a:extLst>
          </p:cNvPr>
          <p:cNvSpPr txBox="1"/>
          <p:nvPr/>
        </p:nvSpPr>
        <p:spPr>
          <a:xfrm>
            <a:off x="923277" y="349311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266837"/>
                </a:solidFill>
              </a:rPr>
              <a:t>Tidigare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D8BA-D7A1-4E37-91AA-C57FBB1A2EDF}"/>
              </a:ext>
            </a:extLst>
          </p:cNvPr>
          <p:cNvSpPr txBox="1"/>
          <p:nvPr/>
        </p:nvSpPr>
        <p:spPr>
          <a:xfrm>
            <a:off x="6539907" y="345542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266837"/>
                </a:solidFill>
              </a:rPr>
              <a:t>Nu</a:t>
            </a:r>
          </a:p>
        </p:txBody>
      </p:sp>
    </p:spTree>
    <p:extLst>
      <p:ext uri="{BB962C8B-B14F-4D97-AF65-F5344CB8AC3E}">
        <p14:creationId xmlns:p14="http://schemas.microsoft.com/office/powerpoint/2010/main" val="7807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AC02-4921-41BA-A160-0770F92E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Uppföljningsdatabas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4DCA-E88A-4122-8AF5-2895D2588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+mn-lt"/>
              </a:rPr>
              <a:t>Nytt BI-objekt: </a:t>
            </a:r>
            <a:r>
              <a:rPr lang="sv-SE" b="0" i="0" dirty="0">
                <a:effectLst/>
                <a:latin typeface="+mn-lt"/>
              </a:rPr>
              <a:t>BI_AKTIVITETSTILLFALLESDELTAGANDEN_RESULTAT</a:t>
            </a:r>
          </a:p>
          <a:p>
            <a:pPr lvl="1"/>
            <a:r>
              <a:rPr lang="sv-SE" dirty="0">
                <a:latin typeface="+mn-lt"/>
              </a:rPr>
              <a:t>Innehåller information om resultat för ett aktivitetstillfälle. </a:t>
            </a:r>
          </a:p>
          <a:p>
            <a:pPr lvl="1"/>
            <a:r>
              <a:rPr lang="sv-SE" dirty="0">
                <a:latin typeface="+mn-lt"/>
              </a:rPr>
              <a:t>Resultat som attesteras via aktivitetstillfället i </a:t>
            </a:r>
            <a:r>
              <a:rPr lang="sv-SE" dirty="0" err="1">
                <a:latin typeface="+mn-lt"/>
              </a:rPr>
              <a:t>Ladok</a:t>
            </a:r>
            <a:r>
              <a:rPr lang="sv-SE" dirty="0">
                <a:latin typeface="+mn-lt"/>
              </a:rPr>
              <a:t> kommer med, oavsett om de rapporterats där eller via integrationer</a:t>
            </a:r>
          </a:p>
          <a:p>
            <a:pPr lvl="1"/>
            <a:r>
              <a:rPr lang="sv-SE" dirty="0">
                <a:latin typeface="+mn-lt"/>
              </a:rPr>
              <a:t>Informationen publiceras också i eventet: </a:t>
            </a:r>
            <a:r>
              <a:rPr lang="sv-SE" b="0" i="0" dirty="0" err="1">
                <a:effectLst/>
                <a:latin typeface="+mj-lt"/>
              </a:rPr>
              <a:t>KopplingResultatAktivitetstillfallesalternativEvent</a:t>
            </a:r>
            <a:endParaRPr lang="sv-SE" dirty="0">
              <a:latin typeface="+mj-lt"/>
            </a:endParaRPr>
          </a:p>
          <a:p>
            <a:pPr lvl="1"/>
            <a:r>
              <a:rPr lang="sv-SE" dirty="0">
                <a:latin typeface="+mn-lt"/>
              </a:rPr>
              <a:t>Endast resultat som attesteras från och med leverans av version 2.85 får den nya kopplingen och inkluderas i BI-objektet</a:t>
            </a:r>
          </a:p>
          <a:p>
            <a:pPr lvl="1"/>
            <a:endParaRPr lang="sv-SE" b="0" i="0" dirty="0">
              <a:effectLst/>
              <a:latin typeface="+mn-lt"/>
            </a:endParaRPr>
          </a:p>
          <a:p>
            <a:r>
              <a:rPr lang="sv-SE" dirty="0">
                <a:latin typeface="+mn-lt"/>
              </a:rPr>
              <a:t>Angående BI-objektet: </a:t>
            </a:r>
            <a:r>
              <a:rPr lang="sv-SE" dirty="0"/>
              <a:t>BI_AKTIVITETSTILLFALLESDELTAGANDEN</a:t>
            </a:r>
          </a:p>
          <a:p>
            <a:pPr lvl="1"/>
            <a:r>
              <a:rPr lang="sv-SE" dirty="0" err="1">
                <a:latin typeface="+mn-lt"/>
              </a:rPr>
              <a:t>Migreringen</a:t>
            </a:r>
            <a:r>
              <a:rPr lang="sv-SE" dirty="0">
                <a:latin typeface="+mn-lt"/>
              </a:rPr>
              <a:t> av data för deltagande på aktivitetstillfällen kommer tidigast att vara klart till leverans av version 2.86, med andra ord är </a:t>
            </a:r>
            <a:r>
              <a:rPr lang="sv-SE" dirty="0" err="1">
                <a:latin typeface="+mn-lt"/>
              </a:rPr>
              <a:t>migreringen</a:t>
            </a:r>
            <a:r>
              <a:rPr lang="sv-SE" dirty="0">
                <a:latin typeface="+mn-lt"/>
              </a:rPr>
              <a:t> något fördröjd.</a:t>
            </a:r>
            <a:endParaRPr lang="sv-SE" b="0" i="0" dirty="0">
              <a:effectLst/>
              <a:latin typeface="+mn-lt"/>
            </a:endParaRPr>
          </a:p>
          <a:p>
            <a:pPr marL="397800" lvl="1" indent="0">
              <a:buNone/>
            </a:pPr>
            <a:endParaRPr lang="sv-SE" dirty="0">
              <a:latin typeface="+mn-lt"/>
            </a:endParaRPr>
          </a:p>
          <a:p>
            <a:pPr marL="397800" lvl="1" indent="0">
              <a:buNone/>
            </a:pP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1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7756-A55F-C046-783F-4A8A040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1321D75-F89F-56A8-E455-3EDD3E0C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Planerat att levereras 2.86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CAF010-635E-112E-27DD-20D8503C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r>
              <a:rPr lang="sv-SE" b="1" dirty="0"/>
              <a:t>Pedagogiskt stöd: </a:t>
            </a:r>
            <a:r>
              <a:rPr lang="sv-SE" dirty="0"/>
              <a:t> Möjlighet att göra anteckningar om avslag</a:t>
            </a:r>
          </a:p>
          <a:p>
            <a:r>
              <a:rPr lang="sv-SE" b="1" dirty="0"/>
              <a:t>Pedagogiskt stöd: </a:t>
            </a:r>
            <a:r>
              <a:rPr lang="sv-SE" dirty="0"/>
              <a:t>Utkast på beslut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0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255119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2.85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Jan Winkle</a:t>
            </a:r>
            <a:r>
              <a:rPr lang="sv-SE" sz="2000" dirty="0"/>
              <a:t>, införandestöd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12 januari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Bevis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B2C8-3A23-4FD1-8967-D4ED7EB6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6B3C-C82F-4187-AE50-6FEEC4B2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0" i="0" dirty="0">
                <a:effectLst/>
                <a:latin typeface="+mj-lt"/>
              </a:rPr>
              <a:t>Knappen "Uppdatera olåsta attribut" går inte längre att klicka på när en plan är beslutad och en översättning har publicerats.</a:t>
            </a:r>
            <a:endParaRPr lang="sv-SE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18606-8F07-4265-AB71-C605CE62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291" y="3338512"/>
            <a:ext cx="8419949" cy="1846047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04D2A2F0-6D02-47FC-AE5C-855EB8059A88}"/>
              </a:ext>
            </a:extLst>
          </p:cNvPr>
          <p:cNvSpPr/>
          <p:nvPr/>
        </p:nvSpPr>
        <p:spPr>
          <a:xfrm rot="5400000">
            <a:off x="5984070" y="3540930"/>
            <a:ext cx="660946" cy="437086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2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196-C9B5-41F0-BDAE-E99C0E45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3E3A-80EF-4292-9657-83059D83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0" i="0" dirty="0">
                <a:effectLst/>
                <a:latin typeface="+mj-lt"/>
              </a:rPr>
              <a:t>Nu är det möjligt för </a:t>
            </a:r>
            <a:r>
              <a:rPr lang="sv-SE" b="0" i="0" dirty="0" err="1">
                <a:effectLst/>
                <a:latin typeface="+mj-lt"/>
              </a:rPr>
              <a:t>aliashandläggare</a:t>
            </a:r>
            <a:r>
              <a:rPr lang="sv-SE" b="0" i="0" dirty="0">
                <a:effectLst/>
                <a:latin typeface="+mj-lt"/>
              </a:rPr>
              <a:t> att byta </a:t>
            </a:r>
            <a:r>
              <a:rPr lang="sv-SE" b="0" i="0" dirty="0" err="1">
                <a:effectLst/>
                <a:latin typeface="+mj-lt"/>
              </a:rPr>
              <a:t>interimspersonnummer</a:t>
            </a:r>
            <a:r>
              <a:rPr lang="sv-SE" b="0" i="0" dirty="0">
                <a:effectLst/>
                <a:latin typeface="+mj-lt"/>
              </a:rPr>
              <a:t> på en skyddad student utan att ta bort skyddet</a:t>
            </a:r>
            <a:endParaRPr lang="sv-SE" dirty="0">
              <a:latin typeface="+mj-lt"/>
            </a:endParaRPr>
          </a:p>
          <a:p>
            <a:pPr lvl="1"/>
            <a:r>
              <a:rPr lang="sv-SE" dirty="0">
                <a:latin typeface="+mj-lt"/>
              </a:rPr>
              <a:t>Behöriga handläggare hittar mer information på vägledningen</a:t>
            </a:r>
          </a:p>
          <a:p>
            <a:pPr marL="3978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13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E8E0-F009-4654-A963-703C8DE0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Medarbetarrättigheter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48BC-91B0-4339-B5D0-AB676986B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sökvyn</a:t>
            </a:r>
            <a:r>
              <a:rPr lang="sv-SE" dirty="0"/>
              <a:t> för medarbetarrättigheter går det nu att sortera rättigheterna efter kursens utbildningskod/namn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CBAD8-86EF-4CA3-8918-EF9CC4A5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60" y="2907011"/>
            <a:ext cx="7247980" cy="4408944"/>
          </a:xfrm>
          <a:prstGeom prst="rect">
            <a:avLst/>
          </a:prstGeom>
        </p:spPr>
      </p:pic>
      <p:sp>
        <p:nvSpPr>
          <p:cNvPr id="6" name="Pil: höger 6">
            <a:extLst>
              <a:ext uri="{FF2B5EF4-FFF2-40B4-BE49-F238E27FC236}">
                <a16:creationId xmlns:a16="http://schemas.microsoft.com/office/drawing/2014/main" id="{E908370C-FB1C-4C49-AE34-9A8B0EC1F936}"/>
              </a:ext>
            </a:extLst>
          </p:cNvPr>
          <p:cNvSpPr/>
          <p:nvPr/>
        </p:nvSpPr>
        <p:spPr>
          <a:xfrm rot="6152187">
            <a:off x="5680150" y="5032379"/>
            <a:ext cx="660946" cy="437086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0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FE84-BF48-43B7-BE93-025A898D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5CD8-E678-41FC-9FBE-C206C7C7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lärosätet använder aviseringar utan beslutsinnehåll finns inte längre information i meddelandet till studenten om att det gäller pedagogiskt stöd.</a:t>
            </a:r>
          </a:p>
          <a:p>
            <a:r>
              <a:rPr lang="sv-SE" dirty="0"/>
              <a:t>I vyn för </a:t>
            </a:r>
            <a:r>
              <a:rPr lang="sv-SE" b="0" i="0" dirty="0">
                <a:effectLst/>
                <a:latin typeface="+mj-lt"/>
              </a:rPr>
              <a:t>ansökningar om pedagogiskt stöd går det nu att se hela aktivitetstillfällesnamnet genom att hovra över namnet.</a:t>
            </a:r>
            <a:endParaRPr lang="sv-SE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2D4CF-8009-4CF0-BC7A-5FB77C2E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68" y="3431219"/>
            <a:ext cx="7312894" cy="2481513"/>
          </a:xfrm>
          <a:prstGeom prst="rect">
            <a:avLst/>
          </a:prstGeom>
        </p:spPr>
      </p:pic>
      <p:sp>
        <p:nvSpPr>
          <p:cNvPr id="6" name="Pil: höger 6">
            <a:extLst>
              <a:ext uri="{FF2B5EF4-FFF2-40B4-BE49-F238E27FC236}">
                <a16:creationId xmlns:a16="http://schemas.microsoft.com/office/drawing/2014/main" id="{73CBCF8B-F0EC-43DD-8FA3-9181B1206E16}"/>
              </a:ext>
            </a:extLst>
          </p:cNvPr>
          <p:cNvSpPr/>
          <p:nvPr/>
        </p:nvSpPr>
        <p:spPr>
          <a:xfrm rot="10800000">
            <a:off x="8885532" y="5497306"/>
            <a:ext cx="560309" cy="290934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8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FE84-BF48-43B7-BE93-025A898D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5CD8-E678-41FC-9FBE-C206C7C7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lärosätet använder aviseringar utan beslutsinnehåll finns nu inte längre information i meddelandet till studenten om att det gäller pedagogiskt stöd.</a:t>
            </a:r>
          </a:p>
          <a:p>
            <a:r>
              <a:rPr lang="sv-SE" dirty="0"/>
              <a:t>I vyn för </a:t>
            </a:r>
            <a:r>
              <a:rPr lang="sv-SE" b="0" i="0" dirty="0">
                <a:effectLst/>
                <a:latin typeface="+mj-lt"/>
              </a:rPr>
              <a:t>ansökningar om pedagogiskt stöd går det nu att se hela aktivitetstillfällesnamnet även för  genom att hovra över namnet.</a:t>
            </a:r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I översikten för pedagogiska stöd i grunddata finns en ny kolumn som visar om alternativ benämning är tillåten eller inte</a:t>
            </a:r>
          </a:p>
          <a:p>
            <a:endParaRPr lang="sv-SE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76EA3713-CD47-408A-9513-2763143B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543"/>
          <a:stretch>
            <a:fillRect/>
          </a:stretch>
        </p:blipFill>
        <p:spPr>
          <a:xfrm>
            <a:off x="1660306" y="4091142"/>
            <a:ext cx="7600560" cy="3059822"/>
          </a:xfrm>
          <a:prstGeom prst="rect">
            <a:avLst/>
          </a:prstGeom>
        </p:spPr>
      </p:pic>
      <p:sp>
        <p:nvSpPr>
          <p:cNvPr id="5" name="Pil: höger 6">
            <a:extLst>
              <a:ext uri="{FF2B5EF4-FFF2-40B4-BE49-F238E27FC236}">
                <a16:creationId xmlns:a16="http://schemas.microsoft.com/office/drawing/2014/main" id="{92741CC9-703E-4E43-9AB0-B2C9D28B614F}"/>
              </a:ext>
            </a:extLst>
          </p:cNvPr>
          <p:cNvSpPr/>
          <p:nvPr/>
        </p:nvSpPr>
        <p:spPr>
          <a:xfrm rot="9900000">
            <a:off x="9183110" y="6366055"/>
            <a:ext cx="681135" cy="337385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0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85D5-8998-4DD9-971C-7E7FAE8F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B1EA-865F-4DB6-A30D-FBF00D8E4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0" i="0" dirty="0">
                <a:effectLst/>
                <a:latin typeface="+mj-lt"/>
              </a:rPr>
              <a:t>Ikonen framför aktivitetstillfällen i status "utkast" har bytts ut för att inte förväxlas med valboxarna i tabellen</a:t>
            </a:r>
            <a:endParaRPr lang="sv-SE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47C83-0BF3-4744-849E-4A62825D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09" y="3087036"/>
            <a:ext cx="4456020" cy="3310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B03EC-6613-479D-8D76-609178587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77" y="3071301"/>
            <a:ext cx="4539681" cy="3421574"/>
          </a:xfrm>
          <a:prstGeom prst="rect">
            <a:avLst/>
          </a:prstGeom>
        </p:spPr>
      </p:pic>
      <p:sp>
        <p:nvSpPr>
          <p:cNvPr id="15" name="Pil: höger 6">
            <a:extLst>
              <a:ext uri="{FF2B5EF4-FFF2-40B4-BE49-F238E27FC236}">
                <a16:creationId xmlns:a16="http://schemas.microsoft.com/office/drawing/2014/main" id="{3B5D8733-7636-42C5-838C-7C7079DAFD6B}"/>
              </a:ext>
            </a:extLst>
          </p:cNvPr>
          <p:cNvSpPr/>
          <p:nvPr/>
        </p:nvSpPr>
        <p:spPr>
          <a:xfrm>
            <a:off x="5976423" y="5179616"/>
            <a:ext cx="660946" cy="437086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höger 6">
            <a:extLst>
              <a:ext uri="{FF2B5EF4-FFF2-40B4-BE49-F238E27FC236}">
                <a16:creationId xmlns:a16="http://schemas.microsoft.com/office/drawing/2014/main" id="{AA32E31A-4E0D-4F54-AD35-E238123ED8B7}"/>
              </a:ext>
            </a:extLst>
          </p:cNvPr>
          <p:cNvSpPr/>
          <p:nvPr/>
        </p:nvSpPr>
        <p:spPr>
          <a:xfrm>
            <a:off x="838200" y="5201591"/>
            <a:ext cx="660946" cy="437086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9ED52-F54F-4FB5-8A9F-A4303A55D1A6}"/>
              </a:ext>
            </a:extLst>
          </p:cNvPr>
          <p:cNvSpPr txBox="1"/>
          <p:nvPr/>
        </p:nvSpPr>
        <p:spPr>
          <a:xfrm>
            <a:off x="1113409" y="273877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266837"/>
                </a:solidFill>
              </a:rPr>
              <a:t>Tidigare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754C4-A430-428A-B6E0-92D58B3F6C5C}"/>
              </a:ext>
            </a:extLst>
          </p:cNvPr>
          <p:cNvSpPr txBox="1"/>
          <p:nvPr/>
        </p:nvSpPr>
        <p:spPr>
          <a:xfrm>
            <a:off x="6211177" y="272303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266837"/>
                </a:solidFill>
              </a:rPr>
              <a:t>Nu</a:t>
            </a:r>
          </a:p>
        </p:txBody>
      </p:sp>
    </p:spTree>
    <p:extLst>
      <p:ext uri="{BB962C8B-B14F-4D97-AF65-F5344CB8AC3E}">
        <p14:creationId xmlns:p14="http://schemas.microsoft.com/office/powerpoint/2010/main" val="5722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9308</TotalTime>
  <Words>626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Wingdings 3</vt:lpstr>
      <vt:lpstr>Figtree</vt:lpstr>
      <vt:lpstr>Figtree Medium</vt:lpstr>
      <vt:lpstr>Figtree SemiBold</vt:lpstr>
      <vt:lpstr>Office Theme</vt:lpstr>
      <vt:lpstr>PowerPoint Presentation</vt:lpstr>
      <vt:lpstr>Demo av version 2.85</vt:lpstr>
      <vt:lpstr>Detta kommer demonstreras</vt:lpstr>
      <vt:lpstr>Utbildningsinformation</vt:lpstr>
      <vt:lpstr>Studentinformation</vt:lpstr>
      <vt:lpstr>Medarbetarrättigheter</vt:lpstr>
      <vt:lpstr>Pedagogiskt stöd</vt:lpstr>
      <vt:lpstr>Pedagogiskt stöd</vt:lpstr>
      <vt:lpstr>Aktivitetstillfälle</vt:lpstr>
      <vt:lpstr>Aktivitetstillfälle</vt:lpstr>
      <vt:lpstr>Bevis</vt:lpstr>
      <vt:lpstr>Lokala texter för bevis och tillgodoräknande</vt:lpstr>
      <vt:lpstr>Ladok för studenter</vt:lpstr>
      <vt:lpstr>Uppföljningsdatabas</vt:lpstr>
      <vt:lpstr>Planerat att levereras 2.86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Moa Eriksson</cp:lastModifiedBy>
  <cp:revision>703</cp:revision>
  <dcterms:created xsi:type="dcterms:W3CDTF">2024-03-26T12:09:15Z</dcterms:created>
  <dcterms:modified xsi:type="dcterms:W3CDTF">2026-01-12T10:20:02Z</dcterms:modified>
</cp:coreProperties>
</file>