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9" r:id="rId4"/>
    <p:sldId id="342" r:id="rId5"/>
    <p:sldId id="332" r:id="rId6"/>
    <p:sldId id="333" r:id="rId7"/>
    <p:sldId id="334" r:id="rId8"/>
    <p:sldId id="337" r:id="rId9"/>
    <p:sldId id="336" r:id="rId10"/>
    <p:sldId id="338" r:id="rId11"/>
    <p:sldId id="335" r:id="rId12"/>
    <p:sldId id="341" r:id="rId13"/>
    <p:sldId id="339" r:id="rId14"/>
    <p:sldId id="340" r:id="rId15"/>
    <p:sldId id="329" r:id="rId16"/>
    <p:sldId id="330" r:id="rId17"/>
    <p:sldId id="331" r:id="rId18"/>
    <p:sldId id="305" r:id="rId19"/>
    <p:sldId id="292" r:id="rId20"/>
  </p:sldIdLst>
  <p:sldSz cx="12192000" cy="6858000"/>
  <p:notesSz cx="6858000" cy="9144000"/>
  <p:embeddedFontLst>
    <p:embeddedFont>
      <p:font typeface="Figtree" pitchFamily="2" charset="0"/>
      <p:regular r:id="rId22"/>
      <p:bold r:id="rId23"/>
      <p:italic r:id="rId24"/>
      <p:boldItalic r:id="rId25"/>
    </p:embeddedFont>
    <p:embeddedFont>
      <p:font typeface="Figtree Medium" pitchFamily="2" charset="0"/>
      <p:regular r:id="rId26"/>
      <p:italic r:id="rId27"/>
    </p:embeddedFont>
    <p:embeddedFont>
      <p:font typeface="Figtree SemiBold" pitchFamily="2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007633"/>
    <a:srgbClr val="E4E4E4"/>
    <a:srgbClr val="0C562A"/>
    <a:srgbClr val="DCA346"/>
    <a:srgbClr val="266837"/>
    <a:srgbClr val="284466"/>
    <a:srgbClr val="2E3D4A"/>
    <a:srgbClr val="107238"/>
    <a:srgbClr val="90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02/09/2026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885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9DEC7-61E5-9B60-6BF6-5F6E2242B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E984EFB-A166-D2D2-2479-60BD36648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096B36D-CBB5-CDF8-E9E4-606D98CBD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F05E9F-23A1-6EB5-AA41-03CF96E04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683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99290-AFC2-1778-DBB1-0633D994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9DED5F2-5E0B-B22E-B64D-5F1452BFB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417C290-9120-93A0-C0A2-233EE19E0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A68E3D-E6A5-D5DF-6799-4B689234D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0663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929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CD95-A7EF-BB7B-262A-F6822053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B248B05-090F-5933-461A-5072A507E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55EC2C8-4633-E95E-EB36-23419F098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5534A6-1549-A552-A32C-BE6D8D693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2152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84502-8D1E-FDDA-3DEB-D16F4EB0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AD6E467-94BF-26FA-F7D9-1D2E0506D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04F454F-E2D8-9F0C-2B8A-E8298CAF6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DB7F787-A1A7-4865-D071-CC368452B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2315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2026-02-09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2026-02-09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2026-02-09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2026-02-09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2026-02-09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2026-02-09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2026-02-09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2.87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5422A0-E329-F50C-0259-EF2511C8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BDADB7-6A0A-29BF-8B19-3334AEA4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ta fram en </a:t>
            </a:r>
            <a:r>
              <a:rPr lang="sv-SE" dirty="0" err="1"/>
              <a:t>pdf</a:t>
            </a:r>
            <a:r>
              <a:rPr lang="sv-SE" dirty="0"/>
              <a:t> som visar beslut om avslag på ansökan om tillgodoräknande. </a:t>
            </a:r>
          </a:p>
        </p:txBody>
      </p:sp>
    </p:spTree>
    <p:extLst>
      <p:ext uri="{BB962C8B-B14F-4D97-AF65-F5344CB8AC3E}">
        <p14:creationId xmlns:p14="http://schemas.microsoft.com/office/powerpoint/2010/main" val="105190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D585B07-B5BD-61CE-1386-FD81B9C3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31A1877-ADF7-08B6-C854-139B4045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man fattar beslut i ett bevisärende så avslutas ärendet nu automatiskt.</a:t>
            </a:r>
          </a:p>
        </p:txBody>
      </p:sp>
    </p:spTree>
    <p:extLst>
      <p:ext uri="{BB962C8B-B14F-4D97-AF65-F5344CB8AC3E}">
        <p14:creationId xmlns:p14="http://schemas.microsoft.com/office/powerpoint/2010/main" val="206070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B0B4B-DF8A-7E69-6482-848708B4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översikt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BA4264-69C8-14D2-5E55-991F308D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”Tillgodoräknande på del av kurs utan registrering”</a:t>
            </a:r>
            <a:r>
              <a:rPr lang="sv-SE" i="1" dirty="0"/>
              <a:t> </a:t>
            </a:r>
            <a:r>
              <a:rPr lang="sv-SE" dirty="0"/>
              <a:t>syns nu i nationell översikt oavsett om det finns ett förväntat deltagande på kursen eller inte.</a:t>
            </a:r>
          </a:p>
        </p:txBody>
      </p:sp>
    </p:spTree>
    <p:extLst>
      <p:ext uri="{BB962C8B-B14F-4D97-AF65-F5344CB8AC3E}">
        <p14:creationId xmlns:p14="http://schemas.microsoft.com/office/powerpoint/2010/main" val="298511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B20BF1-2EA9-A656-CF91-DC323451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Uppföljningsdatabasen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E8263-0610-8DCC-2CE6-37963C118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Nytt BI-objekt: BI_REGISTRERINGAR_KURSPAKETERINGSTILLFALLEN. Via detta går det att visa registreringar på kurstillfällen, oavsett på vilken nivå de finns (till exempel underliggande kurspaketeringar).</a:t>
            </a:r>
          </a:p>
          <a:p>
            <a:r>
              <a:rPr lang="sv-SE" dirty="0"/>
              <a:t>Nytt BI-objekt: BI_UTBILDNINGSTILLFALLESSTRUKTURER. Via detta går det att söka fram kurstillfällen och deras koppling till programtillfällen i status utkast och påbörjad. Tidigare kunde endast tillfällen i status komplett sökas fram.</a:t>
            </a:r>
          </a:p>
          <a:p>
            <a:r>
              <a:rPr lang="sv-SE" dirty="0"/>
              <a:t>Två nya BI-objekt: BI_FAKTUROR och BI_FAKTURATRANSAKTIONER. Via dessa går det att söka fram information från den nya avgiftshanteringen. </a:t>
            </a:r>
          </a:p>
          <a:p>
            <a:pPr lvl="1"/>
            <a:r>
              <a:rPr lang="sv-SE" dirty="0"/>
              <a:t>Observera att </a:t>
            </a:r>
            <a:r>
              <a:rPr lang="sv-SE" dirty="0" err="1"/>
              <a:t>migrering</a:t>
            </a:r>
            <a:r>
              <a:rPr lang="sv-SE" dirty="0"/>
              <a:t> av data kommer att ske i två steg. Datat kommer därför inte att vara komplett förrän i version 2.88.</a:t>
            </a:r>
          </a:p>
        </p:txBody>
      </p:sp>
    </p:spTree>
    <p:extLst>
      <p:ext uri="{BB962C8B-B14F-4D97-AF65-F5344CB8AC3E}">
        <p14:creationId xmlns:p14="http://schemas.microsoft.com/office/powerpoint/2010/main" val="16435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BA82C-EC60-1B17-6332-9A2E9C656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1FF24-63B6-A48E-CE0A-76D78D32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Uppföljningsdatabasen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D45A95-9734-2F90-8E4C-65FF79CA4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BI-objektet BI_UTBILDNINGSTILLFALLEN har kompletterats med uppgift om "senast ändrad" via den nya kolumnen SENAST_ANDRAD. Den kommer att ersätta kolumnen ANDRINGSDATUM, som tas bort i november 2026.</a:t>
            </a:r>
          </a:p>
          <a:p>
            <a:r>
              <a:rPr lang="sv-SE" dirty="0"/>
              <a:t>Nu finns komplett data för BI-objektet BI_ATTRIBUTVARDE_FOR_PLAN. BI-objektet levererades i version 2.86</a:t>
            </a:r>
          </a:p>
          <a:p>
            <a:r>
              <a:rPr lang="sv-SE" dirty="0"/>
              <a:t>IO-objekt IO_KURS visar nu även uppgifter för kursversioner som är i status påbörjad. Tidigare visades det endast i status komplett.</a:t>
            </a:r>
          </a:p>
        </p:txBody>
      </p:sp>
    </p:spTree>
    <p:extLst>
      <p:ext uri="{BB962C8B-B14F-4D97-AF65-F5344CB8AC3E}">
        <p14:creationId xmlns:p14="http://schemas.microsoft.com/office/powerpoint/2010/main" val="20118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778A-872C-E8B3-6F47-8CF5CBE7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F7B41-8D6A-6D48-E2DA-B78A904C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 / Ladok för alumner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73A10C-7191-78BD-9EB4-DF0F9113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struktur för menyn i Ladok för studenter och Ladok för alumner.</a:t>
            </a:r>
          </a:p>
        </p:txBody>
      </p:sp>
    </p:spTree>
    <p:extLst>
      <p:ext uri="{BB962C8B-B14F-4D97-AF65-F5344CB8AC3E}">
        <p14:creationId xmlns:p14="http://schemas.microsoft.com/office/powerpoint/2010/main" val="100795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24072-04A8-C16F-732C-0B95B77D2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330851C5-5B1B-9EE2-ED6D-C0B0A9F4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918" y="1808534"/>
            <a:ext cx="7327635" cy="491135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4ADFE5B6-862D-1D05-2A02-57BFD37C5391}"/>
              </a:ext>
            </a:extLst>
          </p:cNvPr>
          <p:cNvSpPr txBox="1">
            <a:spLocks/>
          </p:cNvSpPr>
          <p:nvPr/>
        </p:nvSpPr>
        <p:spPr>
          <a:xfrm>
            <a:off x="559690" y="365125"/>
            <a:ext cx="2651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sv-SE" dirty="0"/>
              <a:t>Tidigare</a:t>
            </a:r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3F322038-4EE4-BCF0-D27E-B844259B8ABA}"/>
              </a:ext>
            </a:extLst>
          </p:cNvPr>
          <p:cNvSpPr txBox="1">
            <a:spLocks/>
          </p:cNvSpPr>
          <p:nvPr/>
        </p:nvSpPr>
        <p:spPr>
          <a:xfrm>
            <a:off x="4048125" y="365125"/>
            <a:ext cx="439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rgbClr val="04B067"/>
                </a:solidFill>
              </a:rPr>
              <a:t>Nu</a:t>
            </a:r>
          </a:p>
        </p:txBody>
      </p:sp>
      <p:pic>
        <p:nvPicPr>
          <p:cNvPr id="7" name="Bildobjekt 6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AE7EEFC9-3D16-9BEE-FE55-CA4848B71B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348"/>
          <a:stretch>
            <a:fillRect/>
          </a:stretch>
        </p:blipFill>
        <p:spPr>
          <a:xfrm>
            <a:off x="559690" y="1825625"/>
            <a:ext cx="2102321" cy="4878153"/>
          </a:xfrm>
          <a:prstGeom prst="rect">
            <a:avLst/>
          </a:prstGeom>
        </p:spPr>
      </p:pic>
      <p:pic>
        <p:nvPicPr>
          <p:cNvPr id="8" name="Bildobjekt 7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06A486B7-893C-B9A2-310C-FAD70C431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150" y="1828643"/>
            <a:ext cx="7331403" cy="4920791"/>
          </a:xfrm>
          <a:prstGeom prst="rect">
            <a:avLst/>
          </a:prstGeom>
        </p:spPr>
      </p:pic>
      <p:sp>
        <p:nvSpPr>
          <p:cNvPr id="10" name="Pil: nedåt 9">
            <a:extLst>
              <a:ext uri="{FF2B5EF4-FFF2-40B4-BE49-F238E27FC236}">
                <a16:creationId xmlns:a16="http://schemas.microsoft.com/office/drawing/2014/main" id="{3251AD8E-A7A6-19AD-6887-2527CE2820F4}"/>
              </a:ext>
            </a:extLst>
          </p:cNvPr>
          <p:cNvSpPr/>
          <p:nvPr/>
        </p:nvSpPr>
        <p:spPr>
          <a:xfrm rot="900000">
            <a:off x="8802339" y="1209391"/>
            <a:ext cx="401216" cy="474323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nedåt 10">
            <a:extLst>
              <a:ext uri="{FF2B5EF4-FFF2-40B4-BE49-F238E27FC236}">
                <a16:creationId xmlns:a16="http://schemas.microsoft.com/office/drawing/2014/main" id="{E9BCC558-4733-A0D2-1581-8B7D8CCA474A}"/>
              </a:ext>
            </a:extLst>
          </p:cNvPr>
          <p:cNvSpPr/>
          <p:nvPr/>
        </p:nvSpPr>
        <p:spPr>
          <a:xfrm rot="900000">
            <a:off x="9735399" y="1209391"/>
            <a:ext cx="401216" cy="474323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nedåt 11">
            <a:extLst>
              <a:ext uri="{FF2B5EF4-FFF2-40B4-BE49-F238E27FC236}">
                <a16:creationId xmlns:a16="http://schemas.microsoft.com/office/drawing/2014/main" id="{09815181-4D4F-5FCB-EBB3-60D6DFA94995}"/>
              </a:ext>
            </a:extLst>
          </p:cNvPr>
          <p:cNvSpPr/>
          <p:nvPr/>
        </p:nvSpPr>
        <p:spPr>
          <a:xfrm rot="3470186">
            <a:off x="11431702" y="5930679"/>
            <a:ext cx="401216" cy="474323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6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C0E6C-936A-B624-73E8-E886FB31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38D501-4F16-64E8-DB24-A349C09A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Särskild sekretess för polisstuderande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85895C-3811-8C0F-0618-6BB4E2AF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visa varning på polisutbildning om att särskild sekretessprövning krävs innan man lämnar ut uppgifter till externa mottagare. </a:t>
            </a:r>
          </a:p>
          <a:p>
            <a:pPr lvl="1"/>
            <a:r>
              <a:rPr lang="sv-SE" dirty="0"/>
              <a:t>Mer information läggs upp i vägledningen (</a:t>
            </a:r>
            <a:r>
              <a:rPr lang="sv-SE" dirty="0" err="1"/>
              <a:t>confluence</a:t>
            </a:r>
            <a:r>
              <a:rPr lang="sv-SE" dirty="0"/>
              <a:t>) och skickas till berörda lärosäten.</a:t>
            </a:r>
          </a:p>
        </p:txBody>
      </p:sp>
      <p:pic>
        <p:nvPicPr>
          <p:cNvPr id="5" name="Bildobjekt 4" descr="En bild som visar text, programvara, Webbsida, Webbplats&#10;&#10;AI-genererat innehåll kan vara felaktigt.">
            <a:extLst>
              <a:ext uri="{FF2B5EF4-FFF2-40B4-BE49-F238E27FC236}">
                <a16:creationId xmlns:a16="http://schemas.microsoft.com/office/drawing/2014/main" id="{4DB42623-35C4-CC64-487F-69BE972B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5" y="2922372"/>
            <a:ext cx="11719249" cy="39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7756-A55F-C046-783F-4A8A040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1321D75-F89F-56A8-E455-3EDD3E0C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Planeras att levereras 2.88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CAF010-635E-112E-27DD-20D8503C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Pedagogiskt stöd</a:t>
            </a:r>
            <a:r>
              <a:rPr lang="sv-SE" dirty="0"/>
              <a:t>: Möjlighet att </a:t>
            </a:r>
            <a:r>
              <a:rPr lang="sv-SE" dirty="0" err="1"/>
              <a:t>masshantera</a:t>
            </a:r>
            <a:r>
              <a:rPr lang="sv-SE" dirty="0"/>
              <a:t> interna anteckningar på ansökningar om pedagogiskt stöd.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Individuell studieplan</a:t>
            </a:r>
            <a:r>
              <a:rPr lang="sv-SE" dirty="0"/>
              <a:t>: Personkopplingar kommer bara kunna göras för verksamhetsroller som har verksamhetsområdet ISP, samt endast för användare som är behöriga på aktuell organisationsenhet.</a:t>
            </a:r>
          </a:p>
          <a:p>
            <a:pPr marL="0" indent="0">
              <a:buNone/>
            </a:pPr>
            <a:r>
              <a:rPr lang="sv-SE" dirty="0"/>
              <a:t>Förbered genom att: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Gå till systemadministration </a:t>
            </a:r>
            <a:r>
              <a:rPr lang="sv-SE" dirty="0">
                <a:sym typeface="Wingdings 3" panose="05040102010807070707" pitchFamily="18" charset="2"/>
              </a:rPr>
              <a:t> Grunddata  Verksamhetsroll 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>
                <a:sym typeface="Wingdings 3" panose="05040102010807070707" pitchFamily="18" charset="2"/>
              </a:rPr>
              <a:t>Lägg till </a:t>
            </a:r>
            <a:r>
              <a:rPr lang="sv-SE" dirty="0"/>
              <a:t>Verksamhetsområde ” Individuell studieplan” för de roller som ska kunna </a:t>
            </a:r>
            <a:r>
              <a:rPr lang="sv-SE" dirty="0" err="1"/>
              <a:t>personkopplas</a:t>
            </a:r>
            <a:r>
              <a:rPr lang="sv-SE" dirty="0"/>
              <a:t> inom ISP</a:t>
            </a:r>
            <a:endParaRPr lang="sv-SE" dirty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83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2.87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9 februari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Utbudsomgång</a:t>
            </a:r>
          </a:p>
          <a:p>
            <a:pPr marL="0" indent="0">
              <a:buNone/>
            </a:pPr>
            <a:r>
              <a:rPr lang="sv-SE" sz="2400" dirty="0"/>
              <a:t>Studieavgifter</a:t>
            </a:r>
          </a:p>
          <a:p>
            <a:pPr marL="0" indent="0">
              <a:buNone/>
            </a:pPr>
            <a:r>
              <a:rPr lang="sv-SE" sz="2400" dirty="0"/>
              <a:t>Aktivitetstillfällen</a:t>
            </a:r>
          </a:p>
          <a:p>
            <a:pPr marL="0" indent="0">
              <a:buNone/>
            </a:pPr>
            <a:r>
              <a:rPr lang="sv-SE" sz="2400" dirty="0"/>
              <a:t>Tillgodoräknande</a:t>
            </a:r>
          </a:p>
          <a:p>
            <a:pPr marL="0" indent="0">
              <a:buNone/>
            </a:pPr>
            <a:r>
              <a:rPr lang="sv-SE" sz="2400" dirty="0"/>
              <a:t>Bevis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E02C86-5197-B774-3AE2-17CE085A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A65838-29FA-F3CD-DD77-8B8506075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göra inställningar för kopiering av alla typer av utbildningstillfällen. Tidigare gick det endast att ställa in för kopiering av kurstillfällen.</a:t>
            </a:r>
          </a:p>
        </p:txBody>
      </p:sp>
    </p:spTree>
    <p:extLst>
      <p:ext uri="{BB962C8B-B14F-4D97-AF65-F5344CB8AC3E}">
        <p14:creationId xmlns:p14="http://schemas.microsoft.com/office/powerpoint/2010/main" val="412515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86F18-2767-9F96-BC83-0B4293BEE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D2279B-2B5F-ED19-BB03-65DB4C87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A4CE6-9490-F725-DDAC-CF5E745D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lägga till extra information på fakturor, till exempel för att informera om förväntad överförings- och handläggningstid.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Informationen på fakturor har förtydligats</a:t>
            </a:r>
          </a:p>
        </p:txBody>
      </p:sp>
    </p:spTree>
    <p:extLst>
      <p:ext uri="{BB962C8B-B14F-4D97-AF65-F5344CB8AC3E}">
        <p14:creationId xmlns:p14="http://schemas.microsoft.com/office/powerpoint/2010/main" val="12356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1FECE37-0AD6-5B50-444F-0460C59A1133}"/>
              </a:ext>
            </a:extLst>
          </p:cNvPr>
          <p:cNvSpPr txBox="1">
            <a:spLocks/>
          </p:cNvSpPr>
          <p:nvPr/>
        </p:nvSpPr>
        <p:spPr>
          <a:xfrm>
            <a:off x="216790" y="-177800"/>
            <a:ext cx="2651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sv-SE" dirty="0"/>
              <a:t>Tidigare</a:t>
            </a: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E5E342F1-75CF-6E68-DB8D-75EA0CC96144}"/>
              </a:ext>
            </a:extLst>
          </p:cNvPr>
          <p:cNvSpPr txBox="1">
            <a:spLocks/>
          </p:cNvSpPr>
          <p:nvPr/>
        </p:nvSpPr>
        <p:spPr>
          <a:xfrm>
            <a:off x="5235349" y="-177800"/>
            <a:ext cx="439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rgbClr val="04B067"/>
                </a:solidFill>
              </a:rPr>
              <a:t>Nu</a:t>
            </a:r>
          </a:p>
        </p:txBody>
      </p:sp>
      <p:pic>
        <p:nvPicPr>
          <p:cNvPr id="11" name="Bildobjekt 10" descr="En bild som visar text, skärmbild, nummer, diagram&#10;&#10;AI-genererat innehåll kan vara felaktigt.">
            <a:extLst>
              <a:ext uri="{FF2B5EF4-FFF2-40B4-BE49-F238E27FC236}">
                <a16:creationId xmlns:a16="http://schemas.microsoft.com/office/drawing/2014/main" id="{8E8F5421-8B46-046D-6AD0-123B546B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87" t="11564" r="51911" b="1632"/>
          <a:stretch>
            <a:fillRect/>
          </a:stretch>
        </p:blipFill>
        <p:spPr>
          <a:xfrm>
            <a:off x="216790" y="943167"/>
            <a:ext cx="4267397" cy="59529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objekt 11" descr="En bild som visar text, skärmbild, nummer, diagram&#10;&#10;AI-genererat innehåll kan vara felaktigt.">
            <a:extLst>
              <a:ext uri="{FF2B5EF4-FFF2-40B4-BE49-F238E27FC236}">
                <a16:creationId xmlns:a16="http://schemas.microsoft.com/office/drawing/2014/main" id="{EBBA5D64-47B2-9D70-67A5-B0AF7CEF0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332" t="11981" r="13228" b="1215"/>
          <a:stretch>
            <a:fillRect/>
          </a:stretch>
        </p:blipFill>
        <p:spPr>
          <a:xfrm>
            <a:off x="5235349" y="943168"/>
            <a:ext cx="4267397" cy="6050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Ellips 15">
            <a:extLst>
              <a:ext uri="{FF2B5EF4-FFF2-40B4-BE49-F238E27FC236}">
                <a16:creationId xmlns:a16="http://schemas.microsoft.com/office/drawing/2014/main" id="{889C9593-D49D-F4F7-603C-5E7D982DEEB1}"/>
              </a:ext>
            </a:extLst>
          </p:cNvPr>
          <p:cNvSpPr/>
          <p:nvPr/>
        </p:nvSpPr>
        <p:spPr>
          <a:xfrm>
            <a:off x="8305799" y="1071562"/>
            <a:ext cx="338137" cy="33813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BC17D3AD-1F0B-E9FC-1E3D-8AF1DA3BEA7E}"/>
              </a:ext>
            </a:extLst>
          </p:cNvPr>
          <p:cNvSpPr/>
          <p:nvPr/>
        </p:nvSpPr>
        <p:spPr>
          <a:xfrm>
            <a:off x="4911387" y="3186112"/>
            <a:ext cx="338137" cy="33813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80F4BBA3-27B3-86CD-8152-24C8C74C8AC5}"/>
              </a:ext>
            </a:extLst>
          </p:cNvPr>
          <p:cNvSpPr/>
          <p:nvPr/>
        </p:nvSpPr>
        <p:spPr>
          <a:xfrm>
            <a:off x="4911387" y="5024437"/>
            <a:ext cx="338137" cy="33813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3E8EDA6C-354A-A307-1654-1A5D24711972}"/>
              </a:ext>
            </a:extLst>
          </p:cNvPr>
          <p:cNvSpPr/>
          <p:nvPr/>
        </p:nvSpPr>
        <p:spPr>
          <a:xfrm>
            <a:off x="4911387" y="5707663"/>
            <a:ext cx="338137" cy="33813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A5E56AC5-EF8B-FE33-F8B1-68C45C40B7C4}"/>
              </a:ext>
            </a:extLst>
          </p:cNvPr>
          <p:cNvSpPr/>
          <p:nvPr/>
        </p:nvSpPr>
        <p:spPr>
          <a:xfrm>
            <a:off x="8305798" y="5857490"/>
            <a:ext cx="338137" cy="33813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F4BED00F-4942-A1B0-833E-4ABE65151BD7}"/>
              </a:ext>
            </a:extLst>
          </p:cNvPr>
          <p:cNvSpPr/>
          <p:nvPr/>
        </p:nvSpPr>
        <p:spPr>
          <a:xfrm>
            <a:off x="4911387" y="6148002"/>
            <a:ext cx="338137" cy="33813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22B4D6D5-AF4F-1C67-A08E-4971CD941F65}"/>
              </a:ext>
            </a:extLst>
          </p:cNvPr>
          <p:cNvSpPr/>
          <p:nvPr/>
        </p:nvSpPr>
        <p:spPr>
          <a:xfrm>
            <a:off x="9600974" y="2079725"/>
            <a:ext cx="338137" cy="3381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rgbClr val="04B067"/>
                </a:solidFill>
              </a:rPr>
              <a:t>1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5210CF9-016A-9DAB-5ABC-31AC83797606}"/>
              </a:ext>
            </a:extLst>
          </p:cNvPr>
          <p:cNvSpPr/>
          <p:nvPr/>
        </p:nvSpPr>
        <p:spPr>
          <a:xfrm>
            <a:off x="9600974" y="2822675"/>
            <a:ext cx="338137" cy="3381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rgbClr val="04B067"/>
                </a:solidFill>
              </a:rPr>
              <a:t>2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9C05E2B-18DA-771B-C3BE-199F49F42D30}"/>
              </a:ext>
            </a:extLst>
          </p:cNvPr>
          <p:cNvSpPr/>
          <p:nvPr/>
        </p:nvSpPr>
        <p:spPr>
          <a:xfrm>
            <a:off x="9600974" y="3565625"/>
            <a:ext cx="338137" cy="3381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rgbClr val="04B067"/>
                </a:solidFill>
              </a:rPr>
              <a:t>3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3B0E52E2-8BFE-2641-9536-4311DE094AC1}"/>
              </a:ext>
            </a:extLst>
          </p:cNvPr>
          <p:cNvSpPr/>
          <p:nvPr/>
        </p:nvSpPr>
        <p:spPr>
          <a:xfrm>
            <a:off x="9600974" y="4308575"/>
            <a:ext cx="338137" cy="3381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rgbClr val="04B067"/>
                </a:solidFill>
              </a:rPr>
              <a:t>4</a:t>
            </a: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8B33B24B-7C54-80FD-7F8C-805FB45E70AC}"/>
              </a:ext>
            </a:extLst>
          </p:cNvPr>
          <p:cNvSpPr/>
          <p:nvPr/>
        </p:nvSpPr>
        <p:spPr>
          <a:xfrm>
            <a:off x="9600974" y="5051525"/>
            <a:ext cx="338137" cy="3381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rgbClr val="04B067"/>
                </a:solidFill>
              </a:rPr>
              <a:t>5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32E6E10-4148-254C-32FC-531C2603C05B}"/>
              </a:ext>
            </a:extLst>
          </p:cNvPr>
          <p:cNvSpPr txBox="1"/>
          <p:nvPr/>
        </p:nvSpPr>
        <p:spPr>
          <a:xfrm>
            <a:off x="9811235" y="2021920"/>
            <a:ext cx="176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”</a:t>
            </a:r>
            <a:r>
              <a:rPr lang="sv-SE" sz="1400" dirty="0" err="1"/>
              <a:t>Issued</a:t>
            </a:r>
            <a:r>
              <a:rPr lang="sv-SE" sz="1400" dirty="0"/>
              <a:t>”: Datum då fakturan skickades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1529C4E7-D1F7-2983-FEE8-08F6D0169728}"/>
              </a:ext>
            </a:extLst>
          </p:cNvPr>
          <p:cNvSpPr txBox="1"/>
          <p:nvPr/>
        </p:nvSpPr>
        <p:spPr>
          <a:xfrm>
            <a:off x="9854344" y="2690336"/>
            <a:ext cx="2537682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sv-SE" sz="1400" dirty="0"/>
              <a:t>Tuition </a:t>
            </a:r>
            <a:r>
              <a:rPr lang="sv-SE" sz="1400" dirty="0" err="1"/>
              <a:t>fee</a:t>
            </a:r>
            <a:r>
              <a:rPr lang="sv-SE" sz="1400" dirty="0"/>
              <a:t>: Hela avgiften</a:t>
            </a:r>
          </a:p>
          <a:p>
            <a:pPr>
              <a:spcAft>
                <a:spcPts val="300"/>
              </a:spcAft>
            </a:pPr>
            <a:r>
              <a:rPr lang="sv-SE" sz="1400" dirty="0" err="1"/>
              <a:t>Amount</a:t>
            </a:r>
            <a:r>
              <a:rPr lang="sv-SE" sz="1400" dirty="0"/>
              <a:t> to </a:t>
            </a:r>
            <a:r>
              <a:rPr lang="sv-SE" sz="1400" dirty="0" err="1"/>
              <a:t>pay</a:t>
            </a:r>
            <a:r>
              <a:rPr lang="sv-SE" sz="1400" dirty="0"/>
              <a:t>: Uppdateras vid ev. inbetalningar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64C2EE3-D886-8A50-E23D-875F6BEEEBA7}"/>
              </a:ext>
            </a:extLst>
          </p:cNvPr>
          <p:cNvSpPr txBox="1"/>
          <p:nvPr/>
        </p:nvSpPr>
        <p:spPr>
          <a:xfrm>
            <a:off x="9854343" y="3580804"/>
            <a:ext cx="278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Message</a:t>
            </a:r>
            <a:r>
              <a:rPr lang="sv-SE" sz="1400" dirty="0"/>
              <a:t> to receiver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578FC1F-ECC8-3970-D849-DF280D0E0511}"/>
              </a:ext>
            </a:extLst>
          </p:cNvPr>
          <p:cNvSpPr txBox="1"/>
          <p:nvPr/>
        </p:nvSpPr>
        <p:spPr>
          <a:xfrm>
            <a:off x="9854343" y="4302085"/>
            <a:ext cx="278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Ny ordning i rutan</a:t>
            </a:r>
            <a:endParaRPr lang="sv-SE" sz="1400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396FD56E-E00B-645E-ECAD-52709A143306}"/>
              </a:ext>
            </a:extLst>
          </p:cNvPr>
          <p:cNvSpPr txBox="1"/>
          <p:nvPr/>
        </p:nvSpPr>
        <p:spPr>
          <a:xfrm>
            <a:off x="9854343" y="5081885"/>
            <a:ext cx="278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Lärosätestext</a:t>
            </a:r>
          </a:p>
        </p:txBody>
      </p:sp>
    </p:spTree>
    <p:extLst>
      <p:ext uri="{BB962C8B-B14F-4D97-AF65-F5344CB8AC3E}">
        <p14:creationId xmlns:p14="http://schemas.microsoft.com/office/powerpoint/2010/main" val="16667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23E59-1FDA-D7DA-4C5A-7D7D34BD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F9E7C-2887-D28D-0F18-E2A252C6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77704-A045-5CD6-9D9E-97D26773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lägga till extra information på fakturor, till exempel för att informera om förväntad överförings- och handläggningstid.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Informationen på fakturor har förtydligats</a:t>
            </a:r>
          </a:p>
          <a:p>
            <a:r>
              <a:rPr lang="sv-SE" dirty="0"/>
              <a:t>Det är nu möjligt att registervårda studieavgiftsperioden på en betald faktura.</a:t>
            </a:r>
          </a:p>
          <a:p>
            <a:pPr lvl="1"/>
            <a:r>
              <a:rPr lang="sv-SE" dirty="0"/>
              <a:t>Levererades 28 januari, version 2.86.3</a:t>
            </a:r>
          </a:p>
          <a:p>
            <a:pPr lvl="1"/>
            <a:r>
              <a:rPr lang="sv-SE" dirty="0"/>
              <a:t>Ny systemaktivitet: ”Studieavgifter: Registervårda fakturans studieavgiftsperiod”</a:t>
            </a:r>
          </a:p>
        </p:txBody>
      </p:sp>
    </p:spTree>
    <p:extLst>
      <p:ext uri="{BB962C8B-B14F-4D97-AF65-F5344CB8AC3E}">
        <p14:creationId xmlns:p14="http://schemas.microsoft.com/office/powerpoint/2010/main" val="11080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0A85A2-237F-AEA0-37C5-43F96417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2940C-FCDD-3C79-27D8-98C6A8D0E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visa betygsfördelning för aktivitetstillfällen. </a:t>
            </a:r>
          </a:p>
          <a:p>
            <a:pPr lvl="1"/>
            <a:r>
              <a:rPr lang="sv-SE" dirty="0"/>
              <a:t>Summeringen visar endast resultat som attesterats via attesteringsvyn på ett aktivitetstillfälle 14 januari (version 2.85) eller senare.</a:t>
            </a:r>
          </a:p>
        </p:txBody>
      </p:sp>
    </p:spTree>
    <p:extLst>
      <p:ext uri="{BB962C8B-B14F-4D97-AF65-F5344CB8AC3E}">
        <p14:creationId xmlns:p14="http://schemas.microsoft.com/office/powerpoint/2010/main" val="26195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E5FA0-BE28-47F0-E5BB-C0762060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375B96-C362-D0EC-9ABE-DD128253E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sökvyn</a:t>
            </a:r>
            <a:r>
              <a:rPr lang="sv-SE" dirty="0"/>
              <a:t> för ansökningar om pedagogiskt stöd går det nu att sortera sökresultatet på aktivitetstillfällesnamn.</a:t>
            </a:r>
          </a:p>
        </p:txBody>
      </p:sp>
      <p:pic>
        <p:nvPicPr>
          <p:cNvPr id="5" name="Bildobjekt 4" descr="En bild som visar text, skärmbild, nummer, programvara&#10;&#10;AI-genererat innehåll kan vara felaktigt.">
            <a:extLst>
              <a:ext uri="{FF2B5EF4-FFF2-40B4-BE49-F238E27FC236}">
                <a16:creationId xmlns:a16="http://schemas.microsoft.com/office/drawing/2014/main" id="{ADC33ED1-E7F9-FA4F-1529-2DF40634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80"/>
          <a:stretch>
            <a:fillRect/>
          </a:stretch>
        </p:blipFill>
        <p:spPr>
          <a:xfrm>
            <a:off x="790172" y="2773741"/>
            <a:ext cx="10611655" cy="3929797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1739B2E8-2A42-A189-9C6B-A87CAE22328E}"/>
              </a:ext>
            </a:extLst>
          </p:cNvPr>
          <p:cNvSpPr/>
          <p:nvPr/>
        </p:nvSpPr>
        <p:spPr>
          <a:xfrm rot="7397840">
            <a:off x="6162092" y="5790915"/>
            <a:ext cx="401216" cy="474323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8274</TotalTime>
  <Words>673</Words>
  <Application>Microsoft Office PowerPoint</Application>
  <PresentationFormat>Bredbild</PresentationFormat>
  <Paragraphs>86</Paragraphs>
  <Slides>19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Aptos</vt:lpstr>
      <vt:lpstr>Figtree</vt:lpstr>
      <vt:lpstr>Wingdings 3</vt:lpstr>
      <vt:lpstr>Figtree SemiBold</vt:lpstr>
      <vt:lpstr>Figtree Medium</vt:lpstr>
      <vt:lpstr>Office Theme</vt:lpstr>
      <vt:lpstr>PowerPoint-presentation</vt:lpstr>
      <vt:lpstr>Demo av version 2.87</vt:lpstr>
      <vt:lpstr>Detta kommer demonstreras</vt:lpstr>
      <vt:lpstr>Utbudsomgång</vt:lpstr>
      <vt:lpstr>Studieavgifter</vt:lpstr>
      <vt:lpstr>PowerPoint-presentation</vt:lpstr>
      <vt:lpstr>Studieavgifter</vt:lpstr>
      <vt:lpstr>Aktivitetstillfällen</vt:lpstr>
      <vt:lpstr>Pedagogiskt stöd</vt:lpstr>
      <vt:lpstr>Tillgodoräknande</vt:lpstr>
      <vt:lpstr>Bevis</vt:lpstr>
      <vt:lpstr>Nationell översikt</vt:lpstr>
      <vt:lpstr>Uppföljningsdatabasen</vt:lpstr>
      <vt:lpstr>Uppföljningsdatabasen</vt:lpstr>
      <vt:lpstr>Ladok för studenter / Ladok för alumner</vt:lpstr>
      <vt:lpstr>PowerPoint-presentation</vt:lpstr>
      <vt:lpstr>Särskild sekretess för polisstuderande</vt:lpstr>
      <vt:lpstr>Planeras att levereras 2.88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685</cp:revision>
  <dcterms:created xsi:type="dcterms:W3CDTF">2024-03-26T12:09:15Z</dcterms:created>
  <dcterms:modified xsi:type="dcterms:W3CDTF">2026-02-09T11:03:32Z</dcterms:modified>
</cp:coreProperties>
</file>