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6" r:id="rId3"/>
    <p:sldId id="259" r:id="rId4"/>
    <p:sldId id="347" r:id="rId5"/>
    <p:sldId id="357" r:id="rId6"/>
    <p:sldId id="356" r:id="rId7"/>
    <p:sldId id="346" r:id="rId8"/>
    <p:sldId id="353" r:id="rId9"/>
    <p:sldId id="354" r:id="rId10"/>
    <p:sldId id="342" r:id="rId11"/>
    <p:sldId id="360" r:id="rId12"/>
    <p:sldId id="352" r:id="rId13"/>
    <p:sldId id="351" r:id="rId14"/>
    <p:sldId id="350" r:id="rId15"/>
    <p:sldId id="345" r:id="rId16"/>
    <p:sldId id="358" r:id="rId17"/>
    <p:sldId id="348" r:id="rId18"/>
    <p:sldId id="349" r:id="rId19"/>
    <p:sldId id="355" r:id="rId20"/>
    <p:sldId id="305" r:id="rId21"/>
    <p:sldId id="361" r:id="rId22"/>
    <p:sldId id="292" r:id="rId23"/>
  </p:sldIdLst>
  <p:sldSz cx="12192000" cy="6858000"/>
  <p:notesSz cx="6858000" cy="9144000"/>
  <p:embeddedFontLst>
    <p:embeddedFont>
      <p:font typeface="Figtree" panose="020B0604020202020204" charset="0"/>
      <p:regular r:id="rId25"/>
      <p:bold r:id="rId26"/>
      <p:italic r:id="rId27"/>
      <p:boldItalic r:id="rId28"/>
    </p:embeddedFont>
    <p:embeddedFont>
      <p:font typeface="Figtree Medium" panose="020B0604020202020204" charset="0"/>
      <p:regular r:id="rId29"/>
      <p:italic r:id="rId30"/>
    </p:embeddedFont>
    <p:embeddedFont>
      <p:font typeface="Figtree SemiBold" panose="020B0604020202020204" charset="0"/>
      <p:regular r:id="rId31"/>
      <p:bold r:id="rId32"/>
      <p:italic r:id="rId33"/>
      <p:boldItalic r:id="rId34"/>
    </p:embeddedFont>
    <p:embeddedFont>
      <p:font typeface="Wingdings 3" panose="05040102010807070707" pitchFamily="18" charset="2"/>
      <p:regular r:id="rId35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4B067"/>
    <a:srgbClr val="007633"/>
    <a:srgbClr val="E4E4E4"/>
    <a:srgbClr val="0C562A"/>
    <a:srgbClr val="DCA346"/>
    <a:srgbClr val="266837"/>
    <a:srgbClr val="284466"/>
    <a:srgbClr val="2E3D4A"/>
    <a:srgbClr val="1072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247" autoAdjust="0"/>
  </p:normalViewPr>
  <p:slideViewPr>
    <p:cSldViewPr snapToGrid="0">
      <p:cViewPr varScale="1">
        <p:scale>
          <a:sx n="95" d="100"/>
          <a:sy n="95" d="100"/>
        </p:scale>
        <p:origin x="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02/23/2026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66885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2026-02-23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D2CE4E-AC76-C81C-ABB7-824E23D16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E4C24-AEF2-7249-9AA0-1CAC3A320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57442C5-5137-0062-09E9-5DFF18786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FE41FF-7FD8-9D00-8599-5FC39B691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2026-02-23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2026-02-23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2EA030-428D-BEBB-B319-92680E206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EAB526-E829-9FA6-CF67-28AE852F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2026-02-23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  <a:solidFill>
            <a:srgbClr val="007633"/>
          </a:solidFill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AF513B9-3816-BAEB-4843-7EC0969F3732}"/>
              </a:ext>
            </a:extLst>
          </p:cNvPr>
          <p:cNvSpPr/>
          <p:nvPr userDrawn="1"/>
        </p:nvSpPr>
        <p:spPr>
          <a:xfrm rot="917296">
            <a:off x="9070416" y="-183710"/>
            <a:ext cx="3892918" cy="7703438"/>
          </a:xfrm>
          <a:custGeom>
            <a:avLst/>
            <a:gdLst>
              <a:gd name="connsiteX0" fmla="*/ 0 w 1628775"/>
              <a:gd name="connsiteY0" fmla="*/ 0 h 7125079"/>
              <a:gd name="connsiteX1" fmla="*/ 1628775 w 1628775"/>
              <a:gd name="connsiteY1" fmla="*/ 0 h 7125079"/>
              <a:gd name="connsiteX2" fmla="*/ 1628775 w 1628775"/>
              <a:gd name="connsiteY2" fmla="*/ 7125079 h 7125079"/>
              <a:gd name="connsiteX3" fmla="*/ 0 w 1628775"/>
              <a:gd name="connsiteY3" fmla="*/ 7125079 h 7125079"/>
              <a:gd name="connsiteX4" fmla="*/ 0 w 1628775"/>
              <a:gd name="connsiteY4" fmla="*/ 0 h 7125079"/>
              <a:gd name="connsiteX0" fmla="*/ 0 w 2082897"/>
              <a:gd name="connsiteY0" fmla="*/ 578359 h 7703438"/>
              <a:gd name="connsiteX1" fmla="*/ 2082897 w 2082897"/>
              <a:gd name="connsiteY1" fmla="*/ 0 h 7703438"/>
              <a:gd name="connsiteX2" fmla="*/ 1628775 w 2082897"/>
              <a:gd name="connsiteY2" fmla="*/ 7703438 h 7703438"/>
              <a:gd name="connsiteX3" fmla="*/ 0 w 2082897"/>
              <a:gd name="connsiteY3" fmla="*/ 7703438 h 7703438"/>
              <a:gd name="connsiteX4" fmla="*/ 0 w 2082897"/>
              <a:gd name="connsiteY4" fmla="*/ 578359 h 7703438"/>
              <a:gd name="connsiteX0" fmla="*/ 0 w 3892918"/>
              <a:gd name="connsiteY0" fmla="*/ 578359 h 7703438"/>
              <a:gd name="connsiteX1" fmla="*/ 2082897 w 3892918"/>
              <a:gd name="connsiteY1" fmla="*/ 0 h 7703438"/>
              <a:gd name="connsiteX2" fmla="*/ 3892918 w 3892918"/>
              <a:gd name="connsiteY2" fmla="*/ 6630313 h 7703438"/>
              <a:gd name="connsiteX3" fmla="*/ 0 w 3892918"/>
              <a:gd name="connsiteY3" fmla="*/ 7703438 h 7703438"/>
              <a:gd name="connsiteX4" fmla="*/ 0 w 3892918"/>
              <a:gd name="connsiteY4" fmla="*/ 578359 h 7703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2918" h="7703438">
                <a:moveTo>
                  <a:pt x="0" y="578359"/>
                </a:moveTo>
                <a:lnTo>
                  <a:pt x="2082897" y="0"/>
                </a:lnTo>
                <a:lnTo>
                  <a:pt x="3892918" y="6630313"/>
                </a:lnTo>
                <a:lnTo>
                  <a:pt x="0" y="7703438"/>
                </a:lnTo>
                <a:lnTo>
                  <a:pt x="0" y="578359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EE276D9-B1D7-512E-9E31-307589EAF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9D2C18-4ADF-1CDE-6E0D-62FC46F7F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7038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02138" y="6036815"/>
            <a:ext cx="1587724" cy="4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2026-02-23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2026-02-23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2B6-E63C-6D4A-56B7-1260C5AA4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9C839-6834-A094-B1BF-887D63EC7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24E1D99-EC3B-00B1-4FA1-678700860336}"/>
              </a:ext>
            </a:extLst>
          </p:cNvPr>
          <p:cNvSpPr/>
          <p:nvPr userDrawn="1"/>
        </p:nvSpPr>
        <p:spPr>
          <a:xfrm>
            <a:off x="-1587" y="0"/>
            <a:ext cx="12193587" cy="2836863"/>
          </a:xfrm>
          <a:custGeom>
            <a:avLst/>
            <a:gdLst>
              <a:gd name="connsiteX0" fmla="*/ 0 w 12192000"/>
              <a:gd name="connsiteY0" fmla="*/ 0 h 1790700"/>
              <a:gd name="connsiteX1" fmla="*/ 12192000 w 12192000"/>
              <a:gd name="connsiteY1" fmla="*/ 0 h 1790700"/>
              <a:gd name="connsiteX2" fmla="*/ 12192000 w 12192000"/>
              <a:gd name="connsiteY2" fmla="*/ 1790700 h 1790700"/>
              <a:gd name="connsiteX3" fmla="*/ 0 w 12192000"/>
              <a:gd name="connsiteY3" fmla="*/ 1790700 h 1790700"/>
              <a:gd name="connsiteX4" fmla="*/ 0 w 12192000"/>
              <a:gd name="connsiteY4" fmla="*/ 0 h 1790700"/>
              <a:gd name="connsiteX0" fmla="*/ 25400 w 12217400"/>
              <a:gd name="connsiteY0" fmla="*/ 0 h 2730500"/>
              <a:gd name="connsiteX1" fmla="*/ 12217400 w 12217400"/>
              <a:gd name="connsiteY1" fmla="*/ 0 h 2730500"/>
              <a:gd name="connsiteX2" fmla="*/ 12217400 w 12217400"/>
              <a:gd name="connsiteY2" fmla="*/ 1790700 h 2730500"/>
              <a:gd name="connsiteX3" fmla="*/ 0 w 12217400"/>
              <a:gd name="connsiteY3" fmla="*/ 2730500 h 2730500"/>
              <a:gd name="connsiteX4" fmla="*/ 25400 w 12217400"/>
              <a:gd name="connsiteY4" fmla="*/ 0 h 2730500"/>
              <a:gd name="connsiteX0" fmla="*/ 1587 w 12193587"/>
              <a:gd name="connsiteY0" fmla="*/ 0 h 2735092"/>
              <a:gd name="connsiteX1" fmla="*/ 12193587 w 12193587"/>
              <a:gd name="connsiteY1" fmla="*/ 0 h 2735092"/>
              <a:gd name="connsiteX2" fmla="*/ 12193587 w 12193587"/>
              <a:gd name="connsiteY2" fmla="*/ 1790700 h 2735092"/>
              <a:gd name="connsiteX3" fmla="*/ 0 w 12193587"/>
              <a:gd name="connsiteY3" fmla="*/ 2735092 h 2735092"/>
              <a:gd name="connsiteX4" fmla="*/ 1587 w 12193587"/>
              <a:gd name="connsiteY4" fmla="*/ 0 h 273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3587" h="2735092">
                <a:moveTo>
                  <a:pt x="1587" y="0"/>
                </a:moveTo>
                <a:lnTo>
                  <a:pt x="12193587" y="0"/>
                </a:lnTo>
                <a:lnTo>
                  <a:pt x="12193587" y="1790700"/>
                </a:lnTo>
                <a:lnTo>
                  <a:pt x="0" y="2735092"/>
                </a:lnTo>
                <a:lnTo>
                  <a:pt x="158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94381-2C45-C341-AE82-F9E7DD509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62076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035106B-D516-2187-B352-7C2BE62ED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>
            <a:off x="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5103" y="2047081"/>
            <a:ext cx="6106228" cy="4842588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06228" h="4842588">
                <a:moveTo>
                  <a:pt x="9331" y="0"/>
                </a:moveTo>
                <a:lnTo>
                  <a:pt x="5089311" y="0"/>
                </a:lnTo>
                <a:cubicBezTo>
                  <a:pt x="5650443" y="0"/>
                  <a:pt x="6105331" y="454888"/>
                  <a:pt x="6105331" y="1016020"/>
                </a:cubicBezTo>
                <a:cubicBezTo>
                  <a:pt x="6108441" y="2412841"/>
                  <a:pt x="6102221" y="3417775"/>
                  <a:pt x="6105331" y="4814596"/>
                </a:cubicBezTo>
                <a:lnTo>
                  <a:pt x="0" y="4842588"/>
                </a:lnTo>
                <a:cubicBezTo>
                  <a:pt x="3110" y="3228392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>
            <a:normAutofit/>
          </a:bodyPr>
          <a:lstStyle>
            <a:lvl1pPr>
              <a:defRPr sz="1800">
                <a:latin typeface="Figtree" pitchFamily="2" charset="0"/>
              </a:defRPr>
            </a:lvl1pPr>
            <a:lvl2pPr>
              <a:defRPr sz="1600">
                <a:latin typeface="Figtree" pitchFamily="2" charset="0"/>
              </a:defRPr>
            </a:lvl2pPr>
            <a:lvl3pPr>
              <a:defRPr sz="1600">
                <a:latin typeface="Figtree" pitchFamily="2" charset="0"/>
              </a:defRPr>
            </a:lvl3pPr>
            <a:lvl4pPr>
              <a:defRPr sz="1600">
                <a:latin typeface="Figtree" pitchFamily="2" charset="0"/>
              </a:defRPr>
            </a:lvl4pPr>
            <a:lvl5pPr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237629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16494" y="1690688"/>
            <a:ext cx="11779059" cy="5205213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79059" h="5205213">
                <a:moveTo>
                  <a:pt x="9331" y="0"/>
                </a:moveTo>
                <a:lnTo>
                  <a:pt x="10762142" y="0"/>
                </a:lnTo>
                <a:cubicBezTo>
                  <a:pt x="11323274" y="0"/>
                  <a:pt x="11778162" y="454888"/>
                  <a:pt x="11778162" y="1016020"/>
                </a:cubicBezTo>
                <a:cubicBezTo>
                  <a:pt x="11781272" y="2412841"/>
                  <a:pt x="11775052" y="3808392"/>
                  <a:pt x="11778162" y="5205213"/>
                </a:cubicBezTo>
                <a:lnTo>
                  <a:pt x="0" y="5197695"/>
                </a:lnTo>
                <a:cubicBezTo>
                  <a:pt x="3110" y="3583499"/>
                  <a:pt x="6221" y="1614196"/>
                  <a:pt x="9331" y="0"/>
                </a:cubicBezTo>
                <a:close/>
              </a:path>
            </a:pathLst>
          </a:custGeom>
          <a:solidFill>
            <a:srgbClr val="754F0B">
              <a:alpha val="1607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897123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404314" y="1398688"/>
            <a:ext cx="11797212" cy="5445345"/>
          </a:xfrm>
          <a:custGeom>
            <a:avLst/>
            <a:gdLst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5079980 w 6096000"/>
              <a:gd name="connsiteY1" fmla="*/ 0 h 6858000"/>
              <a:gd name="connsiteX2" fmla="*/ 6096000 w 6096000"/>
              <a:gd name="connsiteY2" fmla="*/ 1016020 h 6858000"/>
              <a:gd name="connsiteX3" fmla="*/ 6096000 w 6096000"/>
              <a:gd name="connsiteY3" fmla="*/ 5234473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886408 w 6096000"/>
              <a:gd name="connsiteY4" fmla="*/ 4786604 h 5234473"/>
              <a:gd name="connsiteX5" fmla="*/ 0 w 6096000"/>
              <a:gd name="connsiteY5" fmla="*/ 0 h 5234473"/>
              <a:gd name="connsiteX0" fmla="*/ 0 w 6096000"/>
              <a:gd name="connsiteY0" fmla="*/ 0 h 5234473"/>
              <a:gd name="connsiteX1" fmla="*/ 5079980 w 6096000"/>
              <a:gd name="connsiteY1" fmla="*/ 0 h 5234473"/>
              <a:gd name="connsiteX2" fmla="*/ 6096000 w 6096000"/>
              <a:gd name="connsiteY2" fmla="*/ 1016020 h 5234473"/>
              <a:gd name="connsiteX3" fmla="*/ 6096000 w 6096000"/>
              <a:gd name="connsiteY3" fmla="*/ 5234473 h 5234473"/>
              <a:gd name="connsiteX4" fmla="*/ 0 w 6096000"/>
              <a:gd name="connsiteY4" fmla="*/ 5178490 h 5234473"/>
              <a:gd name="connsiteX5" fmla="*/ 0 w 6096000"/>
              <a:gd name="connsiteY5" fmla="*/ 0 h 5234473"/>
              <a:gd name="connsiteX0" fmla="*/ 0 w 6105331"/>
              <a:gd name="connsiteY0" fmla="*/ 0 h 5206482"/>
              <a:gd name="connsiteX1" fmla="*/ 5079980 w 6105331"/>
              <a:gd name="connsiteY1" fmla="*/ 0 h 5206482"/>
              <a:gd name="connsiteX2" fmla="*/ 6096000 w 6105331"/>
              <a:gd name="connsiteY2" fmla="*/ 1016020 h 5206482"/>
              <a:gd name="connsiteX3" fmla="*/ 6105331 w 6105331"/>
              <a:gd name="connsiteY3" fmla="*/ 5206482 h 5206482"/>
              <a:gd name="connsiteX4" fmla="*/ 0 w 6105331"/>
              <a:gd name="connsiteY4" fmla="*/ 5178490 h 5206482"/>
              <a:gd name="connsiteX5" fmla="*/ 0 w 6105331"/>
              <a:gd name="connsiteY5" fmla="*/ 0 h 5206482"/>
              <a:gd name="connsiteX0" fmla="*/ 0 w 6096897"/>
              <a:gd name="connsiteY0" fmla="*/ 0 h 5178490"/>
              <a:gd name="connsiteX1" fmla="*/ 5079980 w 6096897"/>
              <a:gd name="connsiteY1" fmla="*/ 0 h 5178490"/>
              <a:gd name="connsiteX2" fmla="*/ 6096000 w 6096897"/>
              <a:gd name="connsiteY2" fmla="*/ 1016020 h 5178490"/>
              <a:gd name="connsiteX3" fmla="*/ 6096000 w 6096897"/>
              <a:gd name="connsiteY3" fmla="*/ 4814596 h 5178490"/>
              <a:gd name="connsiteX4" fmla="*/ 0 w 6096897"/>
              <a:gd name="connsiteY4" fmla="*/ 5178490 h 5178490"/>
              <a:gd name="connsiteX5" fmla="*/ 0 w 6096897"/>
              <a:gd name="connsiteY5" fmla="*/ 0 h 5178490"/>
              <a:gd name="connsiteX0" fmla="*/ 9331 w 6106228"/>
              <a:gd name="connsiteY0" fmla="*/ 0 h 4842588"/>
              <a:gd name="connsiteX1" fmla="*/ 5089311 w 6106228"/>
              <a:gd name="connsiteY1" fmla="*/ 0 h 4842588"/>
              <a:gd name="connsiteX2" fmla="*/ 6105331 w 6106228"/>
              <a:gd name="connsiteY2" fmla="*/ 1016020 h 4842588"/>
              <a:gd name="connsiteX3" fmla="*/ 6105331 w 6106228"/>
              <a:gd name="connsiteY3" fmla="*/ 4814596 h 4842588"/>
              <a:gd name="connsiteX4" fmla="*/ 0 w 6106228"/>
              <a:gd name="connsiteY4" fmla="*/ 4842588 h 4842588"/>
              <a:gd name="connsiteX5" fmla="*/ 9331 w 6106228"/>
              <a:gd name="connsiteY5" fmla="*/ 0 h 4842588"/>
              <a:gd name="connsiteX0" fmla="*/ 284 w 6123814"/>
              <a:gd name="connsiteY0" fmla="*/ 0 h 4851466"/>
              <a:gd name="connsiteX1" fmla="*/ 5106897 w 6123814"/>
              <a:gd name="connsiteY1" fmla="*/ 8878 h 4851466"/>
              <a:gd name="connsiteX2" fmla="*/ 6122917 w 6123814"/>
              <a:gd name="connsiteY2" fmla="*/ 1024898 h 4851466"/>
              <a:gd name="connsiteX3" fmla="*/ 6122917 w 6123814"/>
              <a:gd name="connsiteY3" fmla="*/ 4823474 h 4851466"/>
              <a:gd name="connsiteX4" fmla="*/ 17586 w 6123814"/>
              <a:gd name="connsiteY4" fmla="*/ 4851466 h 4851466"/>
              <a:gd name="connsiteX5" fmla="*/ 284 w 6123814"/>
              <a:gd name="connsiteY5" fmla="*/ 0 h 4851466"/>
              <a:gd name="connsiteX0" fmla="*/ 1 w 11769729"/>
              <a:gd name="connsiteY0" fmla="*/ 0 h 4842588"/>
              <a:gd name="connsiteX1" fmla="*/ 10752812 w 11769729"/>
              <a:gd name="connsiteY1" fmla="*/ 0 h 4842588"/>
              <a:gd name="connsiteX2" fmla="*/ 11768832 w 11769729"/>
              <a:gd name="connsiteY2" fmla="*/ 1016020 h 4842588"/>
              <a:gd name="connsiteX3" fmla="*/ 11768832 w 11769729"/>
              <a:gd name="connsiteY3" fmla="*/ 4814596 h 4842588"/>
              <a:gd name="connsiteX4" fmla="*/ 5663501 w 11769729"/>
              <a:gd name="connsiteY4" fmla="*/ 4842588 h 4842588"/>
              <a:gd name="connsiteX5" fmla="*/ 1 w 11769729"/>
              <a:gd name="connsiteY5" fmla="*/ 0 h 4842588"/>
              <a:gd name="connsiteX0" fmla="*/ 1 w 11769729"/>
              <a:gd name="connsiteY0" fmla="*/ 0 h 5205213"/>
              <a:gd name="connsiteX1" fmla="*/ 10752812 w 11769729"/>
              <a:gd name="connsiteY1" fmla="*/ 0 h 5205213"/>
              <a:gd name="connsiteX2" fmla="*/ 11768832 w 11769729"/>
              <a:gd name="connsiteY2" fmla="*/ 1016020 h 5205213"/>
              <a:gd name="connsiteX3" fmla="*/ 11768832 w 11769729"/>
              <a:gd name="connsiteY3" fmla="*/ 5205213 h 5205213"/>
              <a:gd name="connsiteX4" fmla="*/ 5663501 w 11769729"/>
              <a:gd name="connsiteY4" fmla="*/ 4842588 h 5205213"/>
              <a:gd name="connsiteX5" fmla="*/ 1 w 11769729"/>
              <a:gd name="connsiteY5" fmla="*/ 0 h 5205213"/>
              <a:gd name="connsiteX0" fmla="*/ 9331 w 11779059"/>
              <a:gd name="connsiteY0" fmla="*/ 0 h 5205213"/>
              <a:gd name="connsiteX1" fmla="*/ 10762142 w 11779059"/>
              <a:gd name="connsiteY1" fmla="*/ 0 h 5205213"/>
              <a:gd name="connsiteX2" fmla="*/ 11778162 w 11779059"/>
              <a:gd name="connsiteY2" fmla="*/ 1016020 h 5205213"/>
              <a:gd name="connsiteX3" fmla="*/ 11778162 w 11779059"/>
              <a:gd name="connsiteY3" fmla="*/ 5205213 h 5205213"/>
              <a:gd name="connsiteX4" fmla="*/ 0 w 11779059"/>
              <a:gd name="connsiteY4" fmla="*/ 5197695 h 5205213"/>
              <a:gd name="connsiteX5" fmla="*/ 9331 w 11779059"/>
              <a:gd name="connsiteY5" fmla="*/ 0 h 5205213"/>
              <a:gd name="connsiteX0" fmla="*/ 9331 w 11787687"/>
              <a:gd name="connsiteY0" fmla="*/ 0 h 5443338"/>
              <a:gd name="connsiteX1" fmla="*/ 10762142 w 11787687"/>
              <a:gd name="connsiteY1" fmla="*/ 0 h 5443338"/>
              <a:gd name="connsiteX2" fmla="*/ 11778162 w 11787687"/>
              <a:gd name="connsiteY2" fmla="*/ 1016020 h 5443338"/>
              <a:gd name="connsiteX3" fmla="*/ 11787687 w 11787687"/>
              <a:gd name="connsiteY3" fmla="*/ 5443338 h 5443338"/>
              <a:gd name="connsiteX4" fmla="*/ 0 w 11787687"/>
              <a:gd name="connsiteY4" fmla="*/ 5197695 h 5443338"/>
              <a:gd name="connsiteX5" fmla="*/ 9331 w 11787687"/>
              <a:gd name="connsiteY5" fmla="*/ 0 h 5443338"/>
              <a:gd name="connsiteX0" fmla="*/ 18856 w 11797212"/>
              <a:gd name="connsiteY0" fmla="*/ 0 h 5445345"/>
              <a:gd name="connsiteX1" fmla="*/ 10771667 w 11797212"/>
              <a:gd name="connsiteY1" fmla="*/ 0 h 5445345"/>
              <a:gd name="connsiteX2" fmla="*/ 11787687 w 11797212"/>
              <a:gd name="connsiteY2" fmla="*/ 1016020 h 5445345"/>
              <a:gd name="connsiteX3" fmla="*/ 11797212 w 11797212"/>
              <a:gd name="connsiteY3" fmla="*/ 5443338 h 5445345"/>
              <a:gd name="connsiteX4" fmla="*/ 0 w 11797212"/>
              <a:gd name="connsiteY4" fmla="*/ 5445345 h 5445345"/>
              <a:gd name="connsiteX5" fmla="*/ 18856 w 11797212"/>
              <a:gd name="connsiteY5" fmla="*/ 0 h 544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797212" h="5445345">
                <a:moveTo>
                  <a:pt x="18856" y="0"/>
                </a:moveTo>
                <a:lnTo>
                  <a:pt x="10771667" y="0"/>
                </a:lnTo>
                <a:cubicBezTo>
                  <a:pt x="11332799" y="0"/>
                  <a:pt x="11787687" y="454888"/>
                  <a:pt x="11787687" y="1016020"/>
                </a:cubicBezTo>
                <a:cubicBezTo>
                  <a:pt x="11790797" y="2412841"/>
                  <a:pt x="11794102" y="4046517"/>
                  <a:pt x="11797212" y="5443338"/>
                </a:cubicBezTo>
                <a:lnTo>
                  <a:pt x="0" y="5445345"/>
                </a:lnTo>
                <a:cubicBezTo>
                  <a:pt x="3110" y="3831149"/>
                  <a:pt x="15746" y="1614196"/>
                  <a:pt x="18856" y="0"/>
                </a:cubicBez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251669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50845" y="-424978"/>
            <a:ext cx="12342844" cy="2209838"/>
          </a:xfrm>
          <a:custGeom>
            <a:avLst/>
            <a:gdLst>
              <a:gd name="connsiteX0" fmla="*/ 0 w 12220146"/>
              <a:gd name="connsiteY0" fmla="*/ 0 h 3004457"/>
              <a:gd name="connsiteX1" fmla="*/ 12220146 w 12220146"/>
              <a:gd name="connsiteY1" fmla="*/ 0 h 3004457"/>
              <a:gd name="connsiteX2" fmla="*/ 12220146 w 12220146"/>
              <a:gd name="connsiteY2" fmla="*/ 3004457 h 3004457"/>
              <a:gd name="connsiteX3" fmla="*/ 0 w 12220146"/>
              <a:gd name="connsiteY3" fmla="*/ 3004457 h 3004457"/>
              <a:gd name="connsiteX4" fmla="*/ 0 w 12220146"/>
              <a:gd name="connsiteY4" fmla="*/ 0 h 3004457"/>
              <a:gd name="connsiteX0" fmla="*/ 0 w 12342844"/>
              <a:gd name="connsiteY0" fmla="*/ 1632060 h 3004457"/>
              <a:gd name="connsiteX1" fmla="*/ 12342844 w 12342844"/>
              <a:gd name="connsiteY1" fmla="*/ 0 h 3004457"/>
              <a:gd name="connsiteX2" fmla="*/ 12342844 w 12342844"/>
              <a:gd name="connsiteY2" fmla="*/ 3004457 h 3004457"/>
              <a:gd name="connsiteX3" fmla="*/ 122698 w 12342844"/>
              <a:gd name="connsiteY3" fmla="*/ 3004457 h 3004457"/>
              <a:gd name="connsiteX4" fmla="*/ 0 w 12342844"/>
              <a:gd name="connsiteY4" fmla="*/ 1632060 h 3004457"/>
              <a:gd name="connsiteX0" fmla="*/ 0 w 12342844"/>
              <a:gd name="connsiteY0" fmla="*/ 837441 h 2209838"/>
              <a:gd name="connsiteX1" fmla="*/ 12179708 w 12342844"/>
              <a:gd name="connsiteY1" fmla="*/ 0 h 2209838"/>
              <a:gd name="connsiteX2" fmla="*/ 12342844 w 12342844"/>
              <a:gd name="connsiteY2" fmla="*/ 2209838 h 2209838"/>
              <a:gd name="connsiteX3" fmla="*/ 122698 w 12342844"/>
              <a:gd name="connsiteY3" fmla="*/ 2209838 h 2209838"/>
              <a:gd name="connsiteX4" fmla="*/ 0 w 12342844"/>
              <a:gd name="connsiteY4" fmla="*/ 837441 h 220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42844" h="2209838">
                <a:moveTo>
                  <a:pt x="0" y="837441"/>
                </a:moveTo>
                <a:lnTo>
                  <a:pt x="12179708" y="0"/>
                </a:lnTo>
                <a:lnTo>
                  <a:pt x="12342844" y="2209838"/>
                </a:lnTo>
                <a:lnTo>
                  <a:pt x="122698" y="2209838"/>
                </a:lnTo>
                <a:lnTo>
                  <a:pt x="0" y="837441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274993-C0A3-FD85-EBC6-BA5CDE8A3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solidFill>
                  <a:schemeClr val="bg1"/>
                </a:solidFill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solidFill>
                  <a:schemeClr val="bg1"/>
                </a:solidFill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4587008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ED23103-4AAA-6EBE-45F8-9E3EF1DF925D}"/>
              </a:ext>
            </a:extLst>
          </p:cNvPr>
          <p:cNvSpPr/>
          <p:nvPr userDrawn="1"/>
        </p:nvSpPr>
        <p:spPr>
          <a:xfrm rot="243989">
            <a:off x="-107758" y="-457354"/>
            <a:ext cx="12482504" cy="4765386"/>
          </a:xfrm>
          <a:custGeom>
            <a:avLst/>
            <a:gdLst>
              <a:gd name="connsiteX0" fmla="*/ 0 w 12215175"/>
              <a:gd name="connsiteY0" fmla="*/ 0 h 5781861"/>
              <a:gd name="connsiteX1" fmla="*/ 12215175 w 12215175"/>
              <a:gd name="connsiteY1" fmla="*/ 0 h 5781861"/>
              <a:gd name="connsiteX2" fmla="*/ 12215175 w 12215175"/>
              <a:gd name="connsiteY2" fmla="*/ 5781861 h 5781861"/>
              <a:gd name="connsiteX3" fmla="*/ 0 w 12215175"/>
              <a:gd name="connsiteY3" fmla="*/ 5781861 h 5781861"/>
              <a:gd name="connsiteX4" fmla="*/ 0 w 12215175"/>
              <a:gd name="connsiteY4" fmla="*/ 0 h 5781861"/>
              <a:gd name="connsiteX0" fmla="*/ 0 w 12482504"/>
              <a:gd name="connsiteY0" fmla="*/ 1881068 h 5781861"/>
              <a:gd name="connsiteX1" fmla="*/ 12482504 w 12482504"/>
              <a:gd name="connsiteY1" fmla="*/ 0 h 5781861"/>
              <a:gd name="connsiteX2" fmla="*/ 12482504 w 12482504"/>
              <a:gd name="connsiteY2" fmla="*/ 5781861 h 5781861"/>
              <a:gd name="connsiteX3" fmla="*/ 267329 w 12482504"/>
              <a:gd name="connsiteY3" fmla="*/ 5781861 h 5781861"/>
              <a:gd name="connsiteX4" fmla="*/ 0 w 12482504"/>
              <a:gd name="connsiteY4" fmla="*/ 1881068 h 5781861"/>
              <a:gd name="connsiteX0" fmla="*/ 0 w 12482504"/>
              <a:gd name="connsiteY0" fmla="*/ 1629358 h 5530151"/>
              <a:gd name="connsiteX1" fmla="*/ 12299869 w 12482504"/>
              <a:gd name="connsiteY1" fmla="*/ 0 h 5530151"/>
              <a:gd name="connsiteX2" fmla="*/ 12482504 w 12482504"/>
              <a:gd name="connsiteY2" fmla="*/ 5530151 h 5530151"/>
              <a:gd name="connsiteX3" fmla="*/ 267329 w 12482504"/>
              <a:gd name="connsiteY3" fmla="*/ 5530151 h 5530151"/>
              <a:gd name="connsiteX4" fmla="*/ 0 w 12482504"/>
              <a:gd name="connsiteY4" fmla="*/ 1629358 h 5530151"/>
              <a:gd name="connsiteX0" fmla="*/ 0 w 12482504"/>
              <a:gd name="connsiteY0" fmla="*/ 864593 h 4765386"/>
              <a:gd name="connsiteX1" fmla="*/ 12153708 w 12482504"/>
              <a:gd name="connsiteY1" fmla="*/ 0 h 4765386"/>
              <a:gd name="connsiteX2" fmla="*/ 12482504 w 12482504"/>
              <a:gd name="connsiteY2" fmla="*/ 4765386 h 4765386"/>
              <a:gd name="connsiteX3" fmla="*/ 267329 w 12482504"/>
              <a:gd name="connsiteY3" fmla="*/ 4765386 h 4765386"/>
              <a:gd name="connsiteX4" fmla="*/ 0 w 12482504"/>
              <a:gd name="connsiteY4" fmla="*/ 864593 h 476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82504" h="4765386">
                <a:moveTo>
                  <a:pt x="0" y="864593"/>
                </a:moveTo>
                <a:lnTo>
                  <a:pt x="12153708" y="0"/>
                </a:lnTo>
                <a:lnTo>
                  <a:pt x="12482504" y="4765386"/>
                </a:lnTo>
                <a:lnTo>
                  <a:pt x="267329" y="4765386"/>
                </a:lnTo>
                <a:lnTo>
                  <a:pt x="0" y="864593"/>
                </a:lnTo>
                <a:close/>
              </a:path>
            </a:pathLst>
          </a:custGeom>
          <a:solidFill>
            <a:srgbClr val="0C5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47B58D-9930-CE16-1A84-A6E6599FE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0758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66900"/>
            <a:ext cx="5157787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66900"/>
            <a:ext cx="5183188" cy="4322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8373-6821-27A5-958A-7B85ECC9A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3026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6FF7B2-0F90-0298-DB7F-3555F3C3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AC793-6678-D009-476D-A6BD526DA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975"/>
            <a:ext cx="10515600" cy="3457575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anli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88000" indent="-288000">
              <a:lnSpc>
                <a:spcPct val="100000"/>
              </a:lnSpc>
              <a:spcBef>
                <a:spcPts val="1800"/>
              </a:spcBef>
              <a:buClr>
                <a:srgbClr val="04B067"/>
              </a:buClr>
              <a:buFont typeface="Wingdings 3" panose="05040102010807070707" pitchFamily="18" charset="2"/>
              <a:buChar char="u"/>
              <a:defRPr sz="1800">
                <a:latin typeface="Figtree" pitchFamily="2" charset="0"/>
              </a:defRPr>
            </a:lvl1pPr>
            <a:lvl2pPr indent="-288000">
              <a:lnSpc>
                <a:spcPct val="100000"/>
              </a:lnSpc>
              <a:defRPr sz="1600">
                <a:latin typeface="Figtree" pitchFamily="2" charset="0"/>
              </a:defRPr>
            </a:lvl2pPr>
            <a:lvl3pPr indent="-288000">
              <a:lnSpc>
                <a:spcPct val="100000"/>
              </a:lnSpc>
              <a:defRPr sz="1600">
                <a:latin typeface="Figtree" pitchFamily="2" charset="0"/>
              </a:defRPr>
            </a:lvl3pPr>
            <a:lvl4pPr indent="-288000">
              <a:lnSpc>
                <a:spcPct val="100000"/>
              </a:lnSpc>
              <a:defRPr sz="1600">
                <a:latin typeface="Figtree" pitchFamily="2" charset="0"/>
              </a:defRPr>
            </a:lvl4pPr>
            <a:lvl5pPr indent="-288000">
              <a:lnSpc>
                <a:spcPct val="100000"/>
              </a:lnSpc>
              <a:defRPr sz="1600">
                <a:latin typeface="Figtree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98967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2026-02-23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90" r:id="rId8"/>
    <p:sldLayoutId id="2147483674" r:id="rId9"/>
    <p:sldLayoutId id="2147483661" r:id="rId10"/>
    <p:sldLayoutId id="2147483663" r:id="rId11"/>
    <p:sldLayoutId id="2147483667" r:id="rId12"/>
    <p:sldLayoutId id="2147483666" r:id="rId13"/>
    <p:sldLayoutId id="2147483671" r:id="rId14"/>
    <p:sldLayoutId id="2147483685" r:id="rId15"/>
    <p:sldLayoutId id="2147483660" r:id="rId16"/>
    <p:sldLayoutId id="2147483686" r:id="rId17"/>
    <p:sldLayoutId id="2147483662" r:id="rId18"/>
    <p:sldLayoutId id="2147483673" r:id="rId19"/>
    <p:sldLayoutId id="2147483664" r:id="rId20"/>
    <p:sldLayoutId id="2147483665" r:id="rId21"/>
    <p:sldLayoutId id="2147483670" r:id="rId22"/>
    <p:sldLayoutId id="2147483687" r:id="rId23"/>
    <p:sldLayoutId id="2147483675" r:id="rId24"/>
    <p:sldLayoutId id="2147483689" r:id="rId25"/>
    <p:sldLayoutId id="2147483677" r:id="rId26"/>
    <p:sldLayoutId id="2147483678" r:id="rId27"/>
    <p:sldLayoutId id="2147483676" r:id="rId28"/>
    <p:sldLayoutId id="2147483692" r:id="rId29"/>
    <p:sldLayoutId id="2147483652" r:id="rId30"/>
    <p:sldLayoutId id="2147483669" r:id="rId31"/>
    <p:sldLayoutId id="2147483691" r:id="rId32"/>
    <p:sldLayoutId id="2147483695" r:id="rId33"/>
    <p:sldLayoutId id="2147483696" r:id="rId34"/>
    <p:sldLayoutId id="2147483697" r:id="rId35"/>
    <p:sldLayoutId id="2147483698" r:id="rId36"/>
    <p:sldLayoutId id="2147483653" r:id="rId37"/>
    <p:sldLayoutId id="2147483655" r:id="rId38"/>
    <p:sldLayoutId id="2147483657" r:id="rId39"/>
    <p:sldLayoutId id="2147483668" r:id="rId4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59BB0D1-9BAE-EF4A-BC28-155FDA9391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 sz="2000" dirty="0">
                <a:latin typeface="+mn-lt"/>
              </a:rPr>
              <a:t>Snart börjar… </a:t>
            </a:r>
          </a:p>
          <a:p>
            <a:pPr marL="0" indent="0">
              <a:buNone/>
            </a:pPr>
            <a:r>
              <a:rPr lang="sv-SE" sz="3600" dirty="0">
                <a:latin typeface="Figtree SemiBold" pitchFamily="2" charset="0"/>
              </a:rPr>
              <a:t>Demo av version 2.88</a:t>
            </a:r>
            <a:br>
              <a:rPr lang="sv-SE" sz="2000" dirty="0"/>
            </a:br>
            <a:r>
              <a:rPr lang="sv-SE" sz="2000" dirty="0">
                <a:latin typeface="+mn-lt"/>
              </a:rPr>
              <a:t>Mötet spelas in. Inspelningen och chatten kommer läggas upp på ladokkonsortiet.se. </a:t>
            </a:r>
          </a:p>
          <a:p>
            <a:pPr marL="0" indent="0">
              <a:buNone/>
            </a:pPr>
            <a:endParaRPr lang="sv-SE" sz="2000" dirty="0">
              <a:latin typeface="+mn-lt"/>
            </a:endParaRPr>
          </a:p>
          <a:p>
            <a:pPr marL="0" indent="0">
              <a:buNone/>
            </a:pPr>
            <a:r>
              <a:rPr lang="sv-SE" sz="2000" b="1" dirty="0">
                <a:latin typeface="+mn-lt"/>
              </a:rPr>
              <a:t>Vill du inte vara med? </a:t>
            </a:r>
          </a:p>
          <a:p>
            <a:pPr marL="0" indent="0">
              <a:buNone/>
            </a:pPr>
            <a:r>
              <a:rPr lang="sv-SE" sz="2000" dirty="0">
                <a:latin typeface="+mn-lt"/>
              </a:rPr>
              <a:t>Stäng av kamera och mikrofon. Skicka direktmeddelanden i chatten till Moa Eriksson.</a:t>
            </a:r>
            <a:endParaRPr lang="sv-SE" dirty="0">
              <a:latin typeface="+mn-lt"/>
            </a:endParaRPr>
          </a:p>
          <a:p>
            <a:endParaRPr lang="sv-SE" dirty="0">
              <a:latin typeface="+mn-lt"/>
            </a:endParaRPr>
          </a:p>
          <a:p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EA8E285-EDEF-C94D-1181-69B97F027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228" y="5337777"/>
            <a:ext cx="3334215" cy="1114581"/>
          </a:xfrm>
          <a:prstGeom prst="rect">
            <a:avLst/>
          </a:prstGeom>
        </p:spPr>
      </p:pic>
      <p:grpSp>
        <p:nvGrpSpPr>
          <p:cNvPr id="9" name="Grupp 8">
            <a:extLst>
              <a:ext uri="{FF2B5EF4-FFF2-40B4-BE49-F238E27FC236}">
                <a16:creationId xmlns:a16="http://schemas.microsoft.com/office/drawing/2014/main" id="{F0CC1D79-4219-856A-24CC-171EE1E74D11}"/>
              </a:ext>
            </a:extLst>
          </p:cNvPr>
          <p:cNvGrpSpPr/>
          <p:nvPr/>
        </p:nvGrpSpPr>
        <p:grpSpPr>
          <a:xfrm>
            <a:off x="897468" y="5337778"/>
            <a:ext cx="4008361" cy="1114581"/>
            <a:chOff x="897468" y="5337778"/>
            <a:chExt cx="4008361" cy="1114581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9ABF3BD0-4BB3-F896-2BD4-6C06AD6E6F70}"/>
                </a:ext>
              </a:extLst>
            </p:cNvPr>
            <p:cNvSpPr/>
            <p:nvPr/>
          </p:nvSpPr>
          <p:spPr>
            <a:xfrm>
              <a:off x="897468" y="5337778"/>
              <a:ext cx="4008361" cy="1114581"/>
            </a:xfrm>
            <a:prstGeom prst="rect">
              <a:avLst/>
            </a:prstGeom>
            <a:solidFill>
              <a:srgbClr val="1A1A1A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5E83B391-A068-7CEE-8B3E-FD85FB24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6999" r="67123" b="1"/>
            <a:stretch/>
          </p:blipFill>
          <p:spPr>
            <a:xfrm>
              <a:off x="897468" y="5876693"/>
              <a:ext cx="4008361" cy="575666"/>
            </a:xfrm>
            <a:prstGeom prst="rect">
              <a:avLst/>
            </a:prstGeom>
          </p:spPr>
        </p:pic>
      </p:grpSp>
      <p:sp>
        <p:nvSpPr>
          <p:cNvPr id="11" name="Rektangel: rundade hörn 10">
            <a:extLst>
              <a:ext uri="{FF2B5EF4-FFF2-40B4-BE49-F238E27FC236}">
                <a16:creationId xmlns:a16="http://schemas.microsoft.com/office/drawing/2014/main" id="{3FBDED3F-E26A-22E3-8D3E-7B961E7C7939}"/>
              </a:ext>
            </a:extLst>
          </p:cNvPr>
          <p:cNvSpPr/>
          <p:nvPr/>
        </p:nvSpPr>
        <p:spPr>
          <a:xfrm>
            <a:off x="930921" y="5798633"/>
            <a:ext cx="1745371" cy="676028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: rundade hörn 11">
            <a:extLst>
              <a:ext uri="{FF2B5EF4-FFF2-40B4-BE49-F238E27FC236}">
                <a16:creationId xmlns:a16="http://schemas.microsoft.com/office/drawing/2014/main" id="{C2DFA834-450D-1B7D-E3A1-C9AC6FB7ACFC}"/>
              </a:ext>
            </a:extLst>
          </p:cNvPr>
          <p:cNvSpPr/>
          <p:nvPr/>
        </p:nvSpPr>
        <p:spPr>
          <a:xfrm>
            <a:off x="5225148" y="5383132"/>
            <a:ext cx="1244808" cy="41625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2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E02C86-5197-B774-3AE2-17CE085A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C121210-BA21-7D95-BC42-6471DE5A3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Hantera flera →  Hantera doktorander (ISP) har fliken "Verksamhetsroller" bytt namn till "Verksamhetsroller med personkoppling".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 descr="En bild som visar text, skärmbild, Teckensnitt, linje&#10;&#10;AI-genererat innehåll kan vara felaktigt.">
            <a:extLst>
              <a:ext uri="{FF2B5EF4-FFF2-40B4-BE49-F238E27FC236}">
                <a16:creationId xmlns:a16="http://schemas.microsoft.com/office/drawing/2014/main" id="{0D9EADC6-A6F5-C4D9-8F08-705C3C1220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6682"/>
          <a:stretch>
            <a:fillRect/>
          </a:stretch>
        </p:blipFill>
        <p:spPr>
          <a:xfrm>
            <a:off x="1395663" y="2902113"/>
            <a:ext cx="7529191" cy="1341024"/>
          </a:xfrm>
          <a:prstGeom prst="rect">
            <a:avLst/>
          </a:prstGeom>
        </p:spPr>
      </p:pic>
      <p:pic>
        <p:nvPicPr>
          <p:cNvPr id="7" name="Bildobjekt 6" descr="En bild som visar text, Teckensnitt, linje, nummer&#10;&#10;AI-genererat innehåll kan vara felaktigt.">
            <a:extLst>
              <a:ext uri="{FF2B5EF4-FFF2-40B4-BE49-F238E27FC236}">
                <a16:creationId xmlns:a16="http://schemas.microsoft.com/office/drawing/2014/main" id="{48409A81-30D0-7E45-851D-A4CADFE33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409" y="4603069"/>
            <a:ext cx="7396971" cy="1373619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84263717-7AD5-E452-F874-410EE555E987}"/>
              </a:ext>
            </a:extLst>
          </p:cNvPr>
          <p:cNvSpPr/>
          <p:nvPr/>
        </p:nvSpPr>
        <p:spPr>
          <a:xfrm>
            <a:off x="3368842" y="4186990"/>
            <a:ext cx="409074" cy="705852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15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2D4156-BA16-40E5-1668-8A1F1DF24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900B18-1D47-C8E8-653D-6F969B25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Individuell studieplan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87143458-BA77-6A6D-31F1-1A7103552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Hantera flera →  Hantera doktorander (ISP) har fliken "Verksamhetsroller" bytt namn till "Verksamhetsroller med personkoppling".</a:t>
            </a:r>
          </a:p>
          <a:p>
            <a:r>
              <a:rPr lang="sv-SE" dirty="0"/>
              <a:t>I flera vyer har kolumner breddats och/eller försetts med </a:t>
            </a:r>
            <a:r>
              <a:rPr lang="sv-SE" dirty="0" err="1"/>
              <a:t>tooltip</a:t>
            </a:r>
            <a:r>
              <a:rPr lang="sv-SE" dirty="0"/>
              <a:t> så att hela texten visas om man hovrar över den.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189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F62DB8-95E2-EA10-EAA3-ED8C9E3D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C934E0-57E7-7817-A0F6-3E4122A0C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Nu hanteras resultatnoteringar från tidigare resultat på samma sätt i alla vyer, det vill säga att resultatnoteringar från tidigare resultat automatiskt läggs in och kan redigeras eller tas bort av resultatrapportören.</a:t>
            </a:r>
          </a:p>
        </p:txBody>
      </p:sp>
    </p:spTree>
    <p:extLst>
      <p:ext uri="{BB962C8B-B14F-4D97-AF65-F5344CB8AC3E}">
        <p14:creationId xmlns:p14="http://schemas.microsoft.com/office/powerpoint/2010/main" val="2294477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467530-36BF-293F-CEEF-53AF5D8EB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Aktivitetstillfällen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EECD56C-FF9A-BE08-0958-163A2AC9C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På aktivitetstillfällen kan fältet "Övrig information till studenten" nu innehålla html-formatering. Det ger bland annat möjlighet att skapa klickbara länkar.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I Ladok för personal går det nu att flytta </a:t>
            </a:r>
            <a:r>
              <a:rPr lang="sv-SE" b="1" dirty="0"/>
              <a:t>tillagda</a:t>
            </a:r>
            <a:r>
              <a:rPr lang="sv-SE" dirty="0"/>
              <a:t> studenter mellan olika alternativ på aktivitetstillfällen. </a:t>
            </a:r>
          </a:p>
          <a:p>
            <a:pPr lvl="1"/>
            <a:r>
              <a:rPr lang="sv-SE" dirty="0"/>
              <a:t>Tidigare gick det bara att flytta </a:t>
            </a:r>
            <a:r>
              <a:rPr lang="sv-SE" b="1" dirty="0"/>
              <a:t>anmälda </a:t>
            </a:r>
            <a:r>
              <a:rPr lang="sv-SE" dirty="0"/>
              <a:t>studenter.</a:t>
            </a:r>
          </a:p>
          <a:p>
            <a:pPr lvl="1"/>
            <a:r>
              <a:rPr lang="sv-SE" dirty="0"/>
              <a:t>I Ladok för studenter kan studenter även fortsatt byta alternativ om anmälan är aktiverad, inte om studenten endast är tillagd.</a:t>
            </a:r>
          </a:p>
        </p:txBody>
      </p:sp>
    </p:spTree>
    <p:extLst>
      <p:ext uri="{BB962C8B-B14F-4D97-AF65-F5344CB8AC3E}">
        <p14:creationId xmlns:p14="http://schemas.microsoft.com/office/powerpoint/2010/main" val="4789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85E175-7FFF-415A-2507-B3F39B2B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Pedagogiskt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10A9A-69FC-0B7E-5FD8-DD6416384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</a:t>
            </a:r>
            <a:r>
              <a:rPr lang="sv-SE" dirty="0" err="1"/>
              <a:t>sökvyn</a:t>
            </a:r>
            <a:r>
              <a:rPr lang="sv-SE" dirty="0"/>
              <a:t> för ansökningar om pedagogiskt stöd går det nu att </a:t>
            </a:r>
            <a:r>
              <a:rPr lang="sv-SE" dirty="0" err="1"/>
              <a:t>masshantera</a:t>
            </a:r>
            <a:r>
              <a:rPr lang="sv-SE" dirty="0"/>
              <a:t> interna anteckningar.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"Meddelande till student" kan nu innehålla upp till 2000 tecken.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Vid val av beslutsfattare för pedagogiskt stöd på aktivitetstillfälle går det nu endast att välja användare som har behörighet att fatta beslut.</a:t>
            </a:r>
          </a:p>
        </p:txBody>
      </p:sp>
      <p:pic>
        <p:nvPicPr>
          <p:cNvPr id="5" name="Bildobjekt 4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22CB7732-FFA5-53A4-B0C1-790F055F9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6" y="3631068"/>
            <a:ext cx="7516274" cy="3562847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0109CEF-22C1-314F-E5E3-B63FDD74D84B}"/>
              </a:ext>
            </a:extLst>
          </p:cNvPr>
          <p:cNvSpPr/>
          <p:nvPr/>
        </p:nvSpPr>
        <p:spPr>
          <a:xfrm>
            <a:off x="1241396" y="5981783"/>
            <a:ext cx="6337964" cy="511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650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1AF98-3AB1-0D48-09C4-BF1267951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94FB9F-EF01-5128-F4A9-C1D1DEE11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Tillgodoräknande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93961A6-FE76-4E9A-D4A4-A27392438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en student ansökt om att använda en kurs som grund för ett tillgodoräknande och samma kurs redan använts som grund i ett tidigare beslut på lärosätet visas markeringen ”Tidigare resultat på [lärosäteskod]”</a:t>
            </a:r>
          </a:p>
          <a:p>
            <a:pPr lvl="1"/>
            <a:r>
              <a:rPr lang="sv-SE" dirty="0"/>
              <a:t>Sedan tidigare visas markeringen ”Samma student” om beslutet gäller samma student som skickat in ansökan</a:t>
            </a:r>
          </a:p>
          <a:p>
            <a:pPr lvl="1"/>
            <a:r>
              <a:rPr lang="sv-SE" dirty="0"/>
              <a:t>Nu visas ”Annan student” om beslutet gäller en annan student än den som skickat in ansökan</a:t>
            </a:r>
          </a:p>
          <a:p>
            <a:pPr lvl="1"/>
            <a:endParaRPr lang="sv-SE" dirty="0"/>
          </a:p>
        </p:txBody>
      </p:sp>
      <p:pic>
        <p:nvPicPr>
          <p:cNvPr id="4" name="Bildobjekt 3" descr="En bild som visar text, Teckensnitt, programvara, nummer&#10;&#10;AI-genererat innehåll kan vara felaktigt.">
            <a:extLst>
              <a:ext uri="{FF2B5EF4-FFF2-40B4-BE49-F238E27FC236}">
                <a16:creationId xmlns:a16="http://schemas.microsoft.com/office/drawing/2014/main" id="{AB1BCF25-7126-ECEB-2F17-5E5A58A5E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21" y="3758506"/>
            <a:ext cx="11142257" cy="2926875"/>
          </a:xfrm>
          <a:prstGeom prst="rect">
            <a:avLst/>
          </a:prstGeom>
        </p:spPr>
      </p:pic>
      <p:pic>
        <p:nvPicPr>
          <p:cNvPr id="8" name="Bildobjekt 7" descr="En bild som visar text, Teckensnitt, programvara, nummer&#10;&#10;AI-genererat innehåll kan vara felaktigt.">
            <a:extLst>
              <a:ext uri="{FF2B5EF4-FFF2-40B4-BE49-F238E27FC236}">
                <a16:creationId xmlns:a16="http://schemas.microsoft.com/office/drawing/2014/main" id="{E12C5E36-CBD4-1F04-AE17-A730BEE47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20" y="3758506"/>
            <a:ext cx="11142258" cy="2913059"/>
          </a:xfrm>
          <a:prstGeom prst="rect">
            <a:avLst/>
          </a:prstGeom>
        </p:spPr>
      </p:pic>
      <p:sp>
        <p:nvSpPr>
          <p:cNvPr id="3" name="Pil: nedåt 2">
            <a:extLst>
              <a:ext uri="{FF2B5EF4-FFF2-40B4-BE49-F238E27FC236}">
                <a16:creationId xmlns:a16="http://schemas.microsoft.com/office/drawing/2014/main" id="{CE21D7BB-5F31-D5A5-A59E-5D45A6089E5B}"/>
              </a:ext>
            </a:extLst>
          </p:cNvPr>
          <p:cNvSpPr/>
          <p:nvPr/>
        </p:nvSpPr>
        <p:spPr>
          <a:xfrm rot="8456759">
            <a:off x="3023937" y="6352931"/>
            <a:ext cx="320842" cy="537410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9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A2D491-391D-C5D2-ABD2-BA5C5129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Bevis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6779357-DDF8-BFB8-EB8D-DFC854D44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Funktionen för att redigera aviseringstexter för bevis kommer tillfälligt stängas av 25 februari. Den beräknas vara tillgänglig igen 26 februari.</a:t>
            </a:r>
          </a:p>
          <a:p>
            <a:r>
              <a:rPr lang="sv-SE" dirty="0"/>
              <a:t>För att kunna redigera aviseringstexter för bevis krävs nu systemaktiviteten ”Kataloginformation: Hantera grunddata” </a:t>
            </a:r>
          </a:p>
          <a:p>
            <a:pPr lvl="1"/>
            <a:r>
              <a:rPr lang="sv-SE" dirty="0"/>
              <a:t>Tidigare användes systemaktiviteten ”Bevis: Hantera lokal bevisinformation”.</a:t>
            </a:r>
          </a:p>
          <a:p>
            <a:pPr lvl="1"/>
            <a:r>
              <a:rPr lang="sv-SE" dirty="0"/>
              <a:t>Lärosätet behöver själv lägga in den nya behörigheten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80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63D648-F1F0-C03C-2098-57D05DECE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0C30A4-AE8D-B6E5-2B2E-400DBB5C7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Individuell studieplan</a:t>
            </a:r>
            <a:r>
              <a:rPr lang="sv-SE" dirty="0"/>
              <a:t> </a:t>
            </a:r>
          </a:p>
          <a:p>
            <a:r>
              <a:rPr lang="sv-SE" dirty="0"/>
              <a:t>Menyn för ISP har fått bakgrundsfärg för att synas tydligare och ligger nu kvar överst på skärmen när doktoranden skrollar ner på sidan.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På sidan "Handledare och beslutsfattare”: Om fältet ”Slutdatum” är tomt har informationstexten ändrats från ”Visas när byte av handledare görs” till ”Inte angivet”.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70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2748F-B455-06F4-F3D1-D12D7033F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E29C7C-3915-0B67-967B-EC9F128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Ladok för studenter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B7798FE-B31F-9327-56D2-927D8ECE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b="1" dirty="0"/>
              <a:t>Tillgodoräknande och bevis</a:t>
            </a:r>
          </a:p>
          <a:p>
            <a:r>
              <a:rPr lang="sv-SE" dirty="0"/>
              <a:t>I ärendelistorna för bevisärenden respektive tillgodoräknandeärenden visas nu en etikett om beslutet som fattats i ärendet har blivit borttaget. </a:t>
            </a:r>
          </a:p>
        </p:txBody>
      </p:sp>
      <p:pic>
        <p:nvPicPr>
          <p:cNvPr id="7" name="Bildobjekt 6" descr="En bild som visar text, skärmbild, programvara, Datorikon&#10;&#10;AI-genererat innehåll kan vara felaktigt.">
            <a:extLst>
              <a:ext uri="{FF2B5EF4-FFF2-40B4-BE49-F238E27FC236}">
                <a16:creationId xmlns:a16="http://schemas.microsoft.com/office/drawing/2014/main" id="{7C8453AD-A2C4-317E-0AA2-B256BFA92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57901"/>
            <a:ext cx="9357522" cy="498733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D407898-FBB5-74FA-3E37-F35ABE7B26EA}"/>
              </a:ext>
            </a:extLst>
          </p:cNvPr>
          <p:cNvSpPr txBox="1"/>
          <p:nvPr/>
        </p:nvSpPr>
        <p:spPr>
          <a:xfrm>
            <a:off x="722453" y="1388825"/>
            <a:ext cx="1680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Tidigare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516229-2AA1-D404-DEC5-3E7F6F31382B}"/>
              </a:ext>
            </a:extLst>
          </p:cNvPr>
          <p:cNvSpPr txBox="1"/>
          <p:nvPr/>
        </p:nvSpPr>
        <p:spPr>
          <a:xfrm>
            <a:off x="797560" y="1375410"/>
            <a:ext cx="1680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04B067"/>
                </a:solidFill>
              </a:rPr>
              <a:t>Nu</a:t>
            </a:r>
          </a:p>
        </p:txBody>
      </p:sp>
      <p:pic>
        <p:nvPicPr>
          <p:cNvPr id="8" name="Bildobjekt 7" descr="En bild som visar text, skärmbild, programvara, Teckensnitt&#10;&#10;AI-genererat innehåll kan vara felaktigt.">
            <a:extLst>
              <a:ext uri="{FF2B5EF4-FFF2-40B4-BE49-F238E27FC236}">
                <a16:creationId xmlns:a16="http://schemas.microsoft.com/office/drawing/2014/main" id="{2C7CF0BC-977A-E092-96D5-F2692519B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3094"/>
            <a:ext cx="9724001" cy="4429743"/>
          </a:xfrm>
          <a:prstGeom prst="rect">
            <a:avLst/>
          </a:prstGeom>
        </p:spPr>
      </p:pic>
      <p:pic>
        <p:nvPicPr>
          <p:cNvPr id="9" name="Bildobjekt 8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2047D83D-84B6-1839-1E8A-059BBFDB0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75831"/>
            <a:ext cx="9724000" cy="523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8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5954C4-D056-0ED7-7DF6-5073C288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BI-objekt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863146B-BB14-42B2-9E09-82C1DB94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Två nya BI-objekt för grupper: </a:t>
            </a:r>
          </a:p>
          <a:p>
            <a:pPr lvl="1"/>
            <a:r>
              <a:rPr lang="sv-SE" dirty="0"/>
              <a:t>BI_GRUPPER med data om gruppen </a:t>
            </a:r>
          </a:p>
          <a:p>
            <a:pPr lvl="1"/>
            <a:r>
              <a:rPr lang="sv-SE" dirty="0"/>
              <a:t> BI_GRUPPER_STUDENTER med data om de studenter som är kopplade till grupperna</a:t>
            </a:r>
          </a:p>
          <a:p>
            <a:pPr marL="397800" lvl="1" indent="0">
              <a:buNone/>
            </a:pPr>
            <a:br>
              <a:rPr lang="sv-SE" dirty="0"/>
            </a:br>
            <a:r>
              <a:rPr lang="sv-SE" dirty="0"/>
              <a:t>Data kommer migreras i två steg, och därför inte är komplett förrän i version 2.89.</a:t>
            </a:r>
          </a:p>
          <a:p>
            <a:pPr marL="397800" lvl="1" indent="0">
              <a:buNone/>
            </a:pPr>
            <a:endParaRPr lang="sv-SE" dirty="0"/>
          </a:p>
          <a:p>
            <a:r>
              <a:rPr lang="sv-SE" dirty="0"/>
              <a:t>BI-objektet BI_UTBILDNINGSTILLFALLEN är kompletterat med kolumn för särskild sekretessprövning.</a:t>
            </a:r>
          </a:p>
        </p:txBody>
      </p:sp>
    </p:spTree>
    <p:extLst>
      <p:ext uri="{BB962C8B-B14F-4D97-AF65-F5344CB8AC3E}">
        <p14:creationId xmlns:p14="http://schemas.microsoft.com/office/powerpoint/2010/main" val="23352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27188"/>
            <a:ext cx="9144000" cy="2387600"/>
          </a:xfrm>
        </p:spPr>
        <p:txBody>
          <a:bodyPr/>
          <a:lstStyle/>
          <a:p>
            <a:r>
              <a:rPr lang="sv-SE" dirty="0"/>
              <a:t>Demo av version 2.88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02931"/>
            <a:ext cx="9144000" cy="1655762"/>
          </a:xfrm>
        </p:spPr>
        <p:txBody>
          <a:bodyPr>
            <a:normAutofit/>
          </a:bodyPr>
          <a:lstStyle/>
          <a:p>
            <a:r>
              <a:rPr lang="sv-SE" sz="2000" b="1" dirty="0"/>
              <a:t>Klara Nordström</a:t>
            </a:r>
            <a:r>
              <a:rPr lang="sv-SE" sz="2000" dirty="0"/>
              <a:t>, användarstöd och kommunikation</a:t>
            </a:r>
          </a:p>
          <a:p>
            <a:r>
              <a:rPr lang="sv-SE" sz="2000" b="1" dirty="0"/>
              <a:t>Moa Eriksson</a:t>
            </a:r>
            <a:r>
              <a:rPr lang="sv-SE" sz="2000" dirty="0"/>
              <a:t>, användarstöd och kommunikation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r>
              <a:rPr lang="sv-SE" dirty="0"/>
              <a:t>23 februari 2026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57756-A55F-C046-783F-4A8A04018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1321D75-F89F-56A8-E455-3EDD3E0CA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Planeras att </a:t>
            </a:r>
            <a:r>
              <a:rPr lang="sv-SE"/>
              <a:t>levereras 2.89</a:t>
            </a: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7CAF010-635E-112E-27DD-20D8503CD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>
                <a:sym typeface="Wingdings 3" panose="05040102010807070707" pitchFamily="18" charset="2"/>
              </a:rPr>
              <a:t>Utbudsomgång: </a:t>
            </a:r>
            <a:r>
              <a:rPr lang="sv-SE" dirty="0">
                <a:sym typeface="Wingdings 3" panose="05040102010807070707" pitchFamily="18" charset="2"/>
              </a:rPr>
              <a:t>M</a:t>
            </a:r>
            <a:r>
              <a:rPr lang="sv-SE" dirty="0"/>
              <a:t>öjlighet att koppla inriktningstillfälle till programtillfälle när förslag hanteras i utbudsomgång.</a:t>
            </a:r>
          </a:p>
          <a:p>
            <a:pPr marL="0" indent="0">
              <a:buNone/>
            </a:pPr>
            <a:r>
              <a:rPr lang="sv-SE" b="1" dirty="0"/>
              <a:t>Utbudsomgång</a:t>
            </a:r>
            <a:r>
              <a:rPr lang="sv-SE" dirty="0"/>
              <a:t>: Möjlighet att avgränsa systemaktiviteterna på organisationsenhet</a:t>
            </a:r>
          </a:p>
          <a:p>
            <a:pPr marL="0" indent="0">
              <a:buNone/>
            </a:pPr>
            <a:r>
              <a:rPr lang="sv-SE" b="1" dirty="0"/>
              <a:t>Individuell studieplan</a:t>
            </a:r>
            <a:r>
              <a:rPr lang="sv-SE" dirty="0"/>
              <a:t>: Personkopplingar kommer bara kunna göras för verksamhetsroller som har verksamhetsområdet ISP, samt endast för användare som är behöriga på aktuell organisationsenhet.</a:t>
            </a:r>
          </a:p>
        </p:txBody>
      </p:sp>
      <p:grpSp>
        <p:nvGrpSpPr>
          <p:cNvPr id="8" name="Grupp 7">
            <a:extLst>
              <a:ext uri="{FF2B5EF4-FFF2-40B4-BE49-F238E27FC236}">
                <a16:creationId xmlns:a16="http://schemas.microsoft.com/office/drawing/2014/main" id="{2F29AB74-9157-C989-2546-8ACAC8DDB284}"/>
              </a:ext>
            </a:extLst>
          </p:cNvPr>
          <p:cNvGrpSpPr/>
          <p:nvPr/>
        </p:nvGrpSpPr>
        <p:grpSpPr>
          <a:xfrm rot="866102">
            <a:off x="10064632" y="3544093"/>
            <a:ext cx="914400" cy="914400"/>
            <a:chOff x="8309810" y="4567989"/>
            <a:chExt cx="914400" cy="914400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455065A-EFEC-A007-312B-D5F976F55F3A}"/>
                </a:ext>
              </a:extLst>
            </p:cNvPr>
            <p:cNvSpPr/>
            <p:nvPr/>
          </p:nvSpPr>
          <p:spPr>
            <a:xfrm>
              <a:off x="8422105" y="4788568"/>
              <a:ext cx="697832" cy="481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0" name="Bild 9" descr="Kuvert kontur">
              <a:extLst>
                <a:ext uri="{FF2B5EF4-FFF2-40B4-BE49-F238E27FC236}">
                  <a16:creationId xmlns:a16="http://schemas.microsoft.com/office/drawing/2014/main" id="{D1A4475F-834B-AB6F-71B4-3501863EA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9810" y="456798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83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4742-484B-7BF0-3F08-F9E30BC7D8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620B307-0A6B-D2BE-3E8C-0AB160BA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Ny version av EMIL-standarden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765F3F10-1FFB-2907-520F-5BF79B3B1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26894" cy="4351338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24/2</a:t>
            </a:r>
            <a:r>
              <a:rPr lang="sv-SE" dirty="0"/>
              <a:t>: Konvertering av filer från EMIL2 till EMIL3. UHR stoppar hämtning av EMIL-filer, men det går bra att arbeta i Ladok under tiden.</a:t>
            </a:r>
          </a:p>
          <a:p>
            <a:pPr marL="0" indent="0">
              <a:buNone/>
            </a:pPr>
            <a:r>
              <a:rPr lang="sv-SE" b="1" dirty="0"/>
              <a:t>26/2: </a:t>
            </a:r>
            <a:r>
              <a:rPr lang="sv-SE" dirty="0"/>
              <a:t>UHR hämtar om alla filer.</a:t>
            </a:r>
          </a:p>
        </p:txBody>
      </p:sp>
    </p:spTree>
    <p:extLst>
      <p:ext uri="{BB962C8B-B14F-4D97-AF65-F5344CB8AC3E}">
        <p14:creationId xmlns:p14="http://schemas.microsoft.com/office/powerpoint/2010/main" val="267616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5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5D9FB9-44AF-99EB-1415-829436A14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3098662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A399F86C-8996-F992-147E-6D9D8B71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 dirty="0"/>
              <a:t>Detta kommer demonstreras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7B227CD-4D47-CF4C-8241-67CFBF3C76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Utbudsomgång</a:t>
            </a:r>
          </a:p>
          <a:p>
            <a:pPr marL="0" indent="0">
              <a:buNone/>
            </a:pPr>
            <a:r>
              <a:rPr lang="sv-SE" sz="2400" dirty="0"/>
              <a:t>Aktivitetstillfälle</a:t>
            </a:r>
          </a:p>
          <a:p>
            <a:pPr marL="0" indent="0">
              <a:buNone/>
            </a:pPr>
            <a:r>
              <a:rPr lang="sv-SE" sz="2400" dirty="0"/>
              <a:t>Pedagogiskt stöd</a:t>
            </a:r>
          </a:p>
          <a:p>
            <a:pPr marL="0" indent="0">
              <a:buNone/>
            </a:pPr>
            <a:r>
              <a:rPr lang="sv-SE" sz="2400" dirty="0"/>
              <a:t>Ladok för studenter (Individuell studieplan)</a:t>
            </a:r>
          </a:p>
        </p:txBody>
      </p:sp>
    </p:spTree>
    <p:extLst>
      <p:ext uri="{BB962C8B-B14F-4D97-AF65-F5344CB8AC3E}">
        <p14:creationId xmlns:p14="http://schemas.microsoft.com/office/powerpoint/2010/main" val="229164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2FC7B563-5D96-F7DC-32A7-0441070FC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Grunddata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EB511525-9874-0672-DB52-8A011825D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 grunddatakategorin ”Autentiseringsregler” används nu begreppet ”Tillitsnivå” istället för ”Säkerhetsnivå” för att beskriva krav på inloggningssäkerhet.</a:t>
            </a:r>
          </a:p>
        </p:txBody>
      </p:sp>
      <p:pic>
        <p:nvPicPr>
          <p:cNvPr id="7" name="Bildobjekt 6" descr="En bild som visar text, skärmbild, nummer, programvara&#10;&#10;AI-genererat innehåll kan vara felaktigt.">
            <a:extLst>
              <a:ext uri="{FF2B5EF4-FFF2-40B4-BE49-F238E27FC236}">
                <a16:creationId xmlns:a16="http://schemas.microsoft.com/office/drawing/2014/main" id="{9289037D-A1AB-984D-E08E-6C85FF3CC3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730"/>
          <a:stretch>
            <a:fillRect/>
          </a:stretch>
        </p:blipFill>
        <p:spPr>
          <a:xfrm>
            <a:off x="1158239" y="2793159"/>
            <a:ext cx="6545861" cy="4064841"/>
          </a:xfrm>
          <a:prstGeom prst="rect">
            <a:avLst/>
          </a:prstGeom>
        </p:spPr>
      </p:pic>
      <p:sp>
        <p:nvSpPr>
          <p:cNvPr id="8" name="Pil: nedåt 7">
            <a:extLst>
              <a:ext uri="{FF2B5EF4-FFF2-40B4-BE49-F238E27FC236}">
                <a16:creationId xmlns:a16="http://schemas.microsoft.com/office/drawing/2014/main" id="{89F205F6-2F9F-7A24-E6A8-2E1770FCDDDE}"/>
              </a:ext>
            </a:extLst>
          </p:cNvPr>
          <p:cNvSpPr/>
          <p:nvPr/>
        </p:nvSpPr>
        <p:spPr>
          <a:xfrm rot="16200000">
            <a:off x="847826" y="5934910"/>
            <a:ext cx="252663" cy="565484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69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06AF20-CF0F-73F3-B5B4-935693412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Utbildningsinformation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DE5FB6-FF1D-26DB-C5AB-072DFDAA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skapande av lokala attributdefinitioner av typen "Lokal värdelista" visas nu kod och benämning i rullistan för "Välj lokal värdelista". Tidigare visades enbart benämning.</a:t>
            </a:r>
          </a:p>
        </p:txBody>
      </p:sp>
      <p:pic>
        <p:nvPicPr>
          <p:cNvPr id="5" name="Bildobjekt 4" descr="En bild som visar text, skärmbild, programvara, Webbsida&#10;&#10;AI-genererat innehåll kan vara felaktigt.">
            <a:extLst>
              <a:ext uri="{FF2B5EF4-FFF2-40B4-BE49-F238E27FC236}">
                <a16:creationId xmlns:a16="http://schemas.microsoft.com/office/drawing/2014/main" id="{D8EDDA3F-829D-BA00-685F-1999D6C6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" y="2719330"/>
            <a:ext cx="8179522" cy="3874510"/>
          </a:xfrm>
          <a:prstGeom prst="rect">
            <a:avLst/>
          </a:prstGeom>
        </p:spPr>
      </p:pic>
      <p:sp>
        <p:nvSpPr>
          <p:cNvPr id="6" name="Pil: nedåt 5">
            <a:extLst>
              <a:ext uri="{FF2B5EF4-FFF2-40B4-BE49-F238E27FC236}">
                <a16:creationId xmlns:a16="http://schemas.microsoft.com/office/drawing/2014/main" id="{D68750D1-44B9-68CF-ED73-0F2653A11724}"/>
              </a:ext>
            </a:extLst>
          </p:cNvPr>
          <p:cNvSpPr/>
          <p:nvPr/>
        </p:nvSpPr>
        <p:spPr>
          <a:xfrm rot="15300000">
            <a:off x="6212637" y="5919796"/>
            <a:ext cx="333262" cy="654781"/>
          </a:xfrm>
          <a:prstGeom prst="downArrow">
            <a:avLst/>
          </a:prstGeom>
          <a:solidFill>
            <a:srgbClr val="04B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290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43C848-0742-9C91-7CF4-17348F519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Avancerad sökning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3BE4533-EEA8-92D2-1D0F-6A5EA8E76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ett utbildningstillfälle ligger inom en underliggande struktur (till exempel ett inriktningstillfälle) visas nu även programkoden i kolumnen "Ingår i struktur". </a:t>
            </a:r>
          </a:p>
          <a:p>
            <a:pPr lvl="1"/>
            <a:r>
              <a:rPr lang="sv-SE" dirty="0"/>
              <a:t>Tidigare visades endast utbildningskod och tillfälleskod för inriktningstillfället.</a:t>
            </a:r>
          </a:p>
        </p:txBody>
      </p:sp>
      <p:pic>
        <p:nvPicPr>
          <p:cNvPr id="5" name="Bildobjekt 4" descr="En bild som visar text, Teckensnitt, nummer, programvara&#10;&#10;AI-genererat innehåll kan vara felaktigt.">
            <a:extLst>
              <a:ext uri="{FF2B5EF4-FFF2-40B4-BE49-F238E27FC236}">
                <a16:creationId xmlns:a16="http://schemas.microsoft.com/office/drawing/2014/main" id="{0D062B35-7125-8CB9-5F40-B551B96C3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31" y="2989148"/>
            <a:ext cx="11353800" cy="356405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8B28AE2-18AE-2694-FD73-9A9369D19126}"/>
              </a:ext>
            </a:extLst>
          </p:cNvPr>
          <p:cNvSpPr/>
          <p:nvPr/>
        </p:nvSpPr>
        <p:spPr>
          <a:xfrm>
            <a:off x="9240253" y="6007768"/>
            <a:ext cx="505325" cy="485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725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2DAB-4C6F-4A88-D526-430B27FD9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91F64A-9536-F16E-BE5D-FF3CC29B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Utbudsomgång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F747EBA3-7864-AB56-ABD8-18AC0130F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Förändringar i fliken "Hantera beställningar”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v-SE" dirty="0"/>
              <a:t>När förslag till nytt utbildningstillfälle skapas kan värde för "Periodnummer i </a:t>
            </a:r>
            <a:r>
              <a:rPr lang="sv-SE" dirty="0" err="1"/>
              <a:t>NyA</a:t>
            </a:r>
            <a:r>
              <a:rPr lang="sv-SE" dirty="0"/>
              <a:t>" anges via val i rullista.</a:t>
            </a:r>
          </a:p>
        </p:txBody>
      </p:sp>
    </p:spTree>
    <p:extLst>
      <p:ext uri="{BB962C8B-B14F-4D97-AF65-F5344CB8AC3E}">
        <p14:creationId xmlns:p14="http://schemas.microsoft.com/office/powerpoint/2010/main" val="354680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5CF827-8235-E764-EE86-E097967F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Studentinformation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8AA7FB-B039-B674-7EC3-6D1F8857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Under Studentuppgifter → Aktör går det nu endast att välja aktiva användare.</a:t>
            </a:r>
          </a:p>
        </p:txBody>
      </p:sp>
      <p:pic>
        <p:nvPicPr>
          <p:cNvPr id="5" name="Bildobjekt 4" descr="En bild som visar text, skärmbild, nummer, Teckensnitt&#10;&#10;AI-genererat innehåll kan vara felaktigt.">
            <a:extLst>
              <a:ext uri="{FF2B5EF4-FFF2-40B4-BE49-F238E27FC236}">
                <a16:creationId xmlns:a16="http://schemas.microsoft.com/office/drawing/2014/main" id="{36CBB3D3-8622-6563-5B18-E2170B4D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4" y="2501343"/>
            <a:ext cx="10526594" cy="3991532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64168DF2-1242-8A86-4B24-3BCE8B78014D}"/>
              </a:ext>
            </a:extLst>
          </p:cNvPr>
          <p:cNvSpPr/>
          <p:nvPr/>
        </p:nvSpPr>
        <p:spPr>
          <a:xfrm>
            <a:off x="838200" y="5130800"/>
            <a:ext cx="1518920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3F68383-3F4C-F5F4-6D5C-E79356046382}"/>
              </a:ext>
            </a:extLst>
          </p:cNvPr>
          <p:cNvSpPr/>
          <p:nvPr/>
        </p:nvSpPr>
        <p:spPr>
          <a:xfrm>
            <a:off x="545432" y="2501343"/>
            <a:ext cx="10669486" cy="4091962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 descr="En bild som visar text, skärmbild, Teckensnitt, programvara&#10;&#10;AI-genererat innehåll kan vara felaktigt.">
            <a:extLst>
              <a:ext uri="{FF2B5EF4-FFF2-40B4-BE49-F238E27FC236}">
                <a16:creationId xmlns:a16="http://schemas.microsoft.com/office/drawing/2014/main" id="{D9EB5B63-A6E2-C7A4-FE93-4B9D15B07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012" y="2366406"/>
            <a:ext cx="7487695" cy="313416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6F9F94FF-CE44-9282-9037-36AABE16F363}"/>
              </a:ext>
            </a:extLst>
          </p:cNvPr>
          <p:cNvSpPr/>
          <p:nvPr/>
        </p:nvSpPr>
        <p:spPr>
          <a:xfrm>
            <a:off x="7591396" y="4364252"/>
            <a:ext cx="905309" cy="390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98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38456E-60A3-F2FC-F7D7-ACA8B2F5B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Studieavgifter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4BA2838-DBCD-4A69-50B4-9DF6A2D627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"Avisering om delvis/helt uppfyllt betalningskrav" innehåller nu även referensnummer.</a:t>
            </a:r>
          </a:p>
          <a:p>
            <a:r>
              <a:rPr lang="sv-SE" dirty="0"/>
              <a:t>Systemaktiviteten "Studieavgifter: Läsa information" innehåller nu behörighet att läsa uppgifter om "Ej betalningsskyldig per utbildning".</a:t>
            </a:r>
          </a:p>
          <a:p>
            <a:endParaRPr lang="sv-SE" dirty="0"/>
          </a:p>
        </p:txBody>
      </p:sp>
      <p:pic>
        <p:nvPicPr>
          <p:cNvPr id="5" name="Bildobjekt 4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0A6036C8-980E-6C1B-511D-81ED370CC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457" y="2526080"/>
            <a:ext cx="7264554" cy="3569920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BCE06233-17A4-CC4F-991E-80C5C6268474}"/>
              </a:ext>
            </a:extLst>
          </p:cNvPr>
          <p:cNvCxnSpPr>
            <a:cxnSpLocks/>
          </p:cNvCxnSpPr>
          <p:nvPr/>
        </p:nvCxnSpPr>
        <p:spPr>
          <a:xfrm>
            <a:off x="5991726" y="4289510"/>
            <a:ext cx="4732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5FDD724B-00DC-28DC-87B8-EBD60DCF589D}"/>
              </a:ext>
            </a:extLst>
          </p:cNvPr>
          <p:cNvCxnSpPr>
            <a:cxnSpLocks/>
          </p:cNvCxnSpPr>
          <p:nvPr/>
        </p:nvCxnSpPr>
        <p:spPr>
          <a:xfrm>
            <a:off x="5406189" y="3118437"/>
            <a:ext cx="4732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0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npassat 2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BD8"/>
      </a:accent1>
      <a:accent2>
        <a:srgbClr val="9FDDAC"/>
      </a:accent2>
      <a:accent3>
        <a:srgbClr val="04B067"/>
      </a:accent3>
      <a:accent4>
        <a:srgbClr val="107238"/>
      </a:accent4>
      <a:accent5>
        <a:srgbClr val="EA9E16"/>
      </a:accent5>
      <a:accent6>
        <a:srgbClr val="EC5C49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Nya grafiska</Template>
  <TotalTime>8713</TotalTime>
  <Words>847</Words>
  <Application>Microsoft Office PowerPoint</Application>
  <PresentationFormat>Bredbild</PresentationFormat>
  <Paragraphs>79</Paragraphs>
  <Slides>22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Figtree Medium</vt:lpstr>
      <vt:lpstr>Figtree SemiBold</vt:lpstr>
      <vt:lpstr>Wingdings 3</vt:lpstr>
      <vt:lpstr>Arial</vt:lpstr>
      <vt:lpstr>Aptos</vt:lpstr>
      <vt:lpstr>Figtree</vt:lpstr>
      <vt:lpstr>Office Theme</vt:lpstr>
      <vt:lpstr>PowerPoint-presentation</vt:lpstr>
      <vt:lpstr>Demo av version 2.88</vt:lpstr>
      <vt:lpstr>Detta kommer demonstreras</vt:lpstr>
      <vt:lpstr>Grunddata</vt:lpstr>
      <vt:lpstr>Utbildningsinformation</vt:lpstr>
      <vt:lpstr>Avancerad sökning</vt:lpstr>
      <vt:lpstr>Utbudsomgång</vt:lpstr>
      <vt:lpstr>Studentinformation</vt:lpstr>
      <vt:lpstr>Studieavgifter</vt:lpstr>
      <vt:lpstr>Individuell studieplan</vt:lpstr>
      <vt:lpstr>Individuell studieplan</vt:lpstr>
      <vt:lpstr>Resultat</vt:lpstr>
      <vt:lpstr>Aktivitetstillfällen</vt:lpstr>
      <vt:lpstr>Pedagogiskt stöd</vt:lpstr>
      <vt:lpstr>Tillgodoräknande</vt:lpstr>
      <vt:lpstr>Bevis</vt:lpstr>
      <vt:lpstr>Ladok för studenter</vt:lpstr>
      <vt:lpstr>Ladok för studenter</vt:lpstr>
      <vt:lpstr>BI-objekt</vt:lpstr>
      <vt:lpstr>Planeras att levereras 2.89</vt:lpstr>
      <vt:lpstr>Ny version av EMIL-standarden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Versionsdemo</dc:title>
  <dc:creator>Klara Nordström</dc:creator>
  <cp:lastModifiedBy>Klara Nordström</cp:lastModifiedBy>
  <cp:revision>713</cp:revision>
  <dcterms:created xsi:type="dcterms:W3CDTF">2024-03-26T12:09:15Z</dcterms:created>
  <dcterms:modified xsi:type="dcterms:W3CDTF">2026-02-23T10:36:35Z</dcterms:modified>
</cp:coreProperties>
</file>