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362" r:id="rId4"/>
    <p:sldId id="259" r:id="rId5"/>
    <p:sldId id="370" r:id="rId6"/>
    <p:sldId id="363" r:id="rId7"/>
    <p:sldId id="364" r:id="rId8"/>
    <p:sldId id="371" r:id="rId9"/>
    <p:sldId id="367" r:id="rId10"/>
    <p:sldId id="373" r:id="rId11"/>
    <p:sldId id="374" r:id="rId12"/>
    <p:sldId id="355" r:id="rId13"/>
    <p:sldId id="375" r:id="rId14"/>
    <p:sldId id="366" r:id="rId15"/>
    <p:sldId id="372" r:id="rId16"/>
    <p:sldId id="365" r:id="rId17"/>
    <p:sldId id="368" r:id="rId18"/>
    <p:sldId id="305" r:id="rId19"/>
    <p:sldId id="292" r:id="rId20"/>
  </p:sldIdLst>
  <p:sldSz cx="12192000" cy="6858000"/>
  <p:notesSz cx="6858000" cy="9144000"/>
  <p:embeddedFontLst>
    <p:embeddedFont>
      <p:font typeface="Figtree" panose="020B0604020202020204" charset="0"/>
      <p:regular r:id="rId22"/>
      <p:bold r:id="rId23"/>
      <p:italic r:id="rId24"/>
      <p:boldItalic r:id="rId25"/>
    </p:embeddedFont>
    <p:embeddedFont>
      <p:font typeface="Figtree Medium" panose="020B0604020202020204" charset="0"/>
      <p:regular r:id="rId26"/>
      <p:italic r:id="rId27"/>
    </p:embeddedFont>
    <p:embeddedFont>
      <p:font typeface="Figtree SemiBold" panose="020B0604020202020204" charset="0"/>
      <p:regular r:id="rId28"/>
      <p:bold r:id="rId29"/>
      <p:italic r:id="rId30"/>
      <p:boldItalic r:id="rId31"/>
    </p:embeddedFont>
    <p:embeddedFont>
      <p:font typeface="Wingdings 3" panose="05040102010807070707" pitchFamily="18" charset="2"/>
      <p:regular r:id="rId32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3"/>
    <a:srgbClr val="04B067"/>
    <a:srgbClr val="F9F9F9"/>
    <a:srgbClr val="FFFFFF"/>
    <a:srgbClr val="007633"/>
    <a:srgbClr val="E4E4E4"/>
    <a:srgbClr val="0C562A"/>
    <a:srgbClr val="DCA346"/>
    <a:srgbClr val="266837"/>
    <a:srgbClr val="284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247" autoAdjust="0"/>
  </p:normalViewPr>
  <p:slideViewPr>
    <p:cSldViewPr snapToGrid="0">
      <p:cViewPr varScale="1">
        <p:scale>
          <a:sx n="95" d="100"/>
          <a:sy n="95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03/09/2026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6885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2026-03-09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D2CE4E-AC76-C81C-ABB7-824E23D16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E4C24-AEF2-7249-9AA0-1CAC3A32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7442C5-5137-0062-09E9-5DFF1878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FE41FF-7FD8-9D00-8599-5FC39B69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2026-03-09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2026-03-09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2EA030-428D-BEBB-B319-92680E206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EAB526-E829-9FA6-CF67-28AE852F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2026-03-09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  <a:solidFill>
            <a:srgbClr val="007633"/>
          </a:solidFill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AF513B9-3816-BAEB-4843-7EC0969F3732}"/>
              </a:ext>
            </a:extLst>
          </p:cNvPr>
          <p:cNvSpPr/>
          <p:nvPr userDrawn="1"/>
        </p:nvSpPr>
        <p:spPr>
          <a:xfrm rot="917296">
            <a:off x="9070416" y="-183710"/>
            <a:ext cx="3892918" cy="7703438"/>
          </a:xfrm>
          <a:custGeom>
            <a:avLst/>
            <a:gdLst>
              <a:gd name="connsiteX0" fmla="*/ 0 w 1628775"/>
              <a:gd name="connsiteY0" fmla="*/ 0 h 7125079"/>
              <a:gd name="connsiteX1" fmla="*/ 1628775 w 1628775"/>
              <a:gd name="connsiteY1" fmla="*/ 0 h 7125079"/>
              <a:gd name="connsiteX2" fmla="*/ 1628775 w 1628775"/>
              <a:gd name="connsiteY2" fmla="*/ 7125079 h 7125079"/>
              <a:gd name="connsiteX3" fmla="*/ 0 w 1628775"/>
              <a:gd name="connsiteY3" fmla="*/ 7125079 h 7125079"/>
              <a:gd name="connsiteX4" fmla="*/ 0 w 1628775"/>
              <a:gd name="connsiteY4" fmla="*/ 0 h 7125079"/>
              <a:gd name="connsiteX0" fmla="*/ 0 w 2082897"/>
              <a:gd name="connsiteY0" fmla="*/ 578359 h 7703438"/>
              <a:gd name="connsiteX1" fmla="*/ 2082897 w 2082897"/>
              <a:gd name="connsiteY1" fmla="*/ 0 h 7703438"/>
              <a:gd name="connsiteX2" fmla="*/ 1628775 w 2082897"/>
              <a:gd name="connsiteY2" fmla="*/ 7703438 h 7703438"/>
              <a:gd name="connsiteX3" fmla="*/ 0 w 2082897"/>
              <a:gd name="connsiteY3" fmla="*/ 7703438 h 7703438"/>
              <a:gd name="connsiteX4" fmla="*/ 0 w 2082897"/>
              <a:gd name="connsiteY4" fmla="*/ 578359 h 7703438"/>
              <a:gd name="connsiteX0" fmla="*/ 0 w 3892918"/>
              <a:gd name="connsiteY0" fmla="*/ 578359 h 7703438"/>
              <a:gd name="connsiteX1" fmla="*/ 2082897 w 3892918"/>
              <a:gd name="connsiteY1" fmla="*/ 0 h 7703438"/>
              <a:gd name="connsiteX2" fmla="*/ 3892918 w 3892918"/>
              <a:gd name="connsiteY2" fmla="*/ 6630313 h 7703438"/>
              <a:gd name="connsiteX3" fmla="*/ 0 w 3892918"/>
              <a:gd name="connsiteY3" fmla="*/ 7703438 h 7703438"/>
              <a:gd name="connsiteX4" fmla="*/ 0 w 3892918"/>
              <a:gd name="connsiteY4" fmla="*/ 578359 h 770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2918" h="7703438">
                <a:moveTo>
                  <a:pt x="0" y="578359"/>
                </a:moveTo>
                <a:lnTo>
                  <a:pt x="2082897" y="0"/>
                </a:lnTo>
                <a:lnTo>
                  <a:pt x="3892918" y="6630313"/>
                </a:lnTo>
                <a:lnTo>
                  <a:pt x="0" y="7703438"/>
                </a:lnTo>
                <a:lnTo>
                  <a:pt x="0" y="578359"/>
                </a:ln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E276D9-B1D7-512E-9E31-307589EAF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9D2C18-4ADF-1CDE-6E0D-62FC46F7F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138" y="6036815"/>
            <a:ext cx="1587724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2026-03-09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2026-03-09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2B6-E63C-6D4A-56B7-1260C5AA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C839-6834-A094-B1BF-887D63EC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24E1D99-EC3B-00B1-4FA1-678700860336}"/>
              </a:ext>
            </a:extLst>
          </p:cNvPr>
          <p:cNvSpPr/>
          <p:nvPr userDrawn="1"/>
        </p:nvSpPr>
        <p:spPr>
          <a:xfrm>
            <a:off x="-1587" y="0"/>
            <a:ext cx="12193587" cy="2836863"/>
          </a:xfrm>
          <a:custGeom>
            <a:avLst/>
            <a:gdLst>
              <a:gd name="connsiteX0" fmla="*/ 0 w 12192000"/>
              <a:gd name="connsiteY0" fmla="*/ 0 h 1790700"/>
              <a:gd name="connsiteX1" fmla="*/ 12192000 w 12192000"/>
              <a:gd name="connsiteY1" fmla="*/ 0 h 1790700"/>
              <a:gd name="connsiteX2" fmla="*/ 12192000 w 12192000"/>
              <a:gd name="connsiteY2" fmla="*/ 1790700 h 1790700"/>
              <a:gd name="connsiteX3" fmla="*/ 0 w 12192000"/>
              <a:gd name="connsiteY3" fmla="*/ 1790700 h 1790700"/>
              <a:gd name="connsiteX4" fmla="*/ 0 w 12192000"/>
              <a:gd name="connsiteY4" fmla="*/ 0 h 1790700"/>
              <a:gd name="connsiteX0" fmla="*/ 25400 w 12217400"/>
              <a:gd name="connsiteY0" fmla="*/ 0 h 2730500"/>
              <a:gd name="connsiteX1" fmla="*/ 12217400 w 12217400"/>
              <a:gd name="connsiteY1" fmla="*/ 0 h 2730500"/>
              <a:gd name="connsiteX2" fmla="*/ 12217400 w 12217400"/>
              <a:gd name="connsiteY2" fmla="*/ 1790700 h 2730500"/>
              <a:gd name="connsiteX3" fmla="*/ 0 w 12217400"/>
              <a:gd name="connsiteY3" fmla="*/ 2730500 h 2730500"/>
              <a:gd name="connsiteX4" fmla="*/ 25400 w 12217400"/>
              <a:gd name="connsiteY4" fmla="*/ 0 h 2730500"/>
              <a:gd name="connsiteX0" fmla="*/ 1587 w 12193587"/>
              <a:gd name="connsiteY0" fmla="*/ 0 h 2735092"/>
              <a:gd name="connsiteX1" fmla="*/ 12193587 w 12193587"/>
              <a:gd name="connsiteY1" fmla="*/ 0 h 2735092"/>
              <a:gd name="connsiteX2" fmla="*/ 12193587 w 12193587"/>
              <a:gd name="connsiteY2" fmla="*/ 1790700 h 2735092"/>
              <a:gd name="connsiteX3" fmla="*/ 0 w 12193587"/>
              <a:gd name="connsiteY3" fmla="*/ 2735092 h 2735092"/>
              <a:gd name="connsiteX4" fmla="*/ 1587 w 12193587"/>
              <a:gd name="connsiteY4" fmla="*/ 0 h 273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87" h="2735092">
                <a:moveTo>
                  <a:pt x="1587" y="0"/>
                </a:moveTo>
                <a:lnTo>
                  <a:pt x="12193587" y="0"/>
                </a:lnTo>
                <a:lnTo>
                  <a:pt x="12193587" y="1790700"/>
                </a:lnTo>
                <a:lnTo>
                  <a:pt x="0" y="2735092"/>
                </a:lnTo>
                <a:lnTo>
                  <a:pt x="158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6207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5106B-D516-2187-B352-7C2BE62E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>
            <a:off x="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5103" y="2047081"/>
            <a:ext cx="6106228" cy="4842588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6228" h="4842588">
                <a:moveTo>
                  <a:pt x="9331" y="0"/>
                </a:moveTo>
                <a:lnTo>
                  <a:pt x="5089311" y="0"/>
                </a:lnTo>
                <a:cubicBezTo>
                  <a:pt x="5650443" y="0"/>
                  <a:pt x="6105331" y="454888"/>
                  <a:pt x="6105331" y="1016020"/>
                </a:cubicBezTo>
                <a:cubicBezTo>
                  <a:pt x="6108441" y="2412841"/>
                  <a:pt x="6102221" y="3417775"/>
                  <a:pt x="6105331" y="4814596"/>
                </a:cubicBezTo>
                <a:lnTo>
                  <a:pt x="0" y="4842588"/>
                </a:lnTo>
                <a:cubicBezTo>
                  <a:pt x="3110" y="3228392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23762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416494" y="1690688"/>
            <a:ext cx="11779059" cy="5205213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  <a:gd name="connsiteX0" fmla="*/ 284 w 6123814"/>
              <a:gd name="connsiteY0" fmla="*/ 0 h 4851466"/>
              <a:gd name="connsiteX1" fmla="*/ 5106897 w 6123814"/>
              <a:gd name="connsiteY1" fmla="*/ 8878 h 4851466"/>
              <a:gd name="connsiteX2" fmla="*/ 6122917 w 6123814"/>
              <a:gd name="connsiteY2" fmla="*/ 1024898 h 4851466"/>
              <a:gd name="connsiteX3" fmla="*/ 6122917 w 6123814"/>
              <a:gd name="connsiteY3" fmla="*/ 4823474 h 4851466"/>
              <a:gd name="connsiteX4" fmla="*/ 17586 w 6123814"/>
              <a:gd name="connsiteY4" fmla="*/ 4851466 h 4851466"/>
              <a:gd name="connsiteX5" fmla="*/ 284 w 6123814"/>
              <a:gd name="connsiteY5" fmla="*/ 0 h 4851466"/>
              <a:gd name="connsiteX0" fmla="*/ 1 w 11769729"/>
              <a:gd name="connsiteY0" fmla="*/ 0 h 4842588"/>
              <a:gd name="connsiteX1" fmla="*/ 10752812 w 11769729"/>
              <a:gd name="connsiteY1" fmla="*/ 0 h 4842588"/>
              <a:gd name="connsiteX2" fmla="*/ 11768832 w 11769729"/>
              <a:gd name="connsiteY2" fmla="*/ 1016020 h 4842588"/>
              <a:gd name="connsiteX3" fmla="*/ 11768832 w 11769729"/>
              <a:gd name="connsiteY3" fmla="*/ 4814596 h 4842588"/>
              <a:gd name="connsiteX4" fmla="*/ 5663501 w 11769729"/>
              <a:gd name="connsiteY4" fmla="*/ 4842588 h 4842588"/>
              <a:gd name="connsiteX5" fmla="*/ 1 w 11769729"/>
              <a:gd name="connsiteY5" fmla="*/ 0 h 4842588"/>
              <a:gd name="connsiteX0" fmla="*/ 1 w 11769729"/>
              <a:gd name="connsiteY0" fmla="*/ 0 h 5205213"/>
              <a:gd name="connsiteX1" fmla="*/ 10752812 w 11769729"/>
              <a:gd name="connsiteY1" fmla="*/ 0 h 5205213"/>
              <a:gd name="connsiteX2" fmla="*/ 11768832 w 11769729"/>
              <a:gd name="connsiteY2" fmla="*/ 1016020 h 5205213"/>
              <a:gd name="connsiteX3" fmla="*/ 11768832 w 11769729"/>
              <a:gd name="connsiteY3" fmla="*/ 5205213 h 5205213"/>
              <a:gd name="connsiteX4" fmla="*/ 5663501 w 11769729"/>
              <a:gd name="connsiteY4" fmla="*/ 4842588 h 5205213"/>
              <a:gd name="connsiteX5" fmla="*/ 1 w 11769729"/>
              <a:gd name="connsiteY5" fmla="*/ 0 h 5205213"/>
              <a:gd name="connsiteX0" fmla="*/ 9331 w 11779059"/>
              <a:gd name="connsiteY0" fmla="*/ 0 h 5205213"/>
              <a:gd name="connsiteX1" fmla="*/ 10762142 w 11779059"/>
              <a:gd name="connsiteY1" fmla="*/ 0 h 5205213"/>
              <a:gd name="connsiteX2" fmla="*/ 11778162 w 11779059"/>
              <a:gd name="connsiteY2" fmla="*/ 1016020 h 5205213"/>
              <a:gd name="connsiteX3" fmla="*/ 11778162 w 11779059"/>
              <a:gd name="connsiteY3" fmla="*/ 5205213 h 5205213"/>
              <a:gd name="connsiteX4" fmla="*/ 0 w 11779059"/>
              <a:gd name="connsiteY4" fmla="*/ 5197695 h 5205213"/>
              <a:gd name="connsiteX5" fmla="*/ 9331 w 11779059"/>
              <a:gd name="connsiteY5" fmla="*/ 0 h 520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9059" h="5205213">
                <a:moveTo>
                  <a:pt x="9331" y="0"/>
                </a:moveTo>
                <a:lnTo>
                  <a:pt x="10762142" y="0"/>
                </a:lnTo>
                <a:cubicBezTo>
                  <a:pt x="11323274" y="0"/>
                  <a:pt x="11778162" y="454888"/>
                  <a:pt x="11778162" y="1016020"/>
                </a:cubicBezTo>
                <a:cubicBezTo>
                  <a:pt x="11781272" y="2412841"/>
                  <a:pt x="11775052" y="3808392"/>
                  <a:pt x="11778162" y="5205213"/>
                </a:cubicBezTo>
                <a:lnTo>
                  <a:pt x="0" y="5197695"/>
                </a:lnTo>
                <a:cubicBezTo>
                  <a:pt x="3110" y="3583499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274993-C0A3-FD85-EBC6-BA5CDE8A3D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897123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404314" y="1398688"/>
            <a:ext cx="11797212" cy="5445345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  <a:gd name="connsiteX0" fmla="*/ 284 w 6123814"/>
              <a:gd name="connsiteY0" fmla="*/ 0 h 4851466"/>
              <a:gd name="connsiteX1" fmla="*/ 5106897 w 6123814"/>
              <a:gd name="connsiteY1" fmla="*/ 8878 h 4851466"/>
              <a:gd name="connsiteX2" fmla="*/ 6122917 w 6123814"/>
              <a:gd name="connsiteY2" fmla="*/ 1024898 h 4851466"/>
              <a:gd name="connsiteX3" fmla="*/ 6122917 w 6123814"/>
              <a:gd name="connsiteY3" fmla="*/ 4823474 h 4851466"/>
              <a:gd name="connsiteX4" fmla="*/ 17586 w 6123814"/>
              <a:gd name="connsiteY4" fmla="*/ 4851466 h 4851466"/>
              <a:gd name="connsiteX5" fmla="*/ 284 w 6123814"/>
              <a:gd name="connsiteY5" fmla="*/ 0 h 4851466"/>
              <a:gd name="connsiteX0" fmla="*/ 1 w 11769729"/>
              <a:gd name="connsiteY0" fmla="*/ 0 h 4842588"/>
              <a:gd name="connsiteX1" fmla="*/ 10752812 w 11769729"/>
              <a:gd name="connsiteY1" fmla="*/ 0 h 4842588"/>
              <a:gd name="connsiteX2" fmla="*/ 11768832 w 11769729"/>
              <a:gd name="connsiteY2" fmla="*/ 1016020 h 4842588"/>
              <a:gd name="connsiteX3" fmla="*/ 11768832 w 11769729"/>
              <a:gd name="connsiteY3" fmla="*/ 4814596 h 4842588"/>
              <a:gd name="connsiteX4" fmla="*/ 5663501 w 11769729"/>
              <a:gd name="connsiteY4" fmla="*/ 4842588 h 4842588"/>
              <a:gd name="connsiteX5" fmla="*/ 1 w 11769729"/>
              <a:gd name="connsiteY5" fmla="*/ 0 h 4842588"/>
              <a:gd name="connsiteX0" fmla="*/ 1 w 11769729"/>
              <a:gd name="connsiteY0" fmla="*/ 0 h 5205213"/>
              <a:gd name="connsiteX1" fmla="*/ 10752812 w 11769729"/>
              <a:gd name="connsiteY1" fmla="*/ 0 h 5205213"/>
              <a:gd name="connsiteX2" fmla="*/ 11768832 w 11769729"/>
              <a:gd name="connsiteY2" fmla="*/ 1016020 h 5205213"/>
              <a:gd name="connsiteX3" fmla="*/ 11768832 w 11769729"/>
              <a:gd name="connsiteY3" fmla="*/ 5205213 h 5205213"/>
              <a:gd name="connsiteX4" fmla="*/ 5663501 w 11769729"/>
              <a:gd name="connsiteY4" fmla="*/ 4842588 h 5205213"/>
              <a:gd name="connsiteX5" fmla="*/ 1 w 11769729"/>
              <a:gd name="connsiteY5" fmla="*/ 0 h 5205213"/>
              <a:gd name="connsiteX0" fmla="*/ 9331 w 11779059"/>
              <a:gd name="connsiteY0" fmla="*/ 0 h 5205213"/>
              <a:gd name="connsiteX1" fmla="*/ 10762142 w 11779059"/>
              <a:gd name="connsiteY1" fmla="*/ 0 h 5205213"/>
              <a:gd name="connsiteX2" fmla="*/ 11778162 w 11779059"/>
              <a:gd name="connsiteY2" fmla="*/ 1016020 h 5205213"/>
              <a:gd name="connsiteX3" fmla="*/ 11778162 w 11779059"/>
              <a:gd name="connsiteY3" fmla="*/ 5205213 h 5205213"/>
              <a:gd name="connsiteX4" fmla="*/ 0 w 11779059"/>
              <a:gd name="connsiteY4" fmla="*/ 5197695 h 5205213"/>
              <a:gd name="connsiteX5" fmla="*/ 9331 w 11779059"/>
              <a:gd name="connsiteY5" fmla="*/ 0 h 5205213"/>
              <a:gd name="connsiteX0" fmla="*/ 9331 w 11787687"/>
              <a:gd name="connsiteY0" fmla="*/ 0 h 5443338"/>
              <a:gd name="connsiteX1" fmla="*/ 10762142 w 11787687"/>
              <a:gd name="connsiteY1" fmla="*/ 0 h 5443338"/>
              <a:gd name="connsiteX2" fmla="*/ 11778162 w 11787687"/>
              <a:gd name="connsiteY2" fmla="*/ 1016020 h 5443338"/>
              <a:gd name="connsiteX3" fmla="*/ 11787687 w 11787687"/>
              <a:gd name="connsiteY3" fmla="*/ 5443338 h 5443338"/>
              <a:gd name="connsiteX4" fmla="*/ 0 w 11787687"/>
              <a:gd name="connsiteY4" fmla="*/ 5197695 h 5443338"/>
              <a:gd name="connsiteX5" fmla="*/ 9331 w 11787687"/>
              <a:gd name="connsiteY5" fmla="*/ 0 h 5443338"/>
              <a:gd name="connsiteX0" fmla="*/ 18856 w 11797212"/>
              <a:gd name="connsiteY0" fmla="*/ 0 h 5445345"/>
              <a:gd name="connsiteX1" fmla="*/ 10771667 w 11797212"/>
              <a:gd name="connsiteY1" fmla="*/ 0 h 5445345"/>
              <a:gd name="connsiteX2" fmla="*/ 11787687 w 11797212"/>
              <a:gd name="connsiteY2" fmla="*/ 1016020 h 5445345"/>
              <a:gd name="connsiteX3" fmla="*/ 11797212 w 11797212"/>
              <a:gd name="connsiteY3" fmla="*/ 5443338 h 5445345"/>
              <a:gd name="connsiteX4" fmla="*/ 0 w 11797212"/>
              <a:gd name="connsiteY4" fmla="*/ 5445345 h 5445345"/>
              <a:gd name="connsiteX5" fmla="*/ 18856 w 11797212"/>
              <a:gd name="connsiteY5" fmla="*/ 0 h 54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7212" h="5445345">
                <a:moveTo>
                  <a:pt x="18856" y="0"/>
                </a:moveTo>
                <a:lnTo>
                  <a:pt x="10771667" y="0"/>
                </a:lnTo>
                <a:cubicBezTo>
                  <a:pt x="11332799" y="0"/>
                  <a:pt x="11787687" y="454888"/>
                  <a:pt x="11787687" y="1016020"/>
                </a:cubicBezTo>
                <a:cubicBezTo>
                  <a:pt x="11790797" y="2412841"/>
                  <a:pt x="11794102" y="4046517"/>
                  <a:pt x="11797212" y="5443338"/>
                </a:cubicBezTo>
                <a:lnTo>
                  <a:pt x="0" y="5445345"/>
                </a:lnTo>
                <a:cubicBezTo>
                  <a:pt x="3110" y="3831149"/>
                  <a:pt x="15746" y="1614196"/>
                  <a:pt x="18856" y="0"/>
                </a:cubicBez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274993-C0A3-FD85-EBC6-BA5CDE8A3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solidFill>
                  <a:schemeClr val="bg1"/>
                </a:solidFill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51669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D23103-4AAA-6EBE-45F8-9E3EF1DF925D}"/>
              </a:ext>
            </a:extLst>
          </p:cNvPr>
          <p:cNvSpPr/>
          <p:nvPr userDrawn="1"/>
        </p:nvSpPr>
        <p:spPr>
          <a:xfrm rot="243989">
            <a:off x="-50845" y="-424978"/>
            <a:ext cx="12342844" cy="2209838"/>
          </a:xfrm>
          <a:custGeom>
            <a:avLst/>
            <a:gdLst>
              <a:gd name="connsiteX0" fmla="*/ 0 w 12220146"/>
              <a:gd name="connsiteY0" fmla="*/ 0 h 3004457"/>
              <a:gd name="connsiteX1" fmla="*/ 12220146 w 12220146"/>
              <a:gd name="connsiteY1" fmla="*/ 0 h 3004457"/>
              <a:gd name="connsiteX2" fmla="*/ 12220146 w 12220146"/>
              <a:gd name="connsiteY2" fmla="*/ 3004457 h 3004457"/>
              <a:gd name="connsiteX3" fmla="*/ 0 w 12220146"/>
              <a:gd name="connsiteY3" fmla="*/ 3004457 h 3004457"/>
              <a:gd name="connsiteX4" fmla="*/ 0 w 12220146"/>
              <a:gd name="connsiteY4" fmla="*/ 0 h 3004457"/>
              <a:gd name="connsiteX0" fmla="*/ 0 w 12342844"/>
              <a:gd name="connsiteY0" fmla="*/ 1632060 h 3004457"/>
              <a:gd name="connsiteX1" fmla="*/ 12342844 w 12342844"/>
              <a:gd name="connsiteY1" fmla="*/ 0 h 3004457"/>
              <a:gd name="connsiteX2" fmla="*/ 12342844 w 12342844"/>
              <a:gd name="connsiteY2" fmla="*/ 3004457 h 3004457"/>
              <a:gd name="connsiteX3" fmla="*/ 122698 w 12342844"/>
              <a:gd name="connsiteY3" fmla="*/ 3004457 h 3004457"/>
              <a:gd name="connsiteX4" fmla="*/ 0 w 12342844"/>
              <a:gd name="connsiteY4" fmla="*/ 1632060 h 3004457"/>
              <a:gd name="connsiteX0" fmla="*/ 0 w 12342844"/>
              <a:gd name="connsiteY0" fmla="*/ 837441 h 2209838"/>
              <a:gd name="connsiteX1" fmla="*/ 12179708 w 12342844"/>
              <a:gd name="connsiteY1" fmla="*/ 0 h 2209838"/>
              <a:gd name="connsiteX2" fmla="*/ 12342844 w 12342844"/>
              <a:gd name="connsiteY2" fmla="*/ 2209838 h 2209838"/>
              <a:gd name="connsiteX3" fmla="*/ 122698 w 12342844"/>
              <a:gd name="connsiteY3" fmla="*/ 2209838 h 2209838"/>
              <a:gd name="connsiteX4" fmla="*/ 0 w 12342844"/>
              <a:gd name="connsiteY4" fmla="*/ 837441 h 220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2844" h="2209838">
                <a:moveTo>
                  <a:pt x="0" y="837441"/>
                </a:moveTo>
                <a:lnTo>
                  <a:pt x="12179708" y="0"/>
                </a:lnTo>
                <a:lnTo>
                  <a:pt x="12342844" y="2209838"/>
                </a:lnTo>
                <a:lnTo>
                  <a:pt x="122698" y="2209838"/>
                </a:lnTo>
                <a:lnTo>
                  <a:pt x="0" y="837441"/>
                </a:ln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274993-C0A3-FD85-EBC6-BA5CDE8A3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solidFill>
                  <a:schemeClr val="bg1"/>
                </a:solidFill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4587008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D23103-4AAA-6EBE-45F8-9E3EF1DF925D}"/>
              </a:ext>
            </a:extLst>
          </p:cNvPr>
          <p:cNvSpPr/>
          <p:nvPr userDrawn="1"/>
        </p:nvSpPr>
        <p:spPr>
          <a:xfrm rot="243989">
            <a:off x="-107758" y="-457354"/>
            <a:ext cx="12482504" cy="4765386"/>
          </a:xfrm>
          <a:custGeom>
            <a:avLst/>
            <a:gdLst>
              <a:gd name="connsiteX0" fmla="*/ 0 w 12215175"/>
              <a:gd name="connsiteY0" fmla="*/ 0 h 5781861"/>
              <a:gd name="connsiteX1" fmla="*/ 12215175 w 12215175"/>
              <a:gd name="connsiteY1" fmla="*/ 0 h 5781861"/>
              <a:gd name="connsiteX2" fmla="*/ 12215175 w 12215175"/>
              <a:gd name="connsiteY2" fmla="*/ 5781861 h 5781861"/>
              <a:gd name="connsiteX3" fmla="*/ 0 w 12215175"/>
              <a:gd name="connsiteY3" fmla="*/ 5781861 h 5781861"/>
              <a:gd name="connsiteX4" fmla="*/ 0 w 12215175"/>
              <a:gd name="connsiteY4" fmla="*/ 0 h 5781861"/>
              <a:gd name="connsiteX0" fmla="*/ 0 w 12482504"/>
              <a:gd name="connsiteY0" fmla="*/ 1881068 h 5781861"/>
              <a:gd name="connsiteX1" fmla="*/ 12482504 w 12482504"/>
              <a:gd name="connsiteY1" fmla="*/ 0 h 5781861"/>
              <a:gd name="connsiteX2" fmla="*/ 12482504 w 12482504"/>
              <a:gd name="connsiteY2" fmla="*/ 5781861 h 5781861"/>
              <a:gd name="connsiteX3" fmla="*/ 267329 w 12482504"/>
              <a:gd name="connsiteY3" fmla="*/ 5781861 h 5781861"/>
              <a:gd name="connsiteX4" fmla="*/ 0 w 12482504"/>
              <a:gd name="connsiteY4" fmla="*/ 1881068 h 5781861"/>
              <a:gd name="connsiteX0" fmla="*/ 0 w 12482504"/>
              <a:gd name="connsiteY0" fmla="*/ 1629358 h 5530151"/>
              <a:gd name="connsiteX1" fmla="*/ 12299869 w 12482504"/>
              <a:gd name="connsiteY1" fmla="*/ 0 h 5530151"/>
              <a:gd name="connsiteX2" fmla="*/ 12482504 w 12482504"/>
              <a:gd name="connsiteY2" fmla="*/ 5530151 h 5530151"/>
              <a:gd name="connsiteX3" fmla="*/ 267329 w 12482504"/>
              <a:gd name="connsiteY3" fmla="*/ 5530151 h 5530151"/>
              <a:gd name="connsiteX4" fmla="*/ 0 w 12482504"/>
              <a:gd name="connsiteY4" fmla="*/ 1629358 h 5530151"/>
              <a:gd name="connsiteX0" fmla="*/ 0 w 12482504"/>
              <a:gd name="connsiteY0" fmla="*/ 864593 h 4765386"/>
              <a:gd name="connsiteX1" fmla="*/ 12153708 w 12482504"/>
              <a:gd name="connsiteY1" fmla="*/ 0 h 4765386"/>
              <a:gd name="connsiteX2" fmla="*/ 12482504 w 12482504"/>
              <a:gd name="connsiteY2" fmla="*/ 4765386 h 4765386"/>
              <a:gd name="connsiteX3" fmla="*/ 267329 w 12482504"/>
              <a:gd name="connsiteY3" fmla="*/ 4765386 h 4765386"/>
              <a:gd name="connsiteX4" fmla="*/ 0 w 12482504"/>
              <a:gd name="connsiteY4" fmla="*/ 864593 h 476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504" h="4765386">
                <a:moveTo>
                  <a:pt x="0" y="864593"/>
                </a:moveTo>
                <a:lnTo>
                  <a:pt x="12153708" y="0"/>
                </a:lnTo>
                <a:lnTo>
                  <a:pt x="12482504" y="4765386"/>
                </a:lnTo>
                <a:lnTo>
                  <a:pt x="267329" y="4765386"/>
                </a:lnTo>
                <a:lnTo>
                  <a:pt x="0" y="864593"/>
                </a:ln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7585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900"/>
            <a:ext cx="5157787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6900"/>
            <a:ext cx="5183188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8373-6821-27A5-958A-7B85ECC9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6FF7B2-0F90-0298-DB7F-3555F3C3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C793-6678-D009-476D-A6BD526D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anli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buClr>
                <a:srgbClr val="04B067"/>
              </a:buClr>
              <a:buFont typeface="Wingdings 3" panose="05040102010807070707" pitchFamily="18" charset="2"/>
              <a:buChar char="u"/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8967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2026-03-09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90" r:id="rId8"/>
    <p:sldLayoutId id="2147483674" r:id="rId9"/>
    <p:sldLayoutId id="2147483661" r:id="rId10"/>
    <p:sldLayoutId id="2147483663" r:id="rId11"/>
    <p:sldLayoutId id="2147483667" r:id="rId12"/>
    <p:sldLayoutId id="2147483666" r:id="rId13"/>
    <p:sldLayoutId id="2147483671" r:id="rId14"/>
    <p:sldLayoutId id="2147483685" r:id="rId15"/>
    <p:sldLayoutId id="2147483660" r:id="rId16"/>
    <p:sldLayoutId id="2147483686" r:id="rId17"/>
    <p:sldLayoutId id="2147483662" r:id="rId18"/>
    <p:sldLayoutId id="2147483673" r:id="rId19"/>
    <p:sldLayoutId id="2147483664" r:id="rId20"/>
    <p:sldLayoutId id="2147483665" r:id="rId21"/>
    <p:sldLayoutId id="2147483670" r:id="rId22"/>
    <p:sldLayoutId id="2147483687" r:id="rId23"/>
    <p:sldLayoutId id="2147483675" r:id="rId24"/>
    <p:sldLayoutId id="2147483689" r:id="rId25"/>
    <p:sldLayoutId id="2147483677" r:id="rId26"/>
    <p:sldLayoutId id="2147483678" r:id="rId27"/>
    <p:sldLayoutId id="2147483676" r:id="rId28"/>
    <p:sldLayoutId id="2147483692" r:id="rId29"/>
    <p:sldLayoutId id="2147483652" r:id="rId30"/>
    <p:sldLayoutId id="2147483669" r:id="rId31"/>
    <p:sldLayoutId id="2147483691" r:id="rId32"/>
    <p:sldLayoutId id="2147483695" r:id="rId33"/>
    <p:sldLayoutId id="2147483696" r:id="rId34"/>
    <p:sldLayoutId id="2147483697" r:id="rId35"/>
    <p:sldLayoutId id="2147483698" r:id="rId36"/>
    <p:sldLayoutId id="2147483653" r:id="rId37"/>
    <p:sldLayoutId id="2147483655" r:id="rId38"/>
    <p:sldLayoutId id="2147483657" r:id="rId39"/>
    <p:sldLayoutId id="2147483668" r:id="rId4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9BB0D1-9BAE-EF4A-BC28-155FDA9391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n-lt"/>
              </a:rPr>
              <a:t>Snart börjar… </a:t>
            </a:r>
          </a:p>
          <a:p>
            <a:pPr marL="0" indent="0">
              <a:buNone/>
            </a:pPr>
            <a:r>
              <a:rPr lang="sv-SE" sz="3600" dirty="0">
                <a:latin typeface="Figtree SemiBold" pitchFamily="2" charset="0"/>
              </a:rPr>
              <a:t>Demo av version 2.89</a:t>
            </a:r>
            <a:br>
              <a:rPr lang="sv-SE" sz="2000" dirty="0"/>
            </a:br>
            <a:r>
              <a:rPr lang="sv-SE" sz="2000" dirty="0">
                <a:latin typeface="+mn-lt"/>
              </a:rPr>
              <a:t>Mötet spelas in. Inspelningen och chatten kommer läggas upp på ladokkonsortiet.se. </a:t>
            </a:r>
          </a:p>
          <a:p>
            <a:pPr marL="0" indent="0">
              <a:buNone/>
            </a:pP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sv-SE" sz="2000" b="1" dirty="0">
                <a:latin typeface="+mn-lt"/>
              </a:rPr>
              <a:t>Vill du inte vara med? 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Stäng av kamera och mikrofon. Skicka direktmeddelanden i chatten till Moa Eriksson.</a:t>
            </a:r>
            <a:endParaRPr lang="sv-SE" dirty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EA8E285-EDEF-C94D-1181-69B97F027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228" y="5337777"/>
            <a:ext cx="3334215" cy="1114581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2DFA834-450D-1B7D-E3A1-C9AC6FB7ACFC}"/>
              </a:ext>
            </a:extLst>
          </p:cNvPr>
          <p:cNvSpPr/>
          <p:nvPr/>
        </p:nvSpPr>
        <p:spPr>
          <a:xfrm>
            <a:off x="5225148" y="5383132"/>
            <a:ext cx="1244808" cy="416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72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E602E0-1F9F-170C-FDB5-99A5BFFB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CD8730-F9AC-20A3-201A-1918CC4BB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Inaktiverade användare går inte längre att välja som "Aviserad beslutsfattare" eller "Administratör" på aktivitetstillfällen.</a:t>
            </a:r>
          </a:p>
        </p:txBody>
      </p:sp>
      <p:pic>
        <p:nvPicPr>
          <p:cNvPr id="11" name="Bildobjekt 10" descr="En bild som visar text, skärmbild, Teckensnitt, programvara&#10;&#10;AI-genererat innehåll kan vara felaktigt.">
            <a:extLst>
              <a:ext uri="{FF2B5EF4-FFF2-40B4-BE49-F238E27FC236}">
                <a16:creationId xmlns:a16="http://schemas.microsoft.com/office/drawing/2014/main" id="{B5F23F72-FB9D-BC25-E4D8-B110E72A8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560" y="2843609"/>
            <a:ext cx="7839678" cy="3333354"/>
          </a:xfrm>
          <a:prstGeom prst="rect">
            <a:avLst/>
          </a:prstGeom>
        </p:spPr>
      </p:pic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005DC4EE-1CCA-35EB-A067-7058DDB400FE}"/>
              </a:ext>
            </a:extLst>
          </p:cNvPr>
          <p:cNvCxnSpPr>
            <a:cxnSpLocks/>
          </p:cNvCxnSpPr>
          <p:nvPr/>
        </p:nvCxnSpPr>
        <p:spPr>
          <a:xfrm flipV="1">
            <a:off x="7075714" y="5014803"/>
            <a:ext cx="889191" cy="31919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25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76927-47E5-18C3-1BB4-D2EBFB996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B115AF-92F2-83F4-A67F-0A35B6741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4BF1C9-F8D0-5BE9-C9BE-EE8D1F0C3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Inaktiverade användare går inte längre att välja som "Aviserad beslutsfattare" eller "Administratör" på aktivitetstillfällen.</a:t>
            </a:r>
          </a:p>
          <a:p>
            <a:r>
              <a:rPr lang="sv-SE" dirty="0"/>
              <a:t>Det går nu att läsa information om inställningar på aktivitetstillfällen med systemaktiviteten "Pedagogiskt stöd: Läsa information".</a:t>
            </a:r>
          </a:p>
        </p:txBody>
      </p:sp>
    </p:spTree>
    <p:extLst>
      <p:ext uri="{BB962C8B-B14F-4D97-AF65-F5344CB8AC3E}">
        <p14:creationId xmlns:p14="http://schemas.microsoft.com/office/powerpoint/2010/main" val="41346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AB00012F-5545-2C24-6DB5-14B7981A9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378" y="3147114"/>
            <a:ext cx="5052231" cy="3595594"/>
          </a:xfrm>
          <a:prstGeom prst="rect">
            <a:avLst/>
          </a:prstGeom>
        </p:spPr>
      </p:pic>
      <p:pic>
        <p:nvPicPr>
          <p:cNvPr id="19" name="Bildobjekt 18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E9116F96-DE00-1B78-DBEE-EDC56E8AA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81" y="3137588"/>
            <a:ext cx="5075229" cy="361092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D5954C4-D056-0ED7-7DF6-5073C288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Tillgodoräknande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63146B-BB14-42B2-9E09-82C1DB945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Nu visas det aktuella lärosätets namn som ursprung för "Annat resultat" och "Annan merit", istället för "Eget lärosäte" om det är valt.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EC4104C-A4EE-E32B-6929-AB837344DC37}"/>
              </a:ext>
            </a:extLst>
          </p:cNvPr>
          <p:cNvSpPr txBox="1"/>
          <p:nvPr/>
        </p:nvSpPr>
        <p:spPr>
          <a:xfrm>
            <a:off x="934581" y="2768255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04B067"/>
                </a:solidFill>
              </a:rPr>
              <a:t>Före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44F2126-8E92-4E51-A08E-759335A8570F}"/>
              </a:ext>
            </a:extLst>
          </p:cNvPr>
          <p:cNvSpPr txBox="1"/>
          <p:nvPr/>
        </p:nvSpPr>
        <p:spPr>
          <a:xfrm>
            <a:off x="6494161" y="2768255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04B067"/>
                </a:solidFill>
              </a:rPr>
              <a:t>Nu</a:t>
            </a:r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347D6930-7FA1-9E96-2F77-AB008E7F10DC}"/>
              </a:ext>
            </a:extLst>
          </p:cNvPr>
          <p:cNvCxnSpPr>
            <a:cxnSpLocks/>
          </p:cNvCxnSpPr>
          <p:nvPr/>
        </p:nvCxnSpPr>
        <p:spPr>
          <a:xfrm>
            <a:off x="1138227" y="5912275"/>
            <a:ext cx="3048763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F628B8CC-054A-341D-6947-BA026A14D4B6}"/>
              </a:ext>
            </a:extLst>
          </p:cNvPr>
          <p:cNvCxnSpPr>
            <a:cxnSpLocks/>
          </p:cNvCxnSpPr>
          <p:nvPr/>
        </p:nvCxnSpPr>
        <p:spPr>
          <a:xfrm>
            <a:off x="6693453" y="5912275"/>
            <a:ext cx="3048763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23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5E31B6-0345-864F-9BFB-86F53A16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Bevis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FD7B46-9A7E-ECB1-44E1-6CA0F0F16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nu att dokumentera tidigare utfärdat bevis på lärosätet. Tidigare gjordes det genom beställning till Ladokkonsortiet.</a:t>
            </a:r>
          </a:p>
          <a:p>
            <a:pPr lvl="1"/>
            <a:r>
              <a:rPr lang="sv-SE" dirty="0"/>
              <a:t>Kräver nya systemaktiviteten: "Bevis: Dokumentera tidigare utfärdade bevis".</a:t>
            </a:r>
          </a:p>
        </p:txBody>
      </p:sp>
    </p:spTree>
    <p:extLst>
      <p:ext uri="{BB962C8B-B14F-4D97-AF65-F5344CB8AC3E}">
        <p14:creationId xmlns:p14="http://schemas.microsoft.com/office/powerpoint/2010/main" val="189075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C6FBA-FA4B-DC8B-A7F7-B4F7E02D0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E2BE7E-E2EA-B8B2-7AB5-960A5913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Tillgodoräknande och bevis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18D721-3856-528B-674F-7DA87DA28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Om ett bevisärende eller tillgodoräknandeärende avslutas utan att beslut fattas eller dokumenteras i ärendet visas nu ett varningsmeddelande.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8E433FBF-AA96-C8D8-B79C-36E9E0486799}"/>
              </a:ext>
            </a:extLst>
          </p:cNvPr>
          <p:cNvGrpSpPr/>
          <p:nvPr/>
        </p:nvGrpSpPr>
        <p:grpSpPr>
          <a:xfrm>
            <a:off x="1228418" y="2671011"/>
            <a:ext cx="6318905" cy="4122821"/>
            <a:chOff x="3117927" y="1964318"/>
            <a:chExt cx="6456575" cy="4212645"/>
          </a:xfrm>
        </p:grpSpPr>
        <p:pic>
          <p:nvPicPr>
            <p:cNvPr id="6" name="Bildobjekt 5" descr="En bild som visar text, skärmbild, programvara, Operativsystem&#10;&#10;AI-genererat innehåll kan vara felaktigt.">
              <a:extLst>
                <a:ext uri="{FF2B5EF4-FFF2-40B4-BE49-F238E27FC236}">
                  <a16:creationId xmlns:a16="http://schemas.microsoft.com/office/drawing/2014/main" id="{CB1944D4-21ED-67E8-D267-246C54C33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34421"/>
            <a:stretch>
              <a:fillRect/>
            </a:stretch>
          </p:blipFill>
          <p:spPr>
            <a:xfrm>
              <a:off x="3117927" y="1964318"/>
              <a:ext cx="6456575" cy="3046945"/>
            </a:xfrm>
            <a:prstGeom prst="rect">
              <a:avLst/>
            </a:prstGeom>
          </p:spPr>
        </p:pic>
        <p:pic>
          <p:nvPicPr>
            <p:cNvPr id="12" name="Bildobjekt 11" descr="En bild som visar text, skärmbild, programvara, Operativsystem&#10;&#10;AI-genererat innehåll kan vara felaktigt.">
              <a:extLst>
                <a:ext uri="{FF2B5EF4-FFF2-40B4-BE49-F238E27FC236}">
                  <a16:creationId xmlns:a16="http://schemas.microsoft.com/office/drawing/2014/main" id="{3B9D77D7-11B3-4A31-DF3E-0942A43EB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74911"/>
            <a:stretch>
              <a:fillRect/>
            </a:stretch>
          </p:blipFill>
          <p:spPr>
            <a:xfrm>
              <a:off x="3117927" y="5011264"/>
              <a:ext cx="6456575" cy="1165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97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044C7-A036-99F9-40C8-8D6279362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0028D2-149E-C35C-4FC9-877E7492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Tillgodoräknande och bevis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49416F-2135-23E7-9B17-46DC46459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Om ett bevisärende eller tillgodoräknandeärende avslutas utan att beslut fattas eller dokumenteras i ärendet visas nu ett varningsmeddelande.</a:t>
            </a:r>
          </a:p>
          <a:p>
            <a:r>
              <a:rPr lang="sv-SE" dirty="0"/>
              <a:t>När ett ärende återöppnats och sedan avslutas föreslås nu understatus utifrån beslutet i ärendet.</a:t>
            </a:r>
          </a:p>
        </p:txBody>
      </p:sp>
    </p:spTree>
    <p:extLst>
      <p:ext uri="{BB962C8B-B14F-4D97-AF65-F5344CB8AC3E}">
        <p14:creationId xmlns:p14="http://schemas.microsoft.com/office/powerpoint/2010/main" val="2673517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3CA0B3BE-3FF8-5AB3-8325-A25B91D0D761}"/>
              </a:ext>
            </a:extLst>
          </p:cNvPr>
          <p:cNvGrpSpPr/>
          <p:nvPr/>
        </p:nvGrpSpPr>
        <p:grpSpPr>
          <a:xfrm>
            <a:off x="216682" y="2910625"/>
            <a:ext cx="5602326" cy="3947375"/>
            <a:chOff x="216682" y="2910625"/>
            <a:chExt cx="5602326" cy="3947375"/>
          </a:xfrm>
        </p:grpSpPr>
        <p:pic>
          <p:nvPicPr>
            <p:cNvPr id="5" name="Bildobjekt 4" descr="En bild som visar text, skärmbild, programvara, Webbsida&#10;&#10;AI-genererat innehåll kan vara felaktigt.">
              <a:extLst>
                <a:ext uri="{FF2B5EF4-FFF2-40B4-BE49-F238E27FC236}">
                  <a16:creationId xmlns:a16="http://schemas.microsoft.com/office/drawing/2014/main" id="{C0D558A7-E0C0-84E3-B6D3-2CBEFC0A5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13533"/>
            <a:stretch>
              <a:fillRect/>
            </a:stretch>
          </p:blipFill>
          <p:spPr>
            <a:xfrm>
              <a:off x="216682" y="2910625"/>
              <a:ext cx="5602326" cy="3947375"/>
            </a:xfrm>
            <a:prstGeom prst="rect">
              <a:avLst/>
            </a:prstGeom>
          </p:spPr>
        </p:pic>
        <p:pic>
          <p:nvPicPr>
            <p:cNvPr id="4" name="Bildobjekt 3" descr="En bild som visar text, skärmbild, programvara, Webbsida&#10;&#10;AI-genererat innehåll kan vara felaktigt.">
              <a:extLst>
                <a:ext uri="{FF2B5EF4-FFF2-40B4-BE49-F238E27FC236}">
                  <a16:creationId xmlns:a16="http://schemas.microsoft.com/office/drawing/2014/main" id="{CD353972-D09E-892E-94C2-B3C590149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512" t="52380" r="49245" b="43403"/>
            <a:stretch>
              <a:fillRect/>
            </a:stretch>
          </p:blipFill>
          <p:spPr>
            <a:xfrm>
              <a:off x="360947" y="5301916"/>
              <a:ext cx="2534653" cy="192506"/>
            </a:xfrm>
            <a:prstGeom prst="rect">
              <a:avLst/>
            </a:prstGeom>
          </p:spPr>
        </p:pic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91032F0-CB53-4AB1-335E-DA9A18EB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Ladok för studenter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552A7F-86C8-7013-1D14-A8D893179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Vid avslag på ansökan om tillgodoräknande eller bevis visas nu överklagandehänvisningen som en utfällbar panel, för att ta mindre uppmärksamhet på sidan.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9A402631-6230-6FB6-2295-B87C1E82C4BA}"/>
              </a:ext>
            </a:extLst>
          </p:cNvPr>
          <p:cNvGrpSpPr/>
          <p:nvPr/>
        </p:nvGrpSpPr>
        <p:grpSpPr>
          <a:xfrm>
            <a:off x="6211910" y="2910625"/>
            <a:ext cx="5793249" cy="3947375"/>
            <a:chOff x="7100721" y="1825625"/>
            <a:chExt cx="6386113" cy="4351338"/>
          </a:xfrm>
        </p:grpSpPr>
        <p:pic>
          <p:nvPicPr>
            <p:cNvPr id="7" name="Bildobjekt 6" descr="En bild som visar text, skärmbild, programvara, Webbsida&#10;&#10;AI-genererat innehåll kan vara felaktigt.">
              <a:extLst>
                <a:ext uri="{FF2B5EF4-FFF2-40B4-BE49-F238E27FC236}">
                  <a16:creationId xmlns:a16="http://schemas.microsoft.com/office/drawing/2014/main" id="{085878C6-72E7-8586-0B87-DE1466A71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13533"/>
            <a:stretch>
              <a:fillRect/>
            </a:stretch>
          </p:blipFill>
          <p:spPr>
            <a:xfrm>
              <a:off x="7100721" y="1825625"/>
              <a:ext cx="6386113" cy="4351338"/>
            </a:xfrm>
            <a:prstGeom prst="rect">
              <a:avLst/>
            </a:prstGeom>
          </p:spPr>
        </p:pic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3CF07EB5-B603-7C21-97F6-7F2296F08B60}"/>
                </a:ext>
              </a:extLst>
            </p:cNvPr>
            <p:cNvSpPr/>
            <p:nvPr/>
          </p:nvSpPr>
          <p:spPr>
            <a:xfrm>
              <a:off x="7100721" y="5447763"/>
              <a:ext cx="4253079" cy="605307"/>
            </a:xfrm>
            <a:prstGeom prst="rect">
              <a:avLst/>
            </a:prstGeom>
            <a:solidFill>
              <a:srgbClr val="F1F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0" name="textruta 9">
            <a:extLst>
              <a:ext uri="{FF2B5EF4-FFF2-40B4-BE49-F238E27FC236}">
                <a16:creationId xmlns:a16="http://schemas.microsoft.com/office/drawing/2014/main" id="{D859C467-AFAA-6E27-CE5F-199C5349B343}"/>
              </a:ext>
            </a:extLst>
          </p:cNvPr>
          <p:cNvSpPr txBox="1"/>
          <p:nvPr/>
        </p:nvSpPr>
        <p:spPr>
          <a:xfrm>
            <a:off x="216682" y="253713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04B067"/>
                </a:solidFill>
              </a:rPr>
              <a:t>Före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FCC61DB-C4D6-7160-B619-3D3C4C1591E5}"/>
              </a:ext>
            </a:extLst>
          </p:cNvPr>
          <p:cNvSpPr txBox="1"/>
          <p:nvPr/>
        </p:nvSpPr>
        <p:spPr>
          <a:xfrm>
            <a:off x="6211910" y="253713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04B067"/>
                </a:solidFill>
              </a:rPr>
              <a:t>Nu</a:t>
            </a:r>
          </a:p>
        </p:txBody>
      </p:sp>
      <p:sp>
        <p:nvSpPr>
          <p:cNvPr id="12" name="Pil: höger 11">
            <a:extLst>
              <a:ext uri="{FF2B5EF4-FFF2-40B4-BE49-F238E27FC236}">
                <a16:creationId xmlns:a16="http://schemas.microsoft.com/office/drawing/2014/main" id="{EEE6C75D-365F-BB65-A356-9EFCE6E9FC98}"/>
              </a:ext>
            </a:extLst>
          </p:cNvPr>
          <p:cNvSpPr/>
          <p:nvPr/>
        </p:nvSpPr>
        <p:spPr>
          <a:xfrm rot="19295663">
            <a:off x="6019755" y="5445158"/>
            <a:ext cx="445169" cy="282742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143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14448-1FCC-9D32-4E60-83D1DA3F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BI-objekt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724CBB-A74A-EBE4-A39F-D716786DE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Uppföljningsdatabasen har kompletterats med följande nya BI-objekt för medarbetarrättigheter:</a:t>
            </a:r>
          </a:p>
          <a:p>
            <a:pPr lvl="1"/>
            <a:r>
              <a:rPr lang="sv-SE" dirty="0"/>
              <a:t>BI_MEDARBETARRATTIGHETER med data om själva rättigheten</a:t>
            </a:r>
          </a:p>
          <a:p>
            <a:pPr lvl="1"/>
            <a:r>
              <a:rPr lang="sv-SE" dirty="0"/>
              <a:t>BI_MEDARBETARRATTIGHETER_GRUPPAVGRANSNINGAR med data om avgränsningar på grupp</a:t>
            </a:r>
          </a:p>
          <a:p>
            <a:pPr lvl="1"/>
            <a:r>
              <a:rPr lang="sv-SE" dirty="0"/>
              <a:t>BI_MEDARBETARRATTIGHETER_STUDENTAVGRANSNINGAR med data om avgränsningar på student</a:t>
            </a:r>
          </a:p>
          <a:p>
            <a:pPr lvl="1"/>
            <a:r>
              <a:rPr lang="sv-SE" dirty="0"/>
              <a:t>BI_MEDARBETARRATTIGHETER_KURSAVGRANSNINGAR med data om avgränsning på kurs</a:t>
            </a:r>
          </a:p>
          <a:p>
            <a:pPr lvl="1"/>
            <a:r>
              <a:rPr lang="sv-SE" dirty="0"/>
              <a:t>BI_MEDARBETARRATTIGHETER_KURSTILLFALLESAVGRANSNINGAR med data om avgränsning på kurstillfälle</a:t>
            </a:r>
          </a:p>
          <a:p>
            <a:pPr lvl="1"/>
            <a:r>
              <a:rPr lang="sv-SE" dirty="0"/>
              <a:t>BI_MEDARBETARRATTIGHETER_MODULAVGRANSNINGAR med data om avgränsning på modul</a:t>
            </a:r>
          </a:p>
          <a:p>
            <a:pPr lvl="1"/>
            <a:r>
              <a:rPr lang="sv-SE" dirty="0"/>
              <a:t>BI_MEDARBETARRATTIGHETER_UTBILDNINGSTYPSGRUPPSAVGRANSNINGAR med data om avgränsning på utbildningstyp</a:t>
            </a:r>
            <a:br>
              <a:rPr lang="sv-SE" dirty="0"/>
            </a:br>
            <a:br>
              <a:rPr lang="sv-SE" dirty="0"/>
            </a:br>
            <a:r>
              <a:rPr lang="sv-SE" dirty="0"/>
              <a:t>Data kommer att vara tillgängligt senast dagen efter driftsättning av version 2.89 (det vill säga 12 mars).</a:t>
            </a:r>
          </a:p>
          <a:p>
            <a:pPr lvl="1"/>
            <a:endParaRPr lang="sv-SE" dirty="0"/>
          </a:p>
          <a:p>
            <a:r>
              <a:rPr lang="sv-SE" dirty="0"/>
              <a:t>Samtliga befintliga BI-objekt är nu kompletterade med kolumnen SENAST_ANDRAD.</a:t>
            </a:r>
          </a:p>
        </p:txBody>
      </p:sp>
    </p:spTree>
    <p:extLst>
      <p:ext uri="{BB962C8B-B14F-4D97-AF65-F5344CB8AC3E}">
        <p14:creationId xmlns:p14="http://schemas.microsoft.com/office/powerpoint/2010/main" val="249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57756-A55F-C046-783F-4A8A04018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1321D75-F89F-56A8-E455-3EDD3E0CA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Planeras att levereras 2.90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7CAF010-635E-112E-27DD-20D8503CD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26894" cy="4351338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Resultat</a:t>
            </a:r>
            <a:r>
              <a:rPr lang="sv-SE" dirty="0"/>
              <a:t>: Möjlighet att dokumentera resultat på forskningsarbete </a:t>
            </a:r>
          </a:p>
          <a:p>
            <a:pPr marL="0" indent="0">
              <a:buNone/>
            </a:pPr>
            <a:r>
              <a:rPr lang="sv-SE" b="1" dirty="0"/>
              <a:t>Utbudsomgång</a:t>
            </a:r>
            <a:r>
              <a:rPr lang="sv-SE" dirty="0"/>
              <a:t>: Utökat stöd för hantering av inriktningstillfällen i utbudsomgång</a:t>
            </a:r>
          </a:p>
        </p:txBody>
      </p:sp>
    </p:spTree>
    <p:extLst>
      <p:ext uri="{BB962C8B-B14F-4D97-AF65-F5344CB8AC3E}">
        <p14:creationId xmlns:p14="http://schemas.microsoft.com/office/powerpoint/2010/main" val="335838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5D9FB9-44AF-99EB-1415-829436A1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 för idag!</a:t>
            </a:r>
          </a:p>
        </p:txBody>
      </p:sp>
    </p:spTree>
    <p:extLst>
      <p:ext uri="{BB962C8B-B14F-4D97-AF65-F5344CB8AC3E}">
        <p14:creationId xmlns:p14="http://schemas.microsoft.com/office/powerpoint/2010/main" val="309866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27188"/>
            <a:ext cx="9144000" cy="2387600"/>
          </a:xfrm>
        </p:spPr>
        <p:txBody>
          <a:bodyPr/>
          <a:lstStyle/>
          <a:p>
            <a:r>
              <a:rPr lang="sv-SE" dirty="0"/>
              <a:t>Demo av version 2.89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02931"/>
            <a:ext cx="9144000" cy="1655762"/>
          </a:xfrm>
        </p:spPr>
        <p:txBody>
          <a:bodyPr>
            <a:normAutofit/>
          </a:bodyPr>
          <a:lstStyle/>
          <a:p>
            <a:r>
              <a:rPr lang="sv-SE" sz="2000" b="1" dirty="0"/>
              <a:t>Klara Nordström</a:t>
            </a:r>
            <a:r>
              <a:rPr lang="sv-SE" sz="2000" dirty="0"/>
              <a:t>, användarstöd och kommunikation</a:t>
            </a:r>
          </a:p>
          <a:p>
            <a:r>
              <a:rPr lang="sv-SE" sz="2000" b="1" dirty="0"/>
              <a:t>Moa Eriksson</a:t>
            </a:r>
            <a:r>
              <a:rPr lang="sv-SE" sz="2000" dirty="0"/>
              <a:t>, användarstöd och kommunikation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r>
              <a:rPr lang="sv-SE" dirty="0"/>
              <a:t>9 mars 2026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4">
            <a:extLst>
              <a:ext uri="{FF2B5EF4-FFF2-40B4-BE49-F238E27FC236}">
                <a16:creationId xmlns:a16="http://schemas.microsoft.com/office/drawing/2014/main" id="{19EEFAE3-F0AA-CC30-ABA4-AF9CCE2965A3}"/>
              </a:ext>
            </a:extLst>
          </p:cNvPr>
          <p:cNvSpPr txBox="1">
            <a:spLocks/>
          </p:cNvSpPr>
          <p:nvPr/>
        </p:nvSpPr>
        <p:spPr>
          <a:xfrm>
            <a:off x="814137" y="365125"/>
            <a:ext cx="10515600" cy="1325563"/>
          </a:xfrm>
          <a:prstGeom prst="rect">
            <a:avLst/>
          </a:prstGeom>
          <a:solidFill>
            <a:srgbClr val="007633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Figtree SemiBold" pitchFamily="2" charset="0"/>
                <a:ea typeface="+mj-ea"/>
                <a:cs typeface="+mj-cs"/>
              </a:defRPr>
            </a:lvl1pPr>
          </a:lstStyle>
          <a:p>
            <a:r>
              <a:rPr lang="sv-SE" dirty="0"/>
              <a:t>Återkoppling från demo 2.88</a:t>
            </a:r>
          </a:p>
        </p:txBody>
      </p:sp>
      <p:sp>
        <p:nvSpPr>
          <p:cNvPr id="12" name="Platshållare för innehåll 5">
            <a:extLst>
              <a:ext uri="{FF2B5EF4-FFF2-40B4-BE49-F238E27FC236}">
                <a16:creationId xmlns:a16="http://schemas.microsoft.com/office/drawing/2014/main" id="{8DDB32A1-737E-F438-164A-CF55C101A35C}"/>
              </a:ext>
            </a:extLst>
          </p:cNvPr>
          <p:cNvSpPr txBox="1">
            <a:spLocks/>
          </p:cNvSpPr>
          <p:nvPr/>
        </p:nvSpPr>
        <p:spPr>
          <a:xfrm>
            <a:off x="1443789" y="1825625"/>
            <a:ext cx="96876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igtree Medium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igtree Medium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igtree Medium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gtree Medium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gtree Medium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i="1" dirty="0"/>
              <a:t>Varför behövs "Kataloginformation: Hantera grunddata" för att hantera aviseringstexter för bevis? Vi vill kunna styra vem som gör vad.</a:t>
            </a:r>
            <a:br>
              <a:rPr lang="sv-SE" sz="2000" i="1" dirty="0"/>
            </a:br>
            <a:endParaRPr lang="sv-SE" sz="2000" i="1" dirty="0"/>
          </a:p>
          <a:p>
            <a:pPr marL="0" indent="0">
              <a:buNone/>
            </a:pPr>
            <a:br>
              <a:rPr lang="sv-SE" sz="2000" dirty="0"/>
            </a:br>
            <a:r>
              <a:rPr lang="sv-SE" sz="2000" dirty="0"/>
              <a:t>Orsaken till förändringen är:</a:t>
            </a:r>
          </a:p>
          <a:p>
            <a:r>
              <a:rPr lang="sv-SE" sz="2000" dirty="0"/>
              <a:t>Systemaktiviteten behövs sedan tidigare för att redigera aviseringstexter för TG, så vi följer nu samma mönster för bevis. </a:t>
            </a:r>
          </a:p>
          <a:p>
            <a:r>
              <a:rPr lang="sv-SE" sz="2000" dirty="0"/>
              <a:t>Systemaktiviteten behövs sedan tidigare för att redigera dokumentkonfiguration för bevis, vilket vi antar är samma användare som gör.</a:t>
            </a:r>
          </a:p>
          <a:p>
            <a:pPr marL="0" indent="0">
              <a:buNone/>
            </a:pPr>
            <a:r>
              <a:rPr lang="sv-SE" sz="2000" dirty="0"/>
              <a:t>Finns inskickat supportärende: LADOKSUPP-21187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BCA9B108-84C7-06B5-10E0-DEB681D18D44}"/>
              </a:ext>
            </a:extLst>
          </p:cNvPr>
          <p:cNvSpPr/>
          <p:nvPr/>
        </p:nvSpPr>
        <p:spPr>
          <a:xfrm>
            <a:off x="938463" y="1909010"/>
            <a:ext cx="441158" cy="4411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solidFill>
                  <a:srgbClr val="007633"/>
                </a:solidFill>
              </a:rPr>
              <a:t>?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26A26E07-CE15-E218-F69F-C357349F5D68}"/>
              </a:ext>
            </a:extLst>
          </p:cNvPr>
          <p:cNvSpPr/>
          <p:nvPr/>
        </p:nvSpPr>
        <p:spPr>
          <a:xfrm>
            <a:off x="938463" y="2952861"/>
            <a:ext cx="441158" cy="4411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solidFill>
                  <a:srgbClr val="007633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7607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Detta kommer demonstreras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Individuell studieplan</a:t>
            </a:r>
          </a:p>
          <a:p>
            <a:pPr marL="0" indent="0">
              <a:buNone/>
            </a:pPr>
            <a:r>
              <a:rPr lang="sv-SE" sz="2400" dirty="0"/>
              <a:t>Bevis</a:t>
            </a:r>
          </a:p>
        </p:txBody>
      </p:sp>
    </p:spTree>
    <p:extLst>
      <p:ext uri="{BB962C8B-B14F-4D97-AF65-F5344CB8AC3E}">
        <p14:creationId xmlns:p14="http://schemas.microsoft.com/office/powerpoint/2010/main" val="229164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61BAEA-344E-5AB7-10DA-F20B5856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Grunddata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E31DE5-9B5C-8602-C024-74F54D752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På de ställen där extern part väljs fungerar det nu korrekt att skrolla i listan med värden.</a:t>
            </a:r>
          </a:p>
          <a:p>
            <a:r>
              <a:rPr lang="sv-SE" dirty="0"/>
              <a:t>I grunddatakategorin ”Utbildningssamarbete” går det nu att välja alla typer av extern part när man skapar ett nytt grunddatavärde.</a:t>
            </a:r>
          </a:p>
        </p:txBody>
      </p:sp>
    </p:spTree>
    <p:extLst>
      <p:ext uri="{BB962C8B-B14F-4D97-AF65-F5344CB8AC3E}">
        <p14:creationId xmlns:p14="http://schemas.microsoft.com/office/powerpoint/2010/main" val="2873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1AED9-A3A8-BD99-EA85-838147B23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Teckensnitt, nummer, programvara&#10;&#10;AI-genererat innehåll kan vara felaktigt.">
            <a:extLst>
              <a:ext uri="{FF2B5EF4-FFF2-40B4-BE49-F238E27FC236}">
                <a16:creationId xmlns:a16="http://schemas.microsoft.com/office/drawing/2014/main" id="{8330E8AB-EDDC-AFF6-8E18-3D4ACD0EDE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958"/>
          <a:stretch>
            <a:fillRect/>
          </a:stretch>
        </p:blipFill>
        <p:spPr>
          <a:xfrm>
            <a:off x="741608" y="2724036"/>
            <a:ext cx="10612192" cy="4133964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E7247BC5-DB4C-DF1C-FF44-326837B768D9}"/>
              </a:ext>
            </a:extLst>
          </p:cNvPr>
          <p:cNvSpPr/>
          <p:nvPr/>
        </p:nvSpPr>
        <p:spPr>
          <a:xfrm>
            <a:off x="6413679" y="4580613"/>
            <a:ext cx="2202287" cy="227738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523B5D7-2C39-E146-846F-65A737423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Utbildningsinformation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878E2D-69C5-F518-5C9A-91A2A047F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"Avancerad sökning" visas nu värde för attributet "Specificerat omfattningsvärde" i sökresultatet och i </a:t>
            </a:r>
            <a:r>
              <a:rPr lang="sv-SE" dirty="0" err="1"/>
              <a:t>csv</a:t>
            </a:r>
            <a:r>
              <a:rPr lang="sv-SE" dirty="0"/>
              <a:t>-filen.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5C3FEF1-7300-495F-C130-439237289234}"/>
              </a:ext>
            </a:extLst>
          </p:cNvPr>
          <p:cNvSpPr/>
          <p:nvPr/>
        </p:nvSpPr>
        <p:spPr>
          <a:xfrm>
            <a:off x="741606" y="2724035"/>
            <a:ext cx="10612193" cy="4236995"/>
          </a:xfrm>
          <a:prstGeom prst="rect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objekt 8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3502D343-66FC-FD9F-B841-EC95338D6E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3" r="1"/>
          <a:stretch>
            <a:fillRect/>
          </a:stretch>
        </p:blipFill>
        <p:spPr>
          <a:xfrm>
            <a:off x="6413679" y="2942702"/>
            <a:ext cx="5471375" cy="1841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E6982B18-E98C-3628-2528-11A4A0677DD7}"/>
              </a:ext>
            </a:extLst>
          </p:cNvPr>
          <p:cNvSpPr/>
          <p:nvPr/>
        </p:nvSpPr>
        <p:spPr>
          <a:xfrm>
            <a:off x="8868966" y="3474992"/>
            <a:ext cx="2760205" cy="38859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7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4915E1-01AD-606B-DC1A-0F3B00378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Utbudsomgång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52A5E9-6120-9427-A6FB-C5F042246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Om en beställning i fliken "Hantera beställningar" innehåller en kommentar så indikeras detta genom att en blå prick visas under knappen för att expandera aktuell rad.</a:t>
            </a:r>
          </a:p>
        </p:txBody>
      </p:sp>
      <p:pic>
        <p:nvPicPr>
          <p:cNvPr id="7" name="Bildobjekt 6" descr="En bild som visar text, skärmbild, programvara, nummer&#10;&#10;AI-genererat innehåll kan vara felaktigt.">
            <a:extLst>
              <a:ext uri="{FF2B5EF4-FFF2-40B4-BE49-F238E27FC236}">
                <a16:creationId xmlns:a16="http://schemas.microsoft.com/office/drawing/2014/main" id="{B08C2B03-E42D-1374-5538-37C692059A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21"/>
          <a:stretch>
            <a:fillRect/>
          </a:stretch>
        </p:blipFill>
        <p:spPr>
          <a:xfrm>
            <a:off x="838200" y="2686631"/>
            <a:ext cx="8481226" cy="3887229"/>
          </a:xfrm>
          <a:prstGeom prst="rect">
            <a:avLst/>
          </a:prstGeom>
        </p:spPr>
      </p:pic>
      <p:sp>
        <p:nvSpPr>
          <p:cNvPr id="8" name="Pil: höger 7">
            <a:extLst>
              <a:ext uri="{FF2B5EF4-FFF2-40B4-BE49-F238E27FC236}">
                <a16:creationId xmlns:a16="http://schemas.microsoft.com/office/drawing/2014/main" id="{CE784B05-B6E1-79FA-1142-E8981F3795F7}"/>
              </a:ext>
            </a:extLst>
          </p:cNvPr>
          <p:cNvSpPr/>
          <p:nvPr/>
        </p:nvSpPr>
        <p:spPr>
          <a:xfrm>
            <a:off x="2556710" y="5693872"/>
            <a:ext cx="445169" cy="282742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9D70E97-2522-0E85-F6B2-CD41B4EB90C2}"/>
              </a:ext>
            </a:extLst>
          </p:cNvPr>
          <p:cNvSpPr/>
          <p:nvPr/>
        </p:nvSpPr>
        <p:spPr>
          <a:xfrm>
            <a:off x="3074068" y="5721016"/>
            <a:ext cx="192506" cy="180473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63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3AE76-A3ED-13A8-F36B-8DAC1053D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660B45-E0E1-5E7A-162F-B59350F7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Utbudsomgång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8E3465-F074-2B37-7BE8-7704B93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sv-SE" dirty="0"/>
              <a:t>Om en beställning i fliken "Hantera beställningar" innehåller en kommentar så indikeras detta genom att en blå prick visas under knappen för att expandera aktuell rad.</a:t>
            </a:r>
          </a:p>
          <a:p>
            <a:r>
              <a:rPr lang="sv-SE" dirty="0"/>
              <a:t>Vid utsökning av förlagor att lägga till som förslag till utbildningstillfällen är det nu möjligt att avgränsa på antagningsomgång.</a:t>
            </a:r>
          </a:p>
          <a:p>
            <a:r>
              <a:rPr lang="sv-SE" dirty="0"/>
              <a:t>Det är nu möjligt att avgränsa följande systemaktiviteter på organisationsenhet:</a:t>
            </a:r>
          </a:p>
          <a:p>
            <a:pPr lvl="1"/>
            <a:r>
              <a:rPr lang="sv-SE" sz="1400" dirty="0"/>
              <a:t>Utbudsomgång: Skapa förslag till utbildningstillfällen</a:t>
            </a:r>
          </a:p>
          <a:p>
            <a:pPr lvl="1"/>
            <a:r>
              <a:rPr lang="sv-SE" sz="1400" dirty="0"/>
              <a:t>Utbudsomgång: Hantera beställning för kurspaketeringstillfälle</a:t>
            </a:r>
          </a:p>
          <a:p>
            <a:pPr lvl="1"/>
            <a:r>
              <a:rPr lang="sv-SE" sz="1400" dirty="0"/>
              <a:t>Utbudsomgång: Lägg till innehåll i struktur i utbudsomgång</a:t>
            </a:r>
          </a:p>
          <a:p>
            <a:pPr lvl="1"/>
            <a:r>
              <a:rPr lang="sv-SE" sz="1400" dirty="0"/>
              <a:t>Utbudsomgång: Ta bort beställning i utbudsomgång</a:t>
            </a:r>
          </a:p>
          <a:p>
            <a:pPr lvl="1"/>
            <a:r>
              <a:rPr lang="sv-SE" sz="1400" dirty="0"/>
              <a:t>Utbudsomgång: Skapa utbud från förslag</a:t>
            </a:r>
          </a:p>
          <a:p>
            <a:pPr lvl="1"/>
            <a:r>
              <a:rPr lang="sv-SE" sz="1400" dirty="0"/>
              <a:t>Utbudsomgång: Hantera utbildningsversion för förslag i utbudsomgång,</a:t>
            </a:r>
          </a:p>
          <a:p>
            <a:pPr lvl="1"/>
            <a:r>
              <a:rPr lang="sv-SE" sz="1400" dirty="0"/>
              <a:t>Utbudsomgång: Ta bort förslag till utbildningstillfälle</a:t>
            </a:r>
          </a:p>
          <a:p>
            <a:pPr lvl="1"/>
            <a:r>
              <a:rPr lang="sv-SE" sz="1400" dirty="0"/>
              <a:t>Utbudsomgång: Hantera mall för förslag i utbudsomgång</a:t>
            </a:r>
          </a:p>
          <a:p>
            <a:pPr lvl="1"/>
            <a:r>
              <a:rPr lang="sv-SE" sz="1400" dirty="0"/>
              <a:t>Utbudsomgång: Hantera inkommen beställning</a:t>
            </a:r>
          </a:p>
          <a:p>
            <a:pPr lvl="1"/>
            <a:r>
              <a:rPr lang="sv-SE" sz="1400" dirty="0"/>
              <a:t>Utbudsomgång: Hantera förslag till utbildningstillfällen</a:t>
            </a:r>
          </a:p>
          <a:p>
            <a:pPr lvl="1"/>
            <a:r>
              <a:rPr lang="sv-SE" sz="1400" dirty="0"/>
              <a:t>Utbudsomgång: Ange läsperiod för förslag i utbudsomgång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64081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2E3C30-770D-0E5F-D983-3EA9FE54C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Individuell studieplan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9F8DAB-0B0B-87AC-CBC8-D97FDC6A0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en personkoppling ska göras visas endast:</a:t>
            </a:r>
          </a:p>
          <a:p>
            <a:pPr marL="740700" lvl="1" indent="-342900">
              <a:buFont typeface="+mj-lt"/>
              <a:buAutoNum type="arabicPeriod"/>
            </a:pPr>
            <a:r>
              <a:rPr lang="sv-SE" dirty="0"/>
              <a:t>Verksamhetsroller som har verksamhetsområde ISP </a:t>
            </a:r>
          </a:p>
          <a:p>
            <a:pPr marL="740700" lvl="1" indent="-342900">
              <a:buFont typeface="+mj-lt"/>
              <a:buAutoNum type="arabicPeriod"/>
            </a:pPr>
            <a:r>
              <a:rPr lang="sv-SE" dirty="0"/>
              <a:t>Användare som har behörighet som den verksamhetsrollen, inom aktuell organisationsenhet.</a:t>
            </a:r>
          </a:p>
        </p:txBody>
      </p:sp>
    </p:spTree>
    <p:extLst>
      <p:ext uri="{BB962C8B-B14F-4D97-AF65-F5344CB8AC3E}">
        <p14:creationId xmlns:p14="http://schemas.microsoft.com/office/powerpoint/2010/main" val="1252335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passat 2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BD8"/>
      </a:accent1>
      <a:accent2>
        <a:srgbClr val="9FDDAC"/>
      </a:accent2>
      <a:accent3>
        <a:srgbClr val="04B067"/>
      </a:accent3>
      <a:accent4>
        <a:srgbClr val="107238"/>
      </a:accent4>
      <a:accent5>
        <a:srgbClr val="EA9E16"/>
      </a:accent5>
      <a:accent6>
        <a:srgbClr val="EC5C49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Nya grafiska</Template>
  <TotalTime>8990</TotalTime>
  <Words>765</Words>
  <Application>Microsoft Office PowerPoint</Application>
  <PresentationFormat>Bredbild</PresentationFormat>
  <Paragraphs>83</Paragraphs>
  <Slides>19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6" baseType="lpstr">
      <vt:lpstr>Figtree SemiBold</vt:lpstr>
      <vt:lpstr>Figtree</vt:lpstr>
      <vt:lpstr>Figtree Medium</vt:lpstr>
      <vt:lpstr>Wingdings 3</vt:lpstr>
      <vt:lpstr>Arial</vt:lpstr>
      <vt:lpstr>Aptos</vt:lpstr>
      <vt:lpstr>Office Theme</vt:lpstr>
      <vt:lpstr>PowerPoint-presentation</vt:lpstr>
      <vt:lpstr>Demo av version 2.89</vt:lpstr>
      <vt:lpstr>PowerPoint-presentation</vt:lpstr>
      <vt:lpstr>Detta kommer demonstreras</vt:lpstr>
      <vt:lpstr>Grunddata</vt:lpstr>
      <vt:lpstr>Utbildningsinformation</vt:lpstr>
      <vt:lpstr>Utbudsomgång</vt:lpstr>
      <vt:lpstr>Utbudsomgång</vt:lpstr>
      <vt:lpstr>Individuell studieplan</vt:lpstr>
      <vt:lpstr>Pedagogiskt stöd</vt:lpstr>
      <vt:lpstr>Pedagogiskt stöd</vt:lpstr>
      <vt:lpstr>Tillgodoräknande</vt:lpstr>
      <vt:lpstr>Bevis</vt:lpstr>
      <vt:lpstr>Tillgodoräknande och bevis</vt:lpstr>
      <vt:lpstr>Tillgodoräknande och bevis</vt:lpstr>
      <vt:lpstr>Ladok för studenter</vt:lpstr>
      <vt:lpstr>BI-objekt</vt:lpstr>
      <vt:lpstr>Planeras att levereras 2.90</vt:lpstr>
      <vt:lpstr>Tack för idag!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Versionsdemo</dc:title>
  <dc:creator>Klara Nordström</dc:creator>
  <cp:lastModifiedBy>Klara Nordström</cp:lastModifiedBy>
  <cp:revision>744</cp:revision>
  <dcterms:created xsi:type="dcterms:W3CDTF">2024-03-26T12:09:15Z</dcterms:created>
  <dcterms:modified xsi:type="dcterms:W3CDTF">2026-03-09T08:16:36Z</dcterms:modified>
</cp:coreProperties>
</file>