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306" r:id="rId5"/>
    <p:sldId id="311" r:id="rId6"/>
    <p:sldId id="309" r:id="rId7"/>
    <p:sldId id="310" r:id="rId8"/>
    <p:sldId id="314" r:id="rId9"/>
    <p:sldId id="318" r:id="rId10"/>
    <p:sldId id="313" r:id="rId11"/>
    <p:sldId id="317" r:id="rId12"/>
    <p:sldId id="316" r:id="rId13"/>
    <p:sldId id="307" r:id="rId14"/>
    <p:sldId id="308" r:id="rId15"/>
    <p:sldId id="315" r:id="rId16"/>
    <p:sldId id="312" r:id="rId17"/>
    <p:sldId id="305" r:id="rId18"/>
    <p:sldId id="292" r:id="rId19"/>
  </p:sldIdLst>
  <p:sldSz cx="12192000" cy="6858000"/>
  <p:notesSz cx="6858000" cy="9144000"/>
  <p:embeddedFontLst>
    <p:embeddedFont>
      <p:font typeface="Figtree" panose="020B0604020202020204" charset="0"/>
      <p:regular r:id="rId21"/>
      <p:bold r:id="rId22"/>
      <p:italic r:id="rId23"/>
      <p:boldItalic r:id="rId24"/>
    </p:embeddedFont>
    <p:embeddedFont>
      <p:font typeface="Figtree Medium" panose="020B0604020202020204" charset="0"/>
      <p:regular r:id="rId25"/>
      <p:italic r:id="rId26"/>
    </p:embeddedFont>
    <p:embeddedFont>
      <p:font typeface="Figtree SemiBold" panose="020B060402020202020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F1F1F3"/>
    <a:srgbClr val="F9F9F9"/>
    <a:srgbClr val="FFFFFF"/>
    <a:srgbClr val="007633"/>
    <a:srgbClr val="E4E4E4"/>
    <a:srgbClr val="0C562A"/>
    <a:srgbClr val="DCA346"/>
    <a:srgbClr val="266837"/>
    <a:srgbClr val="284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1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04/07/2026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2026-04-07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2026-04-07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2026-04-07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2026-04-07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2026-04-07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2026-04-07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2026-04-07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2.91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6AEAAA-3F27-13ED-B94E-0AC924EC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6D854C-77A8-455E-039C-C7ADA95B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"Mina doktorander (ISP)" på startsidan är nu listan med personkopplingar uppdelad i flera sidor (paginering).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1CFB8B7-7638-3AD0-182F-6DFF6AA514C3}"/>
              </a:ext>
            </a:extLst>
          </p:cNvPr>
          <p:cNvGrpSpPr/>
          <p:nvPr/>
        </p:nvGrpSpPr>
        <p:grpSpPr>
          <a:xfrm>
            <a:off x="289560" y="3136834"/>
            <a:ext cx="11353800" cy="3040129"/>
            <a:chOff x="0" y="1796716"/>
            <a:chExt cx="12192000" cy="3264568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453DD4D0-3E66-6082-4891-4DCC667A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96716"/>
              <a:ext cx="12192000" cy="3264568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533DD17-BA4B-8A75-87F7-D3EE4C13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3133" y="3130522"/>
              <a:ext cx="4298227" cy="434395"/>
            </a:xfrm>
            <a:prstGeom prst="rect">
              <a:avLst/>
            </a:prstGeom>
          </p:spPr>
        </p:pic>
      </p:grpSp>
      <p:sp>
        <p:nvSpPr>
          <p:cNvPr id="11" name="Pil: höger 10">
            <a:extLst>
              <a:ext uri="{FF2B5EF4-FFF2-40B4-BE49-F238E27FC236}">
                <a16:creationId xmlns:a16="http://schemas.microsoft.com/office/drawing/2014/main" id="{E2649078-A13C-DD3F-9182-615F63E147E3}"/>
              </a:ext>
            </a:extLst>
          </p:cNvPr>
          <p:cNvSpPr/>
          <p:nvPr/>
        </p:nvSpPr>
        <p:spPr>
          <a:xfrm rot="8100000">
            <a:off x="10621414" y="3557894"/>
            <a:ext cx="1169042" cy="477683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6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3CD517-97D1-95B9-FA97-B410A658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AE1706-2283-3807-A6AE-4E7DE5E3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dokumentera beslut för resultat på forskningsarbete, till exempel om en nämnd beslutat om resultatet utanför Ladok. </a:t>
            </a:r>
          </a:p>
          <a:p>
            <a:pPr lvl="1"/>
            <a:r>
              <a:rPr lang="sv-SE" dirty="0"/>
              <a:t>Gäller endast "Resultat på kurs", ej på moduler. </a:t>
            </a:r>
          </a:p>
          <a:p>
            <a:pPr lvl="1"/>
            <a:r>
              <a:rPr lang="sv-SE" dirty="0"/>
              <a:t>Ny systemaktivitet: ”Resultat: Dokumentera beslut för resultat”</a:t>
            </a:r>
          </a:p>
          <a:p>
            <a:pPr lvl="1"/>
            <a:endParaRPr lang="sv-SE" dirty="0"/>
          </a:p>
          <a:p>
            <a:r>
              <a:rPr lang="sv-SE" dirty="0"/>
              <a:t>Det går nu att registervårda organisationsenhet på medarbetarrättigheter. </a:t>
            </a:r>
          </a:p>
          <a:p>
            <a:pPr lvl="1"/>
            <a:r>
              <a:rPr lang="sv-SE" dirty="0"/>
              <a:t>Ny systemaktivitet: ”Resultat: Registervårda medarbetarrättigheter"</a:t>
            </a:r>
          </a:p>
        </p:txBody>
      </p:sp>
    </p:spTree>
    <p:extLst>
      <p:ext uri="{BB962C8B-B14F-4D97-AF65-F5344CB8AC3E}">
        <p14:creationId xmlns:p14="http://schemas.microsoft.com/office/powerpoint/2010/main" val="35183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205E2-48D4-9BA0-F1D0-B435F582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A45DF8-60E1-68A7-C9D7-955D166A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Personal kan nu skapa en ansökan åt en student som har dokumenterat pedagogiskt stöd. </a:t>
            </a:r>
          </a:p>
          <a:p>
            <a:pPr lvl="1"/>
            <a:r>
              <a:rPr lang="sv-SE" dirty="0"/>
              <a:t>Ny systemaktivitet: ”Pedagogiskt stöd: Skapa ansökan åt student"</a:t>
            </a:r>
          </a:p>
        </p:txBody>
      </p:sp>
    </p:spTree>
    <p:extLst>
      <p:ext uri="{BB962C8B-B14F-4D97-AF65-F5344CB8AC3E}">
        <p14:creationId xmlns:p14="http://schemas.microsoft.com/office/powerpoint/2010/main" val="103549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AFF68D-7DEF-48C6-FFB2-CE431D78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B96609-85B7-289D-5D56-5F593C3F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lägga till eller ändra rubriker i ett utfärdat bevis genom rättelse/ändring.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010404-65C0-C115-F0DF-36818F8D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55" y="2743608"/>
            <a:ext cx="9269119" cy="3896269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797838EE-A710-DDB0-9606-66DAB63C16A1}"/>
              </a:ext>
            </a:extLst>
          </p:cNvPr>
          <p:cNvSpPr/>
          <p:nvPr/>
        </p:nvSpPr>
        <p:spPr>
          <a:xfrm rot="487027">
            <a:off x="27868" y="4668592"/>
            <a:ext cx="1169042" cy="477683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9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27DD8-9D91-395C-8FB2-F4FEEC96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8BF512C-9074-30F1-50BC-77081ED8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8EDDB21-2DF7-7792-8618-C1919809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lägga till eller ändra rubriker i ett utfärdat bevis genom rättelse/ändring.</a:t>
            </a:r>
          </a:p>
          <a:p>
            <a:r>
              <a:rPr lang="sv-SE" dirty="0"/>
              <a:t>Nu visas en varning när bevis utfärdas om omfattningen för de valda resultaten inte stämmer överens med bevisbenämningens omfattning.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A81768-1009-5BF5-FFBB-135B73C7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128"/>
          <a:stretch>
            <a:fillRect/>
          </a:stretch>
        </p:blipFill>
        <p:spPr>
          <a:xfrm>
            <a:off x="988670" y="3220594"/>
            <a:ext cx="8734063" cy="3637406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636CBAE8-BF34-3622-8A6A-69BFC9C7251B}"/>
              </a:ext>
            </a:extLst>
          </p:cNvPr>
          <p:cNvSpPr/>
          <p:nvPr/>
        </p:nvSpPr>
        <p:spPr>
          <a:xfrm rot="9744161">
            <a:off x="4141804" y="5055016"/>
            <a:ext cx="1169042" cy="477683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5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FE2B-FCAD-75EE-3A52-6980D43C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77F6C8D-F84E-19D2-176B-3CD449D6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F973EA0-A730-C3DF-E335-4069B7EF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lägga till eller ändra rubriker i ett utfärdat bevis genom rättelse/ändring.</a:t>
            </a:r>
          </a:p>
          <a:p>
            <a:r>
              <a:rPr lang="sv-SE" dirty="0"/>
              <a:t>Nu visas en varning när bevis utfärdas om omfattningen för de valda resultaten inte stämmer överens med bevisbenämningens omfattning.</a:t>
            </a:r>
          </a:p>
          <a:p>
            <a:r>
              <a:rPr lang="sv-SE" dirty="0"/>
              <a:t>Om ett bevis innehåller enstaka moduler visas dessa nu i Ladok för studenter.</a:t>
            </a:r>
          </a:p>
        </p:txBody>
      </p:sp>
    </p:spTree>
    <p:extLst>
      <p:ext uri="{BB962C8B-B14F-4D97-AF65-F5344CB8AC3E}">
        <p14:creationId xmlns:p14="http://schemas.microsoft.com/office/powerpoint/2010/main" val="6037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F35CDB-A537-CF14-3EF6-C7E0F0BB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E5D5FB-C629-3F65-2BFC-6BA5A544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Nytt BI-objekt med uppgift om attestanten för ett resultat: BI_RESULTAT_ATTESTERINGAR. </a:t>
            </a:r>
          </a:p>
          <a:p>
            <a:pPr lvl="1"/>
            <a:r>
              <a:rPr lang="sv-SE" dirty="0"/>
              <a:t>Det innehåller information om när och av vem ett resultat attesterats. </a:t>
            </a:r>
          </a:p>
          <a:p>
            <a:pPr lvl="1"/>
            <a:r>
              <a:rPr lang="sv-SE" dirty="0"/>
              <a:t>Det tidigare BI-objektet BI_RESULTAT innehåller uppgift om beslutsfattare. Beslutsfattare och attestant kan vara olika i och med nya funktionen för att dokumentera beslut om resultat.</a:t>
            </a:r>
          </a:p>
          <a:p>
            <a:pPr lvl="1"/>
            <a:r>
              <a:rPr lang="sv-SE" dirty="0" err="1"/>
              <a:t>Migrering</a:t>
            </a:r>
            <a:r>
              <a:rPr lang="sv-SE" dirty="0"/>
              <a:t> av data sker i två steg och är därför inte komplett förrän i version 2.92 (22 april).</a:t>
            </a:r>
          </a:p>
          <a:p>
            <a:r>
              <a:rPr lang="sv-SE" dirty="0"/>
              <a:t>Nytt BI-objekt för behörighetsvillkor: BI_BEHORIGHETSVILLKOR. </a:t>
            </a:r>
          </a:p>
          <a:p>
            <a:pPr lvl="1"/>
            <a:r>
              <a:rPr lang="sv-SE" dirty="0" err="1"/>
              <a:t>Migrering</a:t>
            </a:r>
            <a:r>
              <a:rPr lang="sv-SE" dirty="0"/>
              <a:t> av data sker i två steg och är därför inte komplett förrän i version 2.92 (22 april).</a:t>
            </a:r>
          </a:p>
          <a:p>
            <a:r>
              <a:rPr lang="sv-SE" dirty="0"/>
              <a:t>Nytt BI-objekt för plan för utbildning: BI_PLAN_FOR_UTBILDNING_OVERSATTNINGAR. </a:t>
            </a:r>
          </a:p>
          <a:p>
            <a:pPr lvl="1"/>
            <a:r>
              <a:rPr lang="sv-SE" dirty="0"/>
              <a:t>BI-objektet kan användas (och </a:t>
            </a:r>
            <a:r>
              <a:rPr lang="sv-SE" dirty="0" err="1"/>
              <a:t>joinas</a:t>
            </a:r>
            <a:r>
              <a:rPr lang="sv-SE" dirty="0"/>
              <a:t> ihop med BI_PLAN_FOR_UTBILDNING) för att se om en viss plan har en publicerad översättning. </a:t>
            </a:r>
          </a:p>
          <a:p>
            <a:pPr lvl="1"/>
            <a:r>
              <a:rPr lang="sv-SE" dirty="0" err="1"/>
              <a:t>Migrering</a:t>
            </a:r>
            <a:r>
              <a:rPr lang="sv-SE" dirty="0"/>
              <a:t> av data sker i två steg och är därför inte komplett förrän i version 2.92 (22 april).</a:t>
            </a:r>
          </a:p>
        </p:txBody>
      </p:sp>
    </p:spTree>
    <p:extLst>
      <p:ext uri="{BB962C8B-B14F-4D97-AF65-F5344CB8AC3E}">
        <p14:creationId xmlns:p14="http://schemas.microsoft.com/office/powerpoint/2010/main" val="18209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7756-A55F-C046-783F-4A8A040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321D75-F89F-56A8-E455-3EDD3E0C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Planeras att levereras 2.92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CAF010-635E-112E-27DD-20D8503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Utbudsomgång</a:t>
            </a:r>
            <a:r>
              <a:rPr lang="sv-SE" dirty="0"/>
              <a:t>: Förenkla flödet för att kopiera strukturer från ett tidigare tillfälle</a:t>
            </a:r>
          </a:p>
        </p:txBody>
      </p:sp>
    </p:spTree>
    <p:extLst>
      <p:ext uri="{BB962C8B-B14F-4D97-AF65-F5344CB8AC3E}">
        <p14:creationId xmlns:p14="http://schemas.microsoft.com/office/powerpoint/2010/main" val="33583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2.91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7 april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Utbildningsplanering 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  <a:p>
            <a:pPr marL="0" indent="0">
              <a:buNone/>
            </a:pPr>
            <a:r>
              <a:rPr lang="sv-SE" sz="2400" dirty="0"/>
              <a:t>Resultat x 2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A3721E-C17F-883D-8731-E4AF60B9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Inloggning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6696DCE-D13D-220A-08BD-25529D4A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Knappen för inloggning i Ladok för personal har förändrats i Safari. Tidigare kunde knappen ibland inte visas när ett tidigare valt lärosäte fanns sparat. I dessa fall visas nu istället en neutral inloggningsknapp där användaren själv får välja lärosäte.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FCDA8EDE-B332-78A6-DAD7-AC68F124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780"/>
          <a:stretch>
            <a:fillRect/>
          </a:stretch>
        </p:blipFill>
        <p:spPr>
          <a:xfrm>
            <a:off x="2930560" y="3429000"/>
            <a:ext cx="5982535" cy="30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4B4B7-E077-BB99-FBA9-B807E326F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2420E66-AEBC-15AD-441C-71304781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C10C314-A21B-FF89-0398-AD9E621A1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innehåll kopieras från ett tidigare tillfälle i fliken ”Planera strukturinnehåll” inkluderas nu även inriktning. Tidigare kopierades endast kurstillfällen.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I samband med denna ändring har flera texter ändrats för att bättre spegla det nya beteendet, till exempel har menyvalet ”Skapa flera beställningar från förlaga” ändrats till ”Kopiera innehåll från förlaga”.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21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C81F2-2E14-1E53-6ACF-B51B5167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74A9C00-33BD-31CF-CE4B-6B5C57E9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DB33DB8-B583-9A35-52A6-B975CA69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"Hantera förslag" är det nu möjligt att masshantera studieperiod med omfattning på förslag för kurspaketeringstillfälle. Det går endast att masshantera de förslag som har samma omfattning och studietakt.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85D4987-2788-9875-1945-1B191A89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479"/>
          <a:stretch>
            <a:fillRect/>
          </a:stretch>
        </p:blipFill>
        <p:spPr>
          <a:xfrm>
            <a:off x="965520" y="3032112"/>
            <a:ext cx="8363674" cy="3652268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A63C6FDF-0C43-5461-C46D-7858516ADE0E}"/>
              </a:ext>
            </a:extLst>
          </p:cNvPr>
          <p:cNvSpPr/>
          <p:nvPr/>
        </p:nvSpPr>
        <p:spPr>
          <a:xfrm>
            <a:off x="815051" y="4892971"/>
            <a:ext cx="1169042" cy="477683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C755-0701-8BE4-7F0F-CA6C2CD4F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DFB7A0-33C5-F584-68AC-42236ED0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2219BE7-63E1-44CF-8038-72495B96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"Hantera beställningar" är det nu möjligt att se kursens benämning, omfattning samt tabellen för förslag, även om det inte finns förlaga på varken beställning eller förslag.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AB79F9F-32D7-8F45-471E-3F06F818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354"/>
          <a:stretch>
            <a:fillRect/>
          </a:stretch>
        </p:blipFill>
        <p:spPr>
          <a:xfrm>
            <a:off x="146676" y="3285219"/>
            <a:ext cx="5849258" cy="262885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6E7FE21-88C1-EC12-35E5-5658FA49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086"/>
          <a:stretch>
            <a:fillRect/>
          </a:stretch>
        </p:blipFill>
        <p:spPr>
          <a:xfrm>
            <a:off x="6197601" y="3256964"/>
            <a:ext cx="5849256" cy="348492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F551B3E-A01B-E80F-FB27-D01F0EBF3A99}"/>
              </a:ext>
            </a:extLst>
          </p:cNvPr>
          <p:cNvSpPr txBox="1"/>
          <p:nvPr/>
        </p:nvSpPr>
        <p:spPr>
          <a:xfrm>
            <a:off x="231494" y="2812648"/>
            <a:ext cx="17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Före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0A3FBAB-A852-00A8-3344-DAE400B6F408}"/>
              </a:ext>
            </a:extLst>
          </p:cNvPr>
          <p:cNvSpPr txBox="1"/>
          <p:nvPr/>
        </p:nvSpPr>
        <p:spPr>
          <a:xfrm>
            <a:off x="6197601" y="2812648"/>
            <a:ext cx="17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Efter</a:t>
            </a:r>
          </a:p>
        </p:txBody>
      </p:sp>
    </p:spTree>
    <p:extLst>
      <p:ext uri="{BB962C8B-B14F-4D97-AF65-F5344CB8AC3E}">
        <p14:creationId xmlns:p14="http://schemas.microsoft.com/office/powerpoint/2010/main" val="425918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857D8-38A5-264E-5FD6-FB15E411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867CAE-9F78-1EBE-9342-29F71AFF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tillfällesbyte för en fristående kurs där studenten har registrering (på en redan fakturerad studieperiod) skapas ingen ny faktura, eftersom omregistrering är avgiftsfri.</a:t>
            </a:r>
          </a:p>
        </p:txBody>
      </p:sp>
    </p:spTree>
    <p:extLst>
      <p:ext uri="{BB962C8B-B14F-4D97-AF65-F5344CB8AC3E}">
        <p14:creationId xmlns:p14="http://schemas.microsoft.com/office/powerpoint/2010/main" val="115926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3A0D0-5017-61C5-4DA5-30003F83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Studiedeltagande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7E93D-F042-3C3B-A1E2-5326A7E2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summeras poäng inom program på studentens översikt korrekt oavsett när ett tillgodoräknande har gjorts. </a:t>
            </a:r>
          </a:p>
          <a:p>
            <a:pPr lvl="1"/>
            <a:r>
              <a:rPr lang="sv-SE" dirty="0"/>
              <a:t>Tidigare visades inte tillgodoräknade poäng för program som ännu inte hade en registrering.</a:t>
            </a:r>
          </a:p>
        </p:txBody>
      </p:sp>
    </p:spTree>
    <p:extLst>
      <p:ext uri="{BB962C8B-B14F-4D97-AF65-F5344CB8AC3E}">
        <p14:creationId xmlns:p14="http://schemas.microsoft.com/office/powerpoint/2010/main" val="180605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9106</TotalTime>
  <Words>727</Words>
  <Application>Microsoft Office PowerPoint</Application>
  <PresentationFormat>Bredbild</PresentationFormat>
  <Paragraphs>64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Wingdings 3</vt:lpstr>
      <vt:lpstr>Figtree</vt:lpstr>
      <vt:lpstr>Figtree SemiBold</vt:lpstr>
      <vt:lpstr>Figtree Medium</vt:lpstr>
      <vt:lpstr>Aptos</vt:lpstr>
      <vt:lpstr>Office Theme</vt:lpstr>
      <vt:lpstr>PowerPoint-presentation</vt:lpstr>
      <vt:lpstr>Demo av version 2.91</vt:lpstr>
      <vt:lpstr>Detta kommer demonstreras</vt:lpstr>
      <vt:lpstr>Inloggning</vt:lpstr>
      <vt:lpstr>Utbudsomgång</vt:lpstr>
      <vt:lpstr>Utbudsomgång</vt:lpstr>
      <vt:lpstr>Utbudsomgång</vt:lpstr>
      <vt:lpstr>Studieavgifter</vt:lpstr>
      <vt:lpstr>Studiedeltagande</vt:lpstr>
      <vt:lpstr>Individuell studieplan</vt:lpstr>
      <vt:lpstr>Resultat</vt:lpstr>
      <vt:lpstr>Pedagogiskt stöd</vt:lpstr>
      <vt:lpstr>Bevis</vt:lpstr>
      <vt:lpstr>Bevis</vt:lpstr>
      <vt:lpstr>Bevis</vt:lpstr>
      <vt:lpstr>BI-objekt</vt:lpstr>
      <vt:lpstr>Planeras att levereras 2.92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762</cp:revision>
  <dcterms:created xsi:type="dcterms:W3CDTF">2024-03-26T12:09:15Z</dcterms:created>
  <dcterms:modified xsi:type="dcterms:W3CDTF">2026-04-07T08:38:04Z</dcterms:modified>
</cp:coreProperties>
</file>