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7"/>
  </p:notesMasterIdLst>
  <p:sldIdLst>
    <p:sldId id="256" r:id="rId2"/>
    <p:sldId id="338" r:id="rId3"/>
    <p:sldId id="258" r:id="rId4"/>
    <p:sldId id="259" r:id="rId5"/>
    <p:sldId id="260" r:id="rId6"/>
    <p:sldId id="306" r:id="rId7"/>
    <p:sldId id="271" r:id="rId8"/>
    <p:sldId id="264" r:id="rId9"/>
    <p:sldId id="307" r:id="rId10"/>
    <p:sldId id="308" r:id="rId11"/>
    <p:sldId id="267" r:id="rId12"/>
    <p:sldId id="274" r:id="rId13"/>
    <p:sldId id="275" r:id="rId14"/>
    <p:sldId id="278" r:id="rId15"/>
    <p:sldId id="301" r:id="rId16"/>
    <p:sldId id="311" r:id="rId17"/>
    <p:sldId id="310" r:id="rId18"/>
    <p:sldId id="313" r:id="rId19"/>
    <p:sldId id="314" r:id="rId20"/>
    <p:sldId id="336" r:id="rId21"/>
    <p:sldId id="322" r:id="rId22"/>
    <p:sldId id="316" r:id="rId23"/>
    <p:sldId id="317" r:id="rId24"/>
    <p:sldId id="318" r:id="rId25"/>
    <p:sldId id="320" r:id="rId26"/>
    <p:sldId id="324" r:id="rId27"/>
    <p:sldId id="328" r:id="rId28"/>
    <p:sldId id="329" r:id="rId29"/>
    <p:sldId id="330" r:id="rId30"/>
    <p:sldId id="331" r:id="rId31"/>
    <p:sldId id="337" r:id="rId32"/>
    <p:sldId id="279" r:id="rId33"/>
    <p:sldId id="280" r:id="rId34"/>
    <p:sldId id="333" r:id="rId35"/>
    <p:sldId id="282" r:id="rId36"/>
    <p:sldId id="284" r:id="rId37"/>
    <p:sldId id="285" r:id="rId38"/>
    <p:sldId id="286" r:id="rId39"/>
    <p:sldId id="288" r:id="rId40"/>
    <p:sldId id="334" r:id="rId41"/>
    <p:sldId id="257" r:id="rId42"/>
    <p:sldId id="289" r:id="rId43"/>
    <p:sldId id="335" r:id="rId44"/>
    <p:sldId id="290" r:id="rId45"/>
    <p:sldId id="291" r:id="rId46"/>
  </p:sldIdLst>
  <p:sldSz cx="12192000" cy="6858000"/>
  <p:notesSz cx="6858000" cy="9144000"/>
  <p:embeddedFontLst>
    <p:embeddedFont>
      <p:font typeface="Figtree" panose="020B0604020202020204" charset="0"/>
      <p:regular r:id="rId48"/>
      <p:bold r:id="rId49"/>
      <p:italic r:id="rId50"/>
      <p:boldItalic r:id="rId51"/>
    </p:embeddedFont>
    <p:embeddedFont>
      <p:font typeface="Figtree Medium" panose="020B0604020202020204" charset="0"/>
      <p:regular r:id="rId52"/>
      <p:italic r:id="rId53"/>
    </p:embeddedFont>
    <p:embeddedFont>
      <p:font typeface="Figtree SemiBold" panose="020B0604020202020204" charset="0"/>
      <p:regular r:id="rId54"/>
      <p:bold r:id="rId55"/>
      <p:italic r:id="rId56"/>
      <p:boldItalic r:id="rId57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067"/>
    <a:srgbClr val="EDF1F4"/>
    <a:srgbClr val="DDECD7"/>
    <a:srgbClr val="8EE1A9"/>
    <a:srgbClr val="00B561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C09A7-4A6B-4268-A7E6-035C73281675}" v="23" dt="2026-05-12T13:21:16.7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25" autoAdjust="0"/>
  </p:normalViewPr>
  <p:slideViewPr>
    <p:cSldViewPr snapToGrid="0" showGuides="1">
      <p:cViewPr varScale="1">
        <p:scale>
          <a:sx n="116" d="100"/>
          <a:sy n="116" d="100"/>
        </p:scale>
        <p:origin x="1416" y="3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Stenebo" userId="0144687e-fc16-403c-b327-4c59f4158127" providerId="ADAL" clId="{916BEE30-A3F4-4449-8A76-FBA7D7C46DBD}"/>
    <pc:docChg chg="custSel modSld">
      <pc:chgData name="Anders Stenebo" userId="0144687e-fc16-403c-b327-4c59f4158127" providerId="ADAL" clId="{916BEE30-A3F4-4449-8A76-FBA7D7C46DBD}" dt="2026-05-12T13:21:16.770" v="44"/>
      <pc:docMkLst>
        <pc:docMk/>
      </pc:docMkLst>
      <pc:sldChg chg="modAnim modNotesTx">
        <pc:chgData name="Anders Stenebo" userId="0144687e-fc16-403c-b327-4c59f4158127" providerId="ADAL" clId="{916BEE30-A3F4-4449-8A76-FBA7D7C46DBD}" dt="2026-05-12T13:21:04.583" v="42" actId="20577"/>
        <pc:sldMkLst>
          <pc:docMk/>
          <pc:sldMk cId="1644000325" sldId="257"/>
        </pc:sldMkLst>
      </pc:sldChg>
      <pc:sldChg chg="modAnim modNotesTx">
        <pc:chgData name="Anders Stenebo" userId="0144687e-fc16-403c-b327-4c59f4158127" providerId="ADAL" clId="{916BEE30-A3F4-4449-8A76-FBA7D7C46DBD}" dt="2026-05-12T13:16:18.754" v="2"/>
        <pc:sldMkLst>
          <pc:docMk/>
          <pc:sldMk cId="3988161748" sldId="258"/>
        </pc:sldMkLst>
      </pc:sldChg>
      <pc:sldChg chg="modAnim modNotesTx">
        <pc:chgData name="Anders Stenebo" userId="0144687e-fc16-403c-b327-4c59f4158127" providerId="ADAL" clId="{916BEE30-A3F4-4449-8A76-FBA7D7C46DBD}" dt="2026-05-12T13:16:31.782" v="4" actId="20577"/>
        <pc:sldMkLst>
          <pc:docMk/>
          <pc:sldMk cId="3629969520" sldId="259"/>
        </pc:sldMkLst>
      </pc:sldChg>
      <pc:sldChg chg="delSp mod delAnim modNotesTx">
        <pc:chgData name="Anders Stenebo" userId="0144687e-fc16-403c-b327-4c59f4158127" providerId="ADAL" clId="{916BEE30-A3F4-4449-8A76-FBA7D7C46DBD}" dt="2026-05-12T13:16:41.209" v="6" actId="6549"/>
        <pc:sldMkLst>
          <pc:docMk/>
          <pc:sldMk cId="3711046855" sldId="260"/>
        </pc:sldMkLst>
        <pc:spChg chg="del">
          <ac:chgData name="Anders Stenebo" userId="0144687e-fc16-403c-b327-4c59f4158127" providerId="ADAL" clId="{916BEE30-A3F4-4449-8A76-FBA7D7C46DBD}" dt="2026-05-12T13:16:37.004" v="5" actId="478"/>
          <ac:spMkLst>
            <pc:docMk/>
            <pc:sldMk cId="3711046855" sldId="260"/>
            <ac:spMk id="3" creationId="{AB2C59CF-73AE-F421-868F-A277E67A7785}"/>
          </ac:spMkLst>
        </pc:spChg>
        <pc:spChg chg="del">
          <ac:chgData name="Anders Stenebo" userId="0144687e-fc16-403c-b327-4c59f4158127" providerId="ADAL" clId="{916BEE30-A3F4-4449-8A76-FBA7D7C46DBD}" dt="2026-05-12T13:16:37.004" v="5" actId="478"/>
          <ac:spMkLst>
            <pc:docMk/>
            <pc:sldMk cId="3711046855" sldId="260"/>
            <ac:spMk id="4" creationId="{39961CB7-CAB6-A269-F6D8-426A7630455B}"/>
          </ac:spMkLst>
        </pc:spChg>
        <pc:spChg chg="del">
          <ac:chgData name="Anders Stenebo" userId="0144687e-fc16-403c-b327-4c59f4158127" providerId="ADAL" clId="{916BEE30-A3F4-4449-8A76-FBA7D7C46DBD}" dt="2026-05-12T13:16:37.004" v="5" actId="478"/>
          <ac:spMkLst>
            <pc:docMk/>
            <pc:sldMk cId="3711046855" sldId="260"/>
            <ac:spMk id="5" creationId="{148202B9-DF43-3839-5807-2E2E7756DC77}"/>
          </ac:spMkLst>
        </pc:spChg>
      </pc:sldChg>
      <pc:sldChg chg="delSp mod delAnim modAnim modNotesTx">
        <pc:chgData name="Anders Stenebo" userId="0144687e-fc16-403c-b327-4c59f4158127" providerId="ADAL" clId="{916BEE30-A3F4-4449-8A76-FBA7D7C46DBD}" dt="2026-05-12T13:17:41.559" v="19" actId="478"/>
        <pc:sldMkLst>
          <pc:docMk/>
          <pc:sldMk cId="3137635017" sldId="264"/>
        </pc:sldMkLst>
        <pc:spChg chg="del">
          <ac:chgData name="Anders Stenebo" userId="0144687e-fc16-403c-b327-4c59f4158127" providerId="ADAL" clId="{916BEE30-A3F4-4449-8A76-FBA7D7C46DBD}" dt="2026-05-12T13:17:35.468" v="17" actId="478"/>
          <ac:spMkLst>
            <pc:docMk/>
            <pc:sldMk cId="3137635017" sldId="264"/>
            <ac:spMk id="3" creationId="{81FCCE34-20CE-D3E4-463E-342EA0247929}"/>
          </ac:spMkLst>
        </pc:spChg>
        <pc:spChg chg="del">
          <ac:chgData name="Anders Stenebo" userId="0144687e-fc16-403c-b327-4c59f4158127" providerId="ADAL" clId="{916BEE30-A3F4-4449-8A76-FBA7D7C46DBD}" dt="2026-05-12T13:17:35.468" v="17" actId="478"/>
          <ac:spMkLst>
            <pc:docMk/>
            <pc:sldMk cId="3137635017" sldId="264"/>
            <ac:spMk id="4" creationId="{3169CA8C-9F4C-2AB2-8F81-48EE0CC45D24}"/>
          </ac:spMkLst>
        </pc:spChg>
        <pc:spChg chg="del">
          <ac:chgData name="Anders Stenebo" userId="0144687e-fc16-403c-b327-4c59f4158127" providerId="ADAL" clId="{916BEE30-A3F4-4449-8A76-FBA7D7C46DBD}" dt="2026-05-12T13:17:35.468" v="17" actId="478"/>
          <ac:spMkLst>
            <pc:docMk/>
            <pc:sldMk cId="3137635017" sldId="264"/>
            <ac:spMk id="7" creationId="{078D6863-68E9-370C-9ACB-B87B67795E37}"/>
          </ac:spMkLst>
        </pc:spChg>
        <pc:spChg chg="del">
          <ac:chgData name="Anders Stenebo" userId="0144687e-fc16-403c-b327-4c59f4158127" providerId="ADAL" clId="{916BEE30-A3F4-4449-8A76-FBA7D7C46DBD}" dt="2026-05-12T13:17:35.468" v="17" actId="478"/>
          <ac:spMkLst>
            <pc:docMk/>
            <pc:sldMk cId="3137635017" sldId="264"/>
            <ac:spMk id="8" creationId="{21F9F683-8E08-ED59-FFC0-BE3FB22586C5}"/>
          </ac:spMkLst>
        </pc:spChg>
        <pc:spChg chg="del">
          <ac:chgData name="Anders Stenebo" userId="0144687e-fc16-403c-b327-4c59f4158127" providerId="ADAL" clId="{916BEE30-A3F4-4449-8A76-FBA7D7C46DBD}" dt="2026-05-12T13:17:41.559" v="19" actId="478"/>
          <ac:spMkLst>
            <pc:docMk/>
            <pc:sldMk cId="3137635017" sldId="264"/>
            <ac:spMk id="9" creationId="{0FD90FBB-F4C6-0F5B-D946-8E030B823D32}"/>
          </ac:spMkLst>
        </pc:spChg>
      </pc:sldChg>
      <pc:sldChg chg="modAnim modNotesTx">
        <pc:chgData name="Anders Stenebo" userId="0144687e-fc16-403c-b327-4c59f4158127" providerId="ADAL" clId="{916BEE30-A3F4-4449-8A76-FBA7D7C46DBD}" dt="2026-05-12T13:18:06.208" v="23" actId="20577"/>
        <pc:sldMkLst>
          <pc:docMk/>
          <pc:sldMk cId="2753481298" sldId="267"/>
        </pc:sldMkLst>
      </pc:sldChg>
      <pc:sldChg chg="modAnim modNotesTx">
        <pc:chgData name="Anders Stenebo" userId="0144687e-fc16-403c-b327-4c59f4158127" providerId="ADAL" clId="{916BEE30-A3F4-4449-8A76-FBA7D7C46DBD}" dt="2026-05-12T13:17:18.711" v="15" actId="20577"/>
        <pc:sldMkLst>
          <pc:docMk/>
          <pc:sldMk cId="678906433" sldId="271"/>
        </pc:sldMkLst>
      </pc:sldChg>
      <pc:sldChg chg="modAnim">
        <pc:chgData name="Anders Stenebo" userId="0144687e-fc16-403c-b327-4c59f4158127" providerId="ADAL" clId="{916BEE30-A3F4-4449-8A76-FBA7D7C46DBD}" dt="2026-05-12T13:20:23.658" v="40"/>
        <pc:sldMkLst>
          <pc:docMk/>
          <pc:sldMk cId="3749204579" sldId="279"/>
        </pc:sldMkLst>
      </pc:sldChg>
      <pc:sldChg chg="modAnim">
        <pc:chgData name="Anders Stenebo" userId="0144687e-fc16-403c-b327-4c59f4158127" providerId="ADAL" clId="{916BEE30-A3F4-4449-8A76-FBA7D7C46DBD}" dt="2026-05-12T13:21:16.770" v="44"/>
        <pc:sldMkLst>
          <pc:docMk/>
          <pc:sldMk cId="3826693910" sldId="289"/>
        </pc:sldMkLst>
      </pc:sldChg>
      <pc:sldChg chg="modNotesTx">
        <pc:chgData name="Anders Stenebo" userId="0144687e-fc16-403c-b327-4c59f4158127" providerId="ADAL" clId="{916BEE30-A3F4-4449-8A76-FBA7D7C46DBD}" dt="2026-05-12T13:18:29.088" v="24" actId="20577"/>
        <pc:sldMkLst>
          <pc:docMk/>
          <pc:sldMk cId="3608482970" sldId="301"/>
        </pc:sldMkLst>
      </pc:sldChg>
      <pc:sldChg chg="delSp mod modAnim modNotesTx">
        <pc:chgData name="Anders Stenebo" userId="0144687e-fc16-403c-b327-4c59f4158127" providerId="ADAL" clId="{916BEE30-A3F4-4449-8A76-FBA7D7C46DBD}" dt="2026-05-12T13:17:08.376" v="13" actId="6549"/>
        <pc:sldMkLst>
          <pc:docMk/>
          <pc:sldMk cId="1315281118" sldId="306"/>
        </pc:sldMkLst>
        <pc:spChg chg="del">
          <ac:chgData name="Anders Stenebo" userId="0144687e-fc16-403c-b327-4c59f4158127" providerId="ADAL" clId="{916BEE30-A3F4-4449-8A76-FBA7D7C46DBD}" dt="2026-05-12T13:17:02.690" v="12" actId="478"/>
          <ac:spMkLst>
            <pc:docMk/>
            <pc:sldMk cId="1315281118" sldId="306"/>
            <ac:spMk id="3" creationId="{A969ED27-F430-B835-75C3-A63076FE0439}"/>
          </ac:spMkLst>
        </pc:spChg>
        <pc:spChg chg="del">
          <ac:chgData name="Anders Stenebo" userId="0144687e-fc16-403c-b327-4c59f4158127" providerId="ADAL" clId="{916BEE30-A3F4-4449-8A76-FBA7D7C46DBD}" dt="2026-05-12T13:17:01.984" v="11" actId="478"/>
          <ac:spMkLst>
            <pc:docMk/>
            <pc:sldMk cId="1315281118" sldId="306"/>
            <ac:spMk id="6" creationId="{D0EF3661-4373-0711-B43F-5F31D8610CA0}"/>
          </ac:spMkLst>
        </pc:spChg>
        <pc:spChg chg="del">
          <ac:chgData name="Anders Stenebo" userId="0144687e-fc16-403c-b327-4c59f4158127" providerId="ADAL" clId="{916BEE30-A3F4-4449-8A76-FBA7D7C46DBD}" dt="2026-05-12T13:16:59.939" v="10" actId="478"/>
          <ac:spMkLst>
            <pc:docMk/>
            <pc:sldMk cId="1315281118" sldId="306"/>
            <ac:spMk id="7" creationId="{4B40636A-975C-E401-54E6-1CCC26C521A6}"/>
          </ac:spMkLst>
        </pc:spChg>
        <pc:spChg chg="del">
          <ac:chgData name="Anders Stenebo" userId="0144687e-fc16-403c-b327-4c59f4158127" providerId="ADAL" clId="{916BEE30-A3F4-4449-8A76-FBA7D7C46DBD}" dt="2026-05-12T13:16:58.274" v="9" actId="478"/>
          <ac:spMkLst>
            <pc:docMk/>
            <pc:sldMk cId="1315281118" sldId="306"/>
            <ac:spMk id="8" creationId="{5D30C305-B41A-225D-644C-6FACF97E9CE4}"/>
          </ac:spMkLst>
        </pc:spChg>
        <pc:spChg chg="del">
          <ac:chgData name="Anders Stenebo" userId="0144687e-fc16-403c-b327-4c59f4158127" providerId="ADAL" clId="{916BEE30-A3F4-4449-8A76-FBA7D7C46DBD}" dt="2026-05-12T13:16:56.142" v="8" actId="478"/>
          <ac:spMkLst>
            <pc:docMk/>
            <pc:sldMk cId="1315281118" sldId="306"/>
            <ac:spMk id="9" creationId="{D5EF4FDF-BB8B-6756-6B9E-B9884043F37A}"/>
          </ac:spMkLst>
        </pc:spChg>
      </pc:sldChg>
      <pc:sldChg chg="modAnim">
        <pc:chgData name="Anders Stenebo" userId="0144687e-fc16-403c-b327-4c59f4158127" providerId="ADAL" clId="{916BEE30-A3F4-4449-8A76-FBA7D7C46DBD}" dt="2026-05-12T13:17:53.183" v="20"/>
        <pc:sldMkLst>
          <pc:docMk/>
          <pc:sldMk cId="1405008775" sldId="307"/>
        </pc:sldMkLst>
      </pc:sldChg>
      <pc:sldChg chg="modAnim">
        <pc:chgData name="Anders Stenebo" userId="0144687e-fc16-403c-b327-4c59f4158127" providerId="ADAL" clId="{916BEE30-A3F4-4449-8A76-FBA7D7C46DBD}" dt="2026-05-12T13:17:58.817" v="21"/>
        <pc:sldMkLst>
          <pc:docMk/>
          <pc:sldMk cId="797590771" sldId="308"/>
        </pc:sldMkLst>
      </pc:sldChg>
      <pc:sldChg chg="modAnim">
        <pc:chgData name="Anders Stenebo" userId="0144687e-fc16-403c-b327-4c59f4158127" providerId="ADAL" clId="{916BEE30-A3F4-4449-8A76-FBA7D7C46DBD}" dt="2026-05-12T13:18:47.103" v="27"/>
        <pc:sldMkLst>
          <pc:docMk/>
          <pc:sldMk cId="3822576859" sldId="310"/>
        </pc:sldMkLst>
      </pc:sldChg>
      <pc:sldChg chg="modAnim modNotesTx">
        <pc:chgData name="Anders Stenebo" userId="0144687e-fc16-403c-b327-4c59f4158127" providerId="ADAL" clId="{916BEE30-A3F4-4449-8A76-FBA7D7C46DBD}" dt="2026-05-12T13:18:38.858" v="26" actId="20577"/>
        <pc:sldMkLst>
          <pc:docMk/>
          <pc:sldMk cId="775303899" sldId="311"/>
        </pc:sldMkLst>
      </pc:sldChg>
      <pc:sldChg chg="delSp modSp mod modAnim">
        <pc:chgData name="Anders Stenebo" userId="0144687e-fc16-403c-b327-4c59f4158127" providerId="ADAL" clId="{916BEE30-A3F4-4449-8A76-FBA7D7C46DBD}" dt="2026-05-12T13:18:58.122" v="29" actId="478"/>
        <pc:sldMkLst>
          <pc:docMk/>
          <pc:sldMk cId="2505830629" sldId="314"/>
        </pc:sldMkLst>
        <pc:grpChg chg="del">
          <ac:chgData name="Anders Stenebo" userId="0144687e-fc16-403c-b327-4c59f4158127" providerId="ADAL" clId="{916BEE30-A3F4-4449-8A76-FBA7D7C46DBD}" dt="2026-05-12T13:18:58.122" v="29" actId="478"/>
          <ac:grpSpMkLst>
            <pc:docMk/>
            <pc:sldMk cId="2505830629" sldId="314"/>
            <ac:grpSpMk id="20" creationId="{080D479B-C0D4-EDDD-A4FC-E4DCD3B8B838}"/>
          </ac:grpSpMkLst>
        </pc:grpChg>
        <pc:cxnChg chg="mod">
          <ac:chgData name="Anders Stenebo" userId="0144687e-fc16-403c-b327-4c59f4158127" providerId="ADAL" clId="{916BEE30-A3F4-4449-8A76-FBA7D7C46DBD}" dt="2026-05-12T13:18:58.122" v="29" actId="478"/>
          <ac:cxnSpMkLst>
            <pc:docMk/>
            <pc:sldMk cId="2505830629" sldId="314"/>
            <ac:cxnSpMk id="19" creationId="{F68A0B1C-2FA9-6347-F96F-F86D75F01E25}"/>
          </ac:cxnSpMkLst>
        </pc:cxnChg>
      </pc:sldChg>
      <pc:sldChg chg="modAnim">
        <pc:chgData name="Anders Stenebo" userId="0144687e-fc16-403c-b327-4c59f4158127" providerId="ADAL" clId="{916BEE30-A3F4-4449-8A76-FBA7D7C46DBD}" dt="2026-05-12T13:19:19.974" v="31"/>
        <pc:sldMkLst>
          <pc:docMk/>
          <pc:sldMk cId="872314678" sldId="316"/>
        </pc:sldMkLst>
      </pc:sldChg>
      <pc:sldChg chg="modAnim">
        <pc:chgData name="Anders Stenebo" userId="0144687e-fc16-403c-b327-4c59f4158127" providerId="ADAL" clId="{916BEE30-A3F4-4449-8A76-FBA7D7C46DBD}" dt="2026-05-12T13:19:30.353" v="32"/>
        <pc:sldMkLst>
          <pc:docMk/>
          <pc:sldMk cId="2570016039" sldId="317"/>
        </pc:sldMkLst>
      </pc:sldChg>
      <pc:sldChg chg="modAnim">
        <pc:chgData name="Anders Stenebo" userId="0144687e-fc16-403c-b327-4c59f4158127" providerId="ADAL" clId="{916BEE30-A3F4-4449-8A76-FBA7D7C46DBD}" dt="2026-05-12T13:19:36.491" v="33"/>
        <pc:sldMkLst>
          <pc:docMk/>
          <pc:sldMk cId="498759545" sldId="318"/>
        </pc:sldMkLst>
      </pc:sldChg>
      <pc:sldChg chg="modAnim">
        <pc:chgData name="Anders Stenebo" userId="0144687e-fc16-403c-b327-4c59f4158127" providerId="ADAL" clId="{916BEE30-A3F4-4449-8A76-FBA7D7C46DBD}" dt="2026-05-12T13:19:42.736" v="34"/>
        <pc:sldMkLst>
          <pc:docMk/>
          <pc:sldMk cId="4012762405" sldId="320"/>
        </pc:sldMkLst>
      </pc:sldChg>
      <pc:sldChg chg="modNotesTx">
        <pc:chgData name="Anders Stenebo" userId="0144687e-fc16-403c-b327-4c59f4158127" providerId="ADAL" clId="{916BEE30-A3F4-4449-8A76-FBA7D7C46DBD}" dt="2026-05-12T13:19:11.118" v="30" actId="20577"/>
        <pc:sldMkLst>
          <pc:docMk/>
          <pc:sldMk cId="1591668631" sldId="322"/>
        </pc:sldMkLst>
      </pc:sldChg>
      <pc:sldChg chg="modAnim modNotesTx">
        <pc:chgData name="Anders Stenebo" userId="0144687e-fc16-403c-b327-4c59f4158127" providerId="ADAL" clId="{916BEE30-A3F4-4449-8A76-FBA7D7C46DBD}" dt="2026-05-12T13:19:52.885" v="36" actId="20577"/>
        <pc:sldMkLst>
          <pc:docMk/>
          <pc:sldMk cId="1004106832" sldId="324"/>
        </pc:sldMkLst>
      </pc:sldChg>
      <pc:sldChg chg="modAnim">
        <pc:chgData name="Anders Stenebo" userId="0144687e-fc16-403c-b327-4c59f4158127" providerId="ADAL" clId="{916BEE30-A3F4-4449-8A76-FBA7D7C46DBD}" dt="2026-05-12T13:20:00.478" v="37"/>
        <pc:sldMkLst>
          <pc:docMk/>
          <pc:sldMk cId="1352360048" sldId="328"/>
        </pc:sldMkLst>
      </pc:sldChg>
      <pc:sldChg chg="modAnim">
        <pc:chgData name="Anders Stenebo" userId="0144687e-fc16-403c-b327-4c59f4158127" providerId="ADAL" clId="{916BEE30-A3F4-4449-8A76-FBA7D7C46DBD}" dt="2026-05-12T13:20:07.576" v="38"/>
        <pc:sldMkLst>
          <pc:docMk/>
          <pc:sldMk cId="2995576471" sldId="329"/>
        </pc:sldMkLst>
      </pc:sldChg>
      <pc:sldChg chg="modAnim">
        <pc:chgData name="Anders Stenebo" userId="0144687e-fc16-403c-b327-4c59f4158127" providerId="ADAL" clId="{916BEE30-A3F4-4449-8A76-FBA7D7C46DBD}" dt="2026-05-12T13:20:13.635" v="39"/>
        <pc:sldMkLst>
          <pc:docMk/>
          <pc:sldMk cId="1668455035" sldId="330"/>
        </pc:sldMkLst>
      </pc:sldChg>
      <pc:sldChg chg="modAnim">
        <pc:chgData name="Anders Stenebo" userId="0144687e-fc16-403c-b327-4c59f4158127" providerId="ADAL" clId="{916BEE30-A3F4-4449-8A76-FBA7D7C46DBD}" dt="2026-05-12T13:21:11.296" v="43"/>
        <pc:sldMkLst>
          <pc:docMk/>
          <pc:sldMk cId="880250078" sldId="334"/>
        </pc:sldMkLst>
      </pc:sldChg>
      <pc:sldChg chg="modNotesTx">
        <pc:chgData name="Anders Stenebo" userId="0144687e-fc16-403c-b327-4c59f4158127" providerId="ADAL" clId="{916BEE30-A3F4-4449-8A76-FBA7D7C46DBD}" dt="2026-05-12T13:15:57.190" v="0" actId="6549"/>
        <pc:sldMkLst>
          <pc:docMk/>
          <pc:sldMk cId="3352075227" sldId="3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05/12/2026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866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29102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35568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7528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81744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/>
              <a:t>Hämta kurser för planerade, förutsätter att man har en lista på aktuella forskarkurser och som kan visas för doktorander</a:t>
            </a:r>
          </a:p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02103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DAEEB-4818-0A23-2995-0756F4F1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C87A3A2-AEC9-E371-6B73-EDA9B7406D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EBEF0F1-D063-68A6-DBE4-A03C6EA00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380E1D9-534F-96E3-0A85-9EAA1695E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34128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4F758-B7FB-BA0C-7670-DE35F0F83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C144A1C-775B-9211-EB2B-2BF3233C1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E545BAD-1CE9-95B1-93BD-D0CBB8D09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16EA8C8-E81F-3E3A-9BBE-B005505B3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467386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3D7D-3173-1C9B-85F2-8D73ABB0F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E6BAE74-817C-DA10-BB67-FFDA16970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34E08F5-AA8C-41A1-F32A-D9BFBC6A0E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32502A3-528D-6507-7A19-976F2F653A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71004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176B8-BF6F-306A-EF6C-7FE7E93B1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1851AA5-29FD-E256-ABF1-9A4E25AB4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0828DAD-FBCE-3159-7229-081354153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4CE296-9FC4-3907-3B96-5F9EE36037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31643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41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1245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4879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45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4360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85980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100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ADB17-ED36-1071-8EAC-DDB330E89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CD41898-FD0B-C389-548A-59FA6210A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B2A66FA-B3A3-EBD3-A0CA-FE07821EBE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2881DAE-67D0-3E9D-7F9F-D87F4B27B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4153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6083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2585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09083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5165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2026-05-12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2026-05-12</a:t>
            </a:fld>
            <a:endParaRPr lang="en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2026-05-12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2026-05-12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2026-05-12</a:t>
            </a:fld>
            <a:endParaRPr lang="en-S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2026-05-12</a:t>
            </a:fld>
            <a:endParaRPr lang="en-S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2026-05-12</a:t>
            </a:fld>
            <a:endParaRPr lang="en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354AEEE-B0F9-7FB9-07B7-A02DD409F3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>
                <a:latin typeface="Figtree" pitchFamily="2" charset="0"/>
              </a:rPr>
              <a:t>ISP-Tematräff 9 </a:t>
            </a:r>
            <a:endParaRPr lang="en-SE" b="1">
              <a:latin typeface="Figtree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/>
              <a:t>2026-05-12 </a:t>
            </a:r>
            <a:r>
              <a:rPr lang="sv-SE" err="1"/>
              <a:t>kl</a:t>
            </a:r>
            <a:r>
              <a:rPr lang="sv-SE"/>
              <a:t> 10 – 12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7A1-8E85-DA42-86E3-018775986C8D}" type="datetime1">
              <a:rPr lang="sv-SE" smtClean="0"/>
              <a:t>2026-05-12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4BF5C1E-D702-1BC6-B084-7E5407211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0" y="0"/>
            <a:ext cx="10956441" cy="6490207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607705CD-AC69-9D7D-8B22-003367813DEB}"/>
              </a:ext>
            </a:extLst>
          </p:cNvPr>
          <p:cNvGrpSpPr/>
          <p:nvPr/>
        </p:nvGrpSpPr>
        <p:grpSpPr>
          <a:xfrm>
            <a:off x="4025900" y="762000"/>
            <a:ext cx="3512820" cy="2365647"/>
            <a:chOff x="4025900" y="762000"/>
            <a:chExt cx="3512820" cy="2365647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C9D6E7F2-1F9E-B185-5690-FD2E23745E92}"/>
                </a:ext>
              </a:extLst>
            </p:cNvPr>
            <p:cNvSpPr txBox="1"/>
            <p:nvPr/>
          </p:nvSpPr>
          <p:spPr>
            <a:xfrm>
              <a:off x="5882042" y="2481316"/>
              <a:ext cx="1656678" cy="646331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sv-SE" sz="1200" b="1" dirty="0"/>
                <a:t>Doktoranden saknar 155% studieaktivet i den pågående </a:t>
              </a:r>
              <a:r>
                <a:rPr lang="sv-SE" sz="1200" b="1" dirty="0" err="1"/>
                <a:t>ISP:n</a:t>
              </a:r>
              <a:endParaRPr lang="sv-SE" sz="1200" b="1" dirty="0"/>
            </a:p>
          </p:txBody>
        </p:sp>
        <p:cxnSp>
          <p:nvCxnSpPr>
            <p:cNvPr id="8" name="Rak pilkoppling 7">
              <a:extLst>
                <a:ext uri="{FF2B5EF4-FFF2-40B4-BE49-F238E27FC236}">
                  <a16:creationId xmlns:a16="http://schemas.microsoft.com/office/drawing/2014/main" id="{164489AC-6AB6-D4BA-D9D7-D8B77553956C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 flipV="1">
              <a:off x="4025900" y="2481316"/>
              <a:ext cx="1856142" cy="32316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koppling 12">
              <a:extLst>
                <a:ext uri="{FF2B5EF4-FFF2-40B4-BE49-F238E27FC236}">
                  <a16:creationId xmlns:a16="http://schemas.microsoft.com/office/drawing/2014/main" id="{695F85C3-7E4A-1252-6EBE-E52743DED6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78450" y="762000"/>
              <a:ext cx="503592" cy="204248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759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C5E226-7F2C-06D2-3230-67715E1E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Återkopplingsfrågor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FFC9C7-BF1A-3160-E8EE-30AD4213D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Ser ni några risker / utmaningar med att doktoranderna ska själva föra över externa kurser till sina ISP:ar</a:t>
            </a:r>
          </a:p>
          <a:p>
            <a:r>
              <a:rPr lang="sv-SE" sz="2400" dirty="0"/>
              <a:t>Vad händer för er om </a:t>
            </a:r>
            <a:r>
              <a:rPr lang="sv-SE" sz="2400" dirty="0" err="1"/>
              <a:t>ISP:n</a:t>
            </a:r>
            <a:r>
              <a:rPr lang="sv-SE" sz="2400" dirty="0"/>
              <a:t> ligger kvar på samma tillfälle dvs det sker inget byte mellan </a:t>
            </a:r>
            <a:r>
              <a:rPr lang="sv-SE" sz="2400" dirty="0" err="1"/>
              <a:t>lic</a:t>
            </a:r>
            <a:r>
              <a:rPr lang="sv-SE" sz="2400" dirty="0"/>
              <a:t> och doktor?</a:t>
            </a:r>
          </a:p>
          <a:p>
            <a:r>
              <a:rPr lang="sv-SE" sz="2400" dirty="0"/>
              <a:t>Räcker det med att endast </a:t>
            </a:r>
            <a:r>
              <a:rPr lang="en-GB" sz="2400" dirty="0"/>
              <a:t>2007FKURS-</a:t>
            </a:r>
            <a:r>
              <a:rPr lang="sv-SE" sz="2400" dirty="0"/>
              <a:t>kurser kommer över till ISP. Hur hanterar vi startdatum/antagningsdatum för </a:t>
            </a:r>
            <a:r>
              <a:rPr lang="sv-SE" sz="2400" dirty="0" err="1"/>
              <a:t>ISP:n</a:t>
            </a:r>
            <a:r>
              <a:rPr lang="sv-SE" sz="2400" dirty="0"/>
              <a:t>?</a:t>
            </a:r>
          </a:p>
          <a:p>
            <a:r>
              <a:rPr lang="sv-SE" sz="2400" dirty="0"/>
              <a:t>Vilka risker, problem eller fel kan uppstå om all studieaktivitet och finansiering redovisas i </a:t>
            </a:r>
            <a:r>
              <a:rPr lang="sv-SE" sz="2400" dirty="0" err="1"/>
              <a:t>ISP:n</a:t>
            </a:r>
            <a:r>
              <a:rPr lang="sv-SE" sz="2400" dirty="0"/>
              <a:t> oavsett ämnestillfälle?</a:t>
            </a:r>
          </a:p>
        </p:txBody>
      </p:sp>
    </p:spTree>
    <p:extLst>
      <p:ext uri="{BB962C8B-B14F-4D97-AF65-F5344CB8AC3E}">
        <p14:creationId xmlns:p14="http://schemas.microsoft.com/office/powerpoint/2010/main" val="275348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F1FA84B-B1AA-1E00-4229-3D42B95D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Minska omfånget i PDF med minst 40%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E238A79-84F6-6F71-1EE3-182362957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>
                <a:latin typeface="Figtree" panose="020B0604020202020204" charset="0"/>
              </a:rPr>
              <a:t>Problemformulering</a:t>
            </a:r>
          </a:p>
          <a:p>
            <a:r>
              <a:rPr lang="sv-SE" sz="2400"/>
              <a:t>PDF visar information på ett sätt som tar onödigt mycket utrymme (t.ex. kurser listade rad för rad i stället för summering/tabell), vilket ger onödigt många extra sidor.</a:t>
            </a:r>
          </a:p>
        </p:txBody>
      </p:sp>
    </p:spTree>
    <p:extLst>
      <p:ext uri="{BB962C8B-B14F-4D97-AF65-F5344CB8AC3E}">
        <p14:creationId xmlns:p14="http://schemas.microsoft.com/office/powerpoint/2010/main" val="418546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7F48317D-71F5-6F2B-3D9C-870A70A35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Lösningsförslag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483F1C0-B452-F7F3-1D7E-187D41C39C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/>
              <a:t>Ni får ett bifogat förslag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87BD952-AA9B-42EE-6411-6B0958A18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827" y="558264"/>
            <a:ext cx="4066973" cy="576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9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E71CDC-ACF0-77D7-A89C-6ED74AAE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Återkoppling från 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2E0DB4-9E6B-E311-CD16-8D85C209B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635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7CEA42-0EF3-8407-9E4A-E373CF74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Uppdatering av nationella mallen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FE7E5-4600-4D5E-1A38-2215E23B5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Problemformulering </a:t>
            </a:r>
          </a:p>
          <a:p>
            <a:pPr lvl="1"/>
            <a:r>
              <a:rPr lang="sv-SE"/>
              <a:t>Den nationella ISP‑mallen saknar nödvändiga attribut och konfigurerbarhet för att täcka lärosätenas behov</a:t>
            </a:r>
          </a:p>
          <a:p>
            <a:pPr lvl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848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0239C-E8FF-3D1A-F15C-65E8CB163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23875B7-0ED8-79CF-CC27-B689AE1A6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1" y="1327355"/>
            <a:ext cx="5090690" cy="539053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D4064F56-358E-0802-943B-3C81661DB5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56" t="30938"/>
          <a:stretch>
            <a:fillRect/>
          </a:stretch>
        </p:blipFill>
        <p:spPr>
          <a:xfrm>
            <a:off x="6096000" y="1327355"/>
            <a:ext cx="3200359" cy="2145888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95B5034B-88EC-CFBA-78E8-A62B39A9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18538"/>
            <a:ext cx="10107563" cy="1094965"/>
          </a:xfrm>
        </p:spPr>
        <p:txBody>
          <a:bodyPr>
            <a:normAutofit/>
          </a:bodyPr>
          <a:lstStyle/>
          <a:p>
            <a:r>
              <a:rPr lang="sv-SE" sz="2800" dirty="0"/>
              <a:t>Grunduppgifter / Antagen till / Nuläge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7F40D3C-DD49-0995-CF42-0DF24C94B534}"/>
              </a:ext>
            </a:extLst>
          </p:cNvPr>
          <p:cNvSpPr txBox="1"/>
          <p:nvPr/>
        </p:nvSpPr>
        <p:spPr>
          <a:xfrm>
            <a:off x="600721" y="972772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Lokal mall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337F93B-5E54-37D8-2119-6C71B88BACDC}"/>
              </a:ext>
            </a:extLst>
          </p:cNvPr>
          <p:cNvSpPr txBox="1"/>
          <p:nvPr/>
        </p:nvSpPr>
        <p:spPr>
          <a:xfrm>
            <a:off x="6093997" y="972772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EFACDC0-3DB7-40C3-8B37-8C242803E73E}"/>
              </a:ext>
            </a:extLst>
          </p:cNvPr>
          <p:cNvSpPr txBox="1"/>
          <p:nvPr/>
        </p:nvSpPr>
        <p:spPr>
          <a:xfrm>
            <a:off x="6095999" y="3849328"/>
            <a:ext cx="5191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Önskat läge</a:t>
            </a:r>
          </a:p>
          <a:p>
            <a:r>
              <a:rPr lang="sv-SE" b="1" dirty="0"/>
              <a:t>Konfigurera: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Flera textfält</a:t>
            </a:r>
          </a:p>
          <a:p>
            <a:endParaRPr lang="sv-SE" dirty="0"/>
          </a:p>
          <a:p>
            <a:r>
              <a:rPr lang="sv-SE" b="1" dirty="0"/>
              <a:t>Slår igenom vid Hämta process och mall</a:t>
            </a:r>
          </a:p>
        </p:txBody>
      </p:sp>
    </p:spTree>
    <p:extLst>
      <p:ext uri="{BB962C8B-B14F-4D97-AF65-F5344CB8AC3E}">
        <p14:creationId xmlns:p14="http://schemas.microsoft.com/office/powerpoint/2010/main" val="77530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9D2E7732-1417-669F-EE41-2A175628B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18538"/>
            <a:ext cx="10767982" cy="1094965"/>
          </a:xfrm>
        </p:spPr>
        <p:txBody>
          <a:bodyPr>
            <a:normAutofit/>
          </a:bodyPr>
          <a:lstStyle/>
          <a:p>
            <a:r>
              <a:rPr lang="sv-SE" sz="2800" dirty="0"/>
              <a:t>Grunduppgifter / Studieaktivitet och finansiering / Önskat läge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F1AE4F7-96EF-E471-0CFF-032B39A8E02D}"/>
              </a:ext>
            </a:extLst>
          </p:cNvPr>
          <p:cNvSpPr txBox="1"/>
          <p:nvPr/>
        </p:nvSpPr>
        <p:spPr>
          <a:xfrm>
            <a:off x="638419" y="972772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F13B9F9-4B77-6C0F-65E7-447345DDA47F}"/>
              </a:ext>
            </a:extLst>
          </p:cNvPr>
          <p:cNvSpPr txBox="1"/>
          <p:nvPr/>
        </p:nvSpPr>
        <p:spPr>
          <a:xfrm>
            <a:off x="8385440" y="1348568"/>
            <a:ext cx="3388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Konfigurera: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Anteckning</a:t>
            </a:r>
            <a:br>
              <a:rPr lang="sv-SE" dirty="0"/>
            </a:br>
            <a:endParaRPr lang="sv-SE" dirty="0"/>
          </a:p>
          <a:p>
            <a:r>
              <a:rPr lang="sv-SE" dirty="0"/>
              <a:t>Slår igenom vid Hämta process och mall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B6F6B5A-CA52-F1E3-C504-19FEDD2C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0" y="1342104"/>
            <a:ext cx="7570632" cy="431681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30F1BF3-8808-049C-A5C2-E18A19206C4E}"/>
              </a:ext>
            </a:extLst>
          </p:cNvPr>
          <p:cNvSpPr/>
          <p:nvPr/>
        </p:nvSpPr>
        <p:spPr>
          <a:xfrm>
            <a:off x="4285129" y="2160494"/>
            <a:ext cx="2474259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2576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EB0622-1904-4BF3-7B70-10133EFA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06CCD9A8-2EAC-06F8-815F-1461CA2D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18538"/>
            <a:ext cx="10107563" cy="1094965"/>
          </a:xfrm>
        </p:spPr>
        <p:txBody>
          <a:bodyPr>
            <a:normAutofit/>
          </a:bodyPr>
          <a:lstStyle/>
          <a:p>
            <a:r>
              <a:rPr lang="sv-SE" sz="2800" dirty="0"/>
              <a:t>Grunduppgifter / Institutionstjänstgöring / Nuläge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50B6F50-D15E-026D-DE7D-0725C69E7627}"/>
              </a:ext>
            </a:extLst>
          </p:cNvPr>
          <p:cNvSpPr txBox="1"/>
          <p:nvPr/>
        </p:nvSpPr>
        <p:spPr>
          <a:xfrm>
            <a:off x="600721" y="972772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Lokal mall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30771B5-C44C-6376-59D1-E0F7873D71A4}"/>
              </a:ext>
            </a:extLst>
          </p:cNvPr>
          <p:cNvSpPr txBox="1"/>
          <p:nvPr/>
        </p:nvSpPr>
        <p:spPr>
          <a:xfrm>
            <a:off x="600721" y="4355706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873CF3-55C8-755F-BC92-E402D2247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1" y="4768973"/>
            <a:ext cx="7423694" cy="19438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F5AE8FE1-499A-8204-1DFD-FCA21BCC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1" y="1342104"/>
            <a:ext cx="5704214" cy="29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89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199D89-E9AF-260D-70D1-0D41F597F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93C7760D-556F-8F29-DB92-5BE02417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18538"/>
            <a:ext cx="10107563" cy="1094965"/>
          </a:xfrm>
        </p:spPr>
        <p:txBody>
          <a:bodyPr>
            <a:normAutofit/>
          </a:bodyPr>
          <a:lstStyle/>
          <a:p>
            <a:r>
              <a:rPr lang="sv-SE" sz="2800" dirty="0"/>
              <a:t>Grunduppgifter / Institutionstjänstgöring / Önskat läge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EBFB155-7A81-9894-3452-8D6BFE5CFD01}"/>
              </a:ext>
            </a:extLst>
          </p:cNvPr>
          <p:cNvSpPr txBox="1"/>
          <p:nvPr/>
        </p:nvSpPr>
        <p:spPr>
          <a:xfrm>
            <a:off x="600721" y="928837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 (målbild)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B11600-940E-4663-9975-27FF8EE0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1" y="1298169"/>
            <a:ext cx="7868583" cy="4723838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6B21106E-3B25-D525-7596-DA3FB18C63C5}"/>
              </a:ext>
            </a:extLst>
          </p:cNvPr>
          <p:cNvGrpSpPr/>
          <p:nvPr/>
        </p:nvGrpSpPr>
        <p:grpSpPr>
          <a:xfrm>
            <a:off x="722670" y="1688690"/>
            <a:ext cx="1187245" cy="2426547"/>
            <a:chOff x="722670" y="1688690"/>
            <a:chExt cx="1187245" cy="242654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41DBFC9C-55F2-D1A7-D850-18A0620E6F49}"/>
                </a:ext>
              </a:extLst>
            </p:cNvPr>
            <p:cNvSpPr/>
            <p:nvPr/>
          </p:nvSpPr>
          <p:spPr>
            <a:xfrm>
              <a:off x="722671" y="1688690"/>
              <a:ext cx="1187244" cy="5197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CE58D034-7C3C-8B25-DC8D-D5B2ADB586C6}"/>
                </a:ext>
              </a:extLst>
            </p:cNvPr>
            <p:cNvSpPr/>
            <p:nvPr/>
          </p:nvSpPr>
          <p:spPr>
            <a:xfrm>
              <a:off x="722670" y="3595459"/>
              <a:ext cx="1187245" cy="5197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A1290326-A798-9493-8C6B-F08EF6A5936C}"/>
              </a:ext>
            </a:extLst>
          </p:cNvPr>
          <p:cNvGrpSpPr/>
          <p:nvPr/>
        </p:nvGrpSpPr>
        <p:grpSpPr>
          <a:xfrm>
            <a:off x="2544097" y="2116393"/>
            <a:ext cx="5198806" cy="3812770"/>
            <a:chOff x="2544097" y="2116393"/>
            <a:chExt cx="5198806" cy="381277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FC35FD8F-BB29-56D2-FCC3-FE4AC1DF86DE}"/>
                </a:ext>
              </a:extLst>
            </p:cNvPr>
            <p:cNvSpPr/>
            <p:nvPr/>
          </p:nvSpPr>
          <p:spPr>
            <a:xfrm>
              <a:off x="2544097" y="2116393"/>
              <a:ext cx="1600200" cy="381277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2FA00EC-D64F-F13D-1755-FFF00A02E3D0}"/>
                </a:ext>
              </a:extLst>
            </p:cNvPr>
            <p:cNvSpPr/>
            <p:nvPr/>
          </p:nvSpPr>
          <p:spPr>
            <a:xfrm>
              <a:off x="4144297" y="2116393"/>
              <a:ext cx="3598606" cy="381277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extruta 17">
            <a:extLst>
              <a:ext uri="{FF2B5EF4-FFF2-40B4-BE49-F238E27FC236}">
                <a16:creationId xmlns:a16="http://schemas.microsoft.com/office/drawing/2014/main" id="{819D2666-93D8-BC2B-B53A-158666307A1E}"/>
              </a:ext>
            </a:extLst>
          </p:cNvPr>
          <p:cNvSpPr txBox="1"/>
          <p:nvPr/>
        </p:nvSpPr>
        <p:spPr>
          <a:xfrm>
            <a:off x="8727034" y="2839685"/>
            <a:ext cx="30368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Konfigurerbarhet: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Typ av uppdrag</a:t>
            </a:r>
          </a:p>
          <a:p>
            <a:endParaRPr lang="sv-SE" dirty="0"/>
          </a:p>
          <a:p>
            <a:r>
              <a:rPr lang="sv-SE" dirty="0"/>
              <a:t>Layout gäller alla lärosäten</a:t>
            </a:r>
          </a:p>
          <a:p>
            <a:br>
              <a:rPr lang="sv-SE" b="1" dirty="0">
                <a:solidFill>
                  <a:srgbClr val="C00000"/>
                </a:solidFill>
              </a:rPr>
            </a:br>
            <a:r>
              <a:rPr lang="sv-SE" b="1" dirty="0">
                <a:solidFill>
                  <a:srgbClr val="C00000"/>
                </a:solidFill>
              </a:rPr>
              <a:t>Automatisk uppdatering </a:t>
            </a:r>
            <a:r>
              <a:rPr lang="sv-SE" dirty="0"/>
              <a:t>där alla rader får typen Institutionstjänstgöring samt sorteras in under Planerad resp. Genomförd</a:t>
            </a:r>
          </a:p>
        </p:txBody>
      </p:sp>
    </p:spTree>
    <p:extLst>
      <p:ext uri="{BB962C8B-B14F-4D97-AF65-F5344CB8AC3E}">
        <p14:creationId xmlns:p14="http://schemas.microsoft.com/office/powerpoint/2010/main" val="250583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B3EEAD-3A01-CE2E-6D67-94B96C65936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932488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2026-05-12</a:t>
            </a:fld>
            <a:endParaRPr lang="en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2B36AC6-5FC1-8F47-B87D-ED6423E6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5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AAE22-430E-CBC7-5ECD-F40375DB1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75BAC82-D36B-E29E-A954-057A0DDF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18538"/>
            <a:ext cx="10107563" cy="1094965"/>
          </a:xfrm>
        </p:spPr>
        <p:txBody>
          <a:bodyPr>
            <a:normAutofit/>
          </a:bodyPr>
          <a:lstStyle/>
          <a:p>
            <a:r>
              <a:rPr lang="sv-SE" sz="2800"/>
              <a:t>Grunduppgifter / Institutionstjänstgöring / Önskat läge alt B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DFBC7B8-276B-99E4-2453-6FA71811AD6D}"/>
              </a:ext>
            </a:extLst>
          </p:cNvPr>
          <p:cNvSpPr txBox="1"/>
          <p:nvPr/>
        </p:nvSpPr>
        <p:spPr>
          <a:xfrm>
            <a:off x="600721" y="928837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ISP-version (målbild)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6A5F2F-4396-C6A0-C2FD-BA0A28F0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1" y="1298169"/>
            <a:ext cx="8783244" cy="443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5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C08EDB-7C58-2932-08FF-742EE61D3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FEF073DD-70D7-A019-3E1A-B1197FBE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18538"/>
            <a:ext cx="10107563" cy="1094965"/>
          </a:xfrm>
        </p:spPr>
        <p:txBody>
          <a:bodyPr>
            <a:normAutofit/>
          </a:bodyPr>
          <a:lstStyle/>
          <a:p>
            <a:r>
              <a:rPr lang="sv-SE" sz="2800" dirty="0"/>
              <a:t>Handledare och beslutsfattare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79D67F3-5C6F-D424-9993-1BB448661EB2}"/>
              </a:ext>
            </a:extLst>
          </p:cNvPr>
          <p:cNvSpPr txBox="1"/>
          <p:nvPr/>
        </p:nvSpPr>
        <p:spPr>
          <a:xfrm>
            <a:off x="617871" y="972772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1DE45-FF9F-4801-84F2-F9A0C6732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1" y="1375304"/>
            <a:ext cx="5939507" cy="3944508"/>
          </a:xfrm>
          <a:prstGeom prst="rect">
            <a:avLst/>
          </a:prstGeom>
        </p:spPr>
      </p:pic>
      <p:sp>
        <p:nvSpPr>
          <p:cNvPr id="7" name="textruta 17">
            <a:extLst>
              <a:ext uri="{FF2B5EF4-FFF2-40B4-BE49-F238E27FC236}">
                <a16:creationId xmlns:a16="http://schemas.microsoft.com/office/drawing/2014/main" id="{B3FE199F-348A-83D2-91E3-D5E2443B6FB3}"/>
              </a:ext>
            </a:extLst>
          </p:cNvPr>
          <p:cNvSpPr txBox="1"/>
          <p:nvPr/>
        </p:nvSpPr>
        <p:spPr>
          <a:xfrm>
            <a:off x="6710447" y="1412231"/>
            <a:ext cx="49404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Konfigurerbart för lärosätet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Textfält typ nummer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Typ av enhet</a:t>
            </a:r>
          </a:p>
          <a:p>
            <a:endParaRPr lang="sv-SE" dirty="0"/>
          </a:p>
          <a:p>
            <a:r>
              <a:rPr lang="sv-SE" dirty="0"/>
              <a:t>Slår igenom vid Hämta process och mall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1668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CB486-5B99-91D8-EB7C-6FC8B033E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8CD9791C-62E3-7235-664F-5AE7978A6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46" y="18538"/>
            <a:ext cx="10107563" cy="1094965"/>
          </a:xfrm>
        </p:spPr>
        <p:txBody>
          <a:bodyPr>
            <a:normAutofit/>
          </a:bodyPr>
          <a:lstStyle/>
          <a:p>
            <a:r>
              <a:rPr lang="sv-SE" sz="2800" dirty="0"/>
              <a:t>Handledarsamtal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5797408-4B64-1CBA-821C-26B366F68D97}"/>
              </a:ext>
            </a:extLst>
          </p:cNvPr>
          <p:cNvSpPr txBox="1"/>
          <p:nvPr/>
        </p:nvSpPr>
        <p:spPr>
          <a:xfrm>
            <a:off x="578100" y="972772"/>
            <a:ext cx="320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9FF35BC-D26F-6C2C-5FB8-82D4C9F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3118"/>
          <a:stretch>
            <a:fillRect/>
          </a:stretch>
        </p:blipFill>
        <p:spPr>
          <a:xfrm>
            <a:off x="578100" y="1393723"/>
            <a:ext cx="6223970" cy="5272548"/>
          </a:xfrm>
          <a:prstGeom prst="rect">
            <a:avLst/>
          </a:prstGeom>
        </p:spPr>
      </p:pic>
      <p:sp>
        <p:nvSpPr>
          <p:cNvPr id="2" name="Rektangel 5">
            <a:extLst>
              <a:ext uri="{FF2B5EF4-FFF2-40B4-BE49-F238E27FC236}">
                <a16:creationId xmlns:a16="http://schemas.microsoft.com/office/drawing/2014/main" id="{5D15802E-FCDB-3B64-D665-7A0397480776}"/>
              </a:ext>
            </a:extLst>
          </p:cNvPr>
          <p:cNvSpPr/>
          <p:nvPr/>
        </p:nvSpPr>
        <p:spPr>
          <a:xfrm>
            <a:off x="1236268" y="1741018"/>
            <a:ext cx="2223821" cy="2414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5">
            <a:extLst>
              <a:ext uri="{FF2B5EF4-FFF2-40B4-BE49-F238E27FC236}">
                <a16:creationId xmlns:a16="http://schemas.microsoft.com/office/drawing/2014/main" id="{775A7B9A-DAE0-DAF7-38EE-37C759051B60}"/>
              </a:ext>
            </a:extLst>
          </p:cNvPr>
          <p:cNvSpPr/>
          <p:nvPr/>
        </p:nvSpPr>
        <p:spPr>
          <a:xfrm>
            <a:off x="647002" y="1491305"/>
            <a:ext cx="532365" cy="1995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17">
            <a:extLst>
              <a:ext uri="{FF2B5EF4-FFF2-40B4-BE49-F238E27FC236}">
                <a16:creationId xmlns:a16="http://schemas.microsoft.com/office/drawing/2014/main" id="{9F4AB5BD-454C-6FD1-7541-3EBD0F9C5B60}"/>
              </a:ext>
            </a:extLst>
          </p:cNvPr>
          <p:cNvSpPr txBox="1"/>
          <p:nvPr/>
        </p:nvSpPr>
        <p:spPr>
          <a:xfrm>
            <a:off x="7383477" y="1417852"/>
            <a:ext cx="3464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Gäller alla lärosäten</a:t>
            </a:r>
          </a:p>
          <a:p>
            <a:r>
              <a:rPr lang="sv-SE" dirty="0"/>
              <a:t>Sker automatiskt</a:t>
            </a:r>
          </a:p>
        </p:txBody>
      </p:sp>
    </p:spTree>
    <p:extLst>
      <p:ext uri="{BB962C8B-B14F-4D97-AF65-F5344CB8AC3E}">
        <p14:creationId xmlns:p14="http://schemas.microsoft.com/office/powerpoint/2010/main" val="87231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99EA22-0DC7-31DA-FD05-02096AD82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2D0F41B9-0EB5-EA2B-9DC9-D5A86945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0001409" cy="1094965"/>
          </a:xfrm>
        </p:spPr>
        <p:txBody>
          <a:bodyPr>
            <a:normAutofit/>
          </a:bodyPr>
          <a:lstStyle/>
          <a:p>
            <a:r>
              <a:rPr lang="sv-SE" sz="2800" dirty="0"/>
              <a:t>Avhandlingsarbete / Typ av avhandling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D8690AE-FE22-BBDF-76D3-424D872DED0D}"/>
              </a:ext>
            </a:extLst>
          </p:cNvPr>
          <p:cNvSpPr txBox="1"/>
          <p:nvPr/>
        </p:nvSpPr>
        <p:spPr>
          <a:xfrm>
            <a:off x="636422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Lokal 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F42BF-30E3-41E7-7D2C-0C031D00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02"/>
          <a:stretch>
            <a:fillRect/>
          </a:stretch>
        </p:blipFill>
        <p:spPr>
          <a:xfrm>
            <a:off x="4726636" y="1400626"/>
            <a:ext cx="3563803" cy="3760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164F5C-92A9-6730-ED2C-CEB5CAF2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" y="1400626"/>
            <a:ext cx="3265141" cy="3771203"/>
          </a:xfrm>
          <a:prstGeom prst="rect">
            <a:avLst/>
          </a:prstGeom>
        </p:spPr>
      </p:pic>
      <p:sp>
        <p:nvSpPr>
          <p:cNvPr id="7" name="textruta 17">
            <a:extLst>
              <a:ext uri="{FF2B5EF4-FFF2-40B4-BE49-F238E27FC236}">
                <a16:creationId xmlns:a16="http://schemas.microsoft.com/office/drawing/2014/main" id="{2E24F4DF-7032-01BB-6D0E-56E03359B4EF}"/>
              </a:ext>
            </a:extLst>
          </p:cNvPr>
          <p:cNvSpPr txBox="1"/>
          <p:nvPr/>
        </p:nvSpPr>
        <p:spPr>
          <a:xfrm>
            <a:off x="4726636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sp>
        <p:nvSpPr>
          <p:cNvPr id="8" name="textruta 17">
            <a:extLst>
              <a:ext uri="{FF2B5EF4-FFF2-40B4-BE49-F238E27FC236}">
                <a16:creationId xmlns:a16="http://schemas.microsoft.com/office/drawing/2014/main" id="{3981E2C6-4F27-9C12-2FCF-B40961D61A30}"/>
              </a:ext>
            </a:extLst>
          </p:cNvPr>
          <p:cNvSpPr txBox="1"/>
          <p:nvPr/>
        </p:nvSpPr>
        <p:spPr>
          <a:xfrm>
            <a:off x="8804953" y="1400626"/>
            <a:ext cx="30492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Konfigurerbart för lärosätet</a:t>
            </a:r>
          </a:p>
          <a:p>
            <a:endParaRPr lang="sv-SE" dirty="0"/>
          </a:p>
          <a:p>
            <a:r>
              <a:rPr lang="sv-SE" dirty="0"/>
              <a:t>Konfigurera Typ av avhandling</a:t>
            </a:r>
          </a:p>
          <a:p>
            <a:endParaRPr lang="sv-SE" dirty="0"/>
          </a:p>
          <a:p>
            <a:r>
              <a:rPr lang="sv-SE" dirty="0"/>
              <a:t>Slår igenom vid Hämta process och mall</a:t>
            </a:r>
          </a:p>
          <a:p>
            <a:endParaRPr lang="sv-SE" dirty="0"/>
          </a:p>
        </p:txBody>
      </p:sp>
      <p:sp>
        <p:nvSpPr>
          <p:cNvPr id="9" name="Rektangel 5">
            <a:extLst>
              <a:ext uri="{FF2B5EF4-FFF2-40B4-BE49-F238E27FC236}">
                <a16:creationId xmlns:a16="http://schemas.microsoft.com/office/drawing/2014/main" id="{010D76D1-A6CF-EDB5-B016-9448B4D20099}"/>
              </a:ext>
            </a:extLst>
          </p:cNvPr>
          <p:cNvSpPr/>
          <p:nvPr/>
        </p:nvSpPr>
        <p:spPr>
          <a:xfrm>
            <a:off x="910349" y="2508118"/>
            <a:ext cx="2257133" cy="1995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5">
            <a:extLst>
              <a:ext uri="{FF2B5EF4-FFF2-40B4-BE49-F238E27FC236}">
                <a16:creationId xmlns:a16="http://schemas.microsoft.com/office/drawing/2014/main" id="{CF7A0355-FBC4-5947-4149-64696A3A7559}"/>
              </a:ext>
            </a:extLst>
          </p:cNvPr>
          <p:cNvSpPr/>
          <p:nvPr/>
        </p:nvSpPr>
        <p:spPr>
          <a:xfrm>
            <a:off x="6364225" y="2607870"/>
            <a:ext cx="1609344" cy="9692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0016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35CE01-F341-E280-1FEE-AE7A4FAA8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176EAD9E-0894-2F95-AE05-6E8F9B33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0333055" cy="1094965"/>
          </a:xfrm>
        </p:spPr>
        <p:txBody>
          <a:bodyPr>
            <a:normAutofit/>
          </a:bodyPr>
          <a:lstStyle/>
          <a:p>
            <a:r>
              <a:rPr lang="sv-SE" sz="2800" dirty="0"/>
              <a:t>Avhandlingsarbete / Del av avhandling / Typ av / Önskat läge 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55B775F-DFF3-30FD-29E7-9156E33D8EF7}"/>
              </a:ext>
            </a:extLst>
          </p:cNvPr>
          <p:cNvSpPr txBox="1"/>
          <p:nvPr/>
        </p:nvSpPr>
        <p:spPr>
          <a:xfrm>
            <a:off x="636422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Lokal mall</a:t>
            </a:r>
          </a:p>
        </p:txBody>
      </p:sp>
      <p:sp>
        <p:nvSpPr>
          <p:cNvPr id="7" name="textruta 17">
            <a:extLst>
              <a:ext uri="{FF2B5EF4-FFF2-40B4-BE49-F238E27FC236}">
                <a16:creationId xmlns:a16="http://schemas.microsoft.com/office/drawing/2014/main" id="{5EFAECA2-BC75-5275-11B7-A519EDE3A50F}"/>
              </a:ext>
            </a:extLst>
          </p:cNvPr>
          <p:cNvSpPr txBox="1"/>
          <p:nvPr/>
        </p:nvSpPr>
        <p:spPr>
          <a:xfrm>
            <a:off x="4726636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sp>
        <p:nvSpPr>
          <p:cNvPr id="8" name="textruta 17">
            <a:extLst>
              <a:ext uri="{FF2B5EF4-FFF2-40B4-BE49-F238E27FC236}">
                <a16:creationId xmlns:a16="http://schemas.microsoft.com/office/drawing/2014/main" id="{203DC1BE-77BF-DE19-9182-D176C88E4A2C}"/>
              </a:ext>
            </a:extLst>
          </p:cNvPr>
          <p:cNvSpPr txBox="1"/>
          <p:nvPr/>
        </p:nvSpPr>
        <p:spPr>
          <a:xfrm>
            <a:off x="8137133" y="1357803"/>
            <a:ext cx="34184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Konfigurera: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Typ av del av avhandling</a:t>
            </a:r>
          </a:p>
          <a:p>
            <a:endParaRPr lang="sv-SE" dirty="0"/>
          </a:p>
          <a:p>
            <a:r>
              <a:rPr lang="sv-SE" dirty="0"/>
              <a:t>Slår igenom vid Hämta process och mall</a:t>
            </a:r>
          </a:p>
          <a:p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D7DCD8-23E1-DC95-55C2-FB40CCDE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23" y="1342104"/>
            <a:ext cx="3604138" cy="5117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994C78-3C96-3711-32C5-CFEA48414D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990"/>
          <a:stretch>
            <a:fillRect/>
          </a:stretch>
        </p:blipFill>
        <p:spPr>
          <a:xfrm>
            <a:off x="4726636" y="1342104"/>
            <a:ext cx="2641382" cy="3869505"/>
          </a:xfrm>
          <a:prstGeom prst="rect">
            <a:avLst/>
          </a:prstGeom>
        </p:spPr>
      </p:pic>
      <p:sp>
        <p:nvSpPr>
          <p:cNvPr id="10" name="Rektangel 5">
            <a:extLst>
              <a:ext uri="{FF2B5EF4-FFF2-40B4-BE49-F238E27FC236}">
                <a16:creationId xmlns:a16="http://schemas.microsoft.com/office/drawing/2014/main" id="{96486B08-5F50-E8D1-3F1D-6161C9228BC6}"/>
              </a:ext>
            </a:extLst>
          </p:cNvPr>
          <p:cNvSpPr/>
          <p:nvPr/>
        </p:nvSpPr>
        <p:spPr>
          <a:xfrm>
            <a:off x="698208" y="2296339"/>
            <a:ext cx="1642656" cy="1542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5">
            <a:extLst>
              <a:ext uri="{FF2B5EF4-FFF2-40B4-BE49-F238E27FC236}">
                <a16:creationId xmlns:a16="http://schemas.microsoft.com/office/drawing/2014/main" id="{F3C9956A-3902-9429-89F7-3008DACA96A0}"/>
              </a:ext>
            </a:extLst>
          </p:cNvPr>
          <p:cNvSpPr/>
          <p:nvPr/>
        </p:nvSpPr>
        <p:spPr>
          <a:xfrm>
            <a:off x="6096000" y="2348179"/>
            <a:ext cx="531572" cy="8046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8759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0E168-68C1-38B7-3C22-F3B714A6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B1AE8248-3EB3-818C-DF07-B3ED503E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0001409" cy="1094965"/>
          </a:xfrm>
        </p:spPr>
        <p:txBody>
          <a:bodyPr>
            <a:normAutofit/>
          </a:bodyPr>
          <a:lstStyle/>
          <a:p>
            <a:r>
              <a:rPr lang="sv-SE" sz="2800"/>
              <a:t>Avhandlingsarbete / Etiska tillstånd / Önskat läge</a:t>
            </a:r>
          </a:p>
        </p:txBody>
      </p:sp>
      <p:sp>
        <p:nvSpPr>
          <p:cNvPr id="7" name="textruta 17">
            <a:extLst>
              <a:ext uri="{FF2B5EF4-FFF2-40B4-BE49-F238E27FC236}">
                <a16:creationId xmlns:a16="http://schemas.microsoft.com/office/drawing/2014/main" id="{CA957727-FF65-9D2F-E099-E7D7437745B1}"/>
              </a:ext>
            </a:extLst>
          </p:cNvPr>
          <p:cNvSpPr txBox="1"/>
          <p:nvPr/>
        </p:nvSpPr>
        <p:spPr>
          <a:xfrm>
            <a:off x="578100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ISP-version</a:t>
            </a:r>
          </a:p>
        </p:txBody>
      </p:sp>
      <p:sp>
        <p:nvSpPr>
          <p:cNvPr id="8" name="textruta 17">
            <a:extLst>
              <a:ext uri="{FF2B5EF4-FFF2-40B4-BE49-F238E27FC236}">
                <a16:creationId xmlns:a16="http://schemas.microsoft.com/office/drawing/2014/main" id="{9CB55891-EF7F-E624-2735-6108CE292258}"/>
              </a:ext>
            </a:extLst>
          </p:cNvPr>
          <p:cNvSpPr txBox="1"/>
          <p:nvPr/>
        </p:nvSpPr>
        <p:spPr>
          <a:xfrm>
            <a:off x="578101" y="4759505"/>
            <a:ext cx="55070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Konfigurera: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Kunna lägga till ”Ja, Nej, Angivet” som värdenycklar</a:t>
            </a:r>
          </a:p>
          <a:p>
            <a:endParaRPr lang="sv-SE" dirty="0"/>
          </a:p>
          <a:p>
            <a:r>
              <a:rPr lang="sv-SE" dirty="0"/>
              <a:t>Slår igenom vid Hämta process och mall</a:t>
            </a:r>
          </a:p>
          <a:p>
            <a:endParaRPr lang="sv-SE" dirty="0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FCE3168C-5FB7-4546-590F-6C353E40411D}"/>
              </a:ext>
            </a:extLst>
          </p:cNvPr>
          <p:cNvGrpSpPr/>
          <p:nvPr/>
        </p:nvGrpSpPr>
        <p:grpSpPr>
          <a:xfrm>
            <a:off x="578100" y="1342104"/>
            <a:ext cx="5224878" cy="3014139"/>
            <a:chOff x="578100" y="1342104"/>
            <a:chExt cx="5224878" cy="3014139"/>
          </a:xfrm>
        </p:grpSpPr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A2C93C3F-E587-E57B-EC8D-91BEDC671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100" y="1342104"/>
              <a:ext cx="5224878" cy="3014139"/>
            </a:xfrm>
            <a:prstGeom prst="rect">
              <a:avLst/>
            </a:prstGeom>
          </p:spPr>
        </p:pic>
        <p:sp>
          <p:nvSpPr>
            <p:cNvPr id="10" name="Rektangel 5">
              <a:extLst>
                <a:ext uri="{FF2B5EF4-FFF2-40B4-BE49-F238E27FC236}">
                  <a16:creationId xmlns:a16="http://schemas.microsoft.com/office/drawing/2014/main" id="{0AC020DF-250E-0578-269E-3B83024DF6D8}"/>
                </a:ext>
              </a:extLst>
            </p:cNvPr>
            <p:cNvSpPr/>
            <p:nvPr/>
          </p:nvSpPr>
          <p:spPr>
            <a:xfrm>
              <a:off x="608922" y="1590136"/>
              <a:ext cx="1969891" cy="94758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E35DEB6-37C8-C5F1-A7E7-A225CFADD655}"/>
              </a:ext>
            </a:extLst>
          </p:cNvPr>
          <p:cNvGrpSpPr/>
          <p:nvPr/>
        </p:nvGrpSpPr>
        <p:grpSpPr>
          <a:xfrm>
            <a:off x="6106895" y="1342104"/>
            <a:ext cx="5750540" cy="3784700"/>
            <a:chOff x="6106895" y="1342104"/>
            <a:chExt cx="5750540" cy="3784700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396AE626-A18A-CE54-EE71-839A25C07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6896" y="1342104"/>
              <a:ext cx="5750539" cy="3784700"/>
            </a:xfrm>
            <a:prstGeom prst="rect">
              <a:avLst/>
            </a:prstGeom>
          </p:spPr>
        </p:pic>
        <p:sp>
          <p:nvSpPr>
            <p:cNvPr id="12" name="Rektangel 5">
              <a:extLst>
                <a:ext uri="{FF2B5EF4-FFF2-40B4-BE49-F238E27FC236}">
                  <a16:creationId xmlns:a16="http://schemas.microsoft.com/office/drawing/2014/main" id="{FE5C1322-79D4-D251-8BB8-9A6E492844A5}"/>
                </a:ext>
              </a:extLst>
            </p:cNvPr>
            <p:cNvSpPr/>
            <p:nvPr/>
          </p:nvSpPr>
          <p:spPr>
            <a:xfrm>
              <a:off x="6106895" y="1590136"/>
              <a:ext cx="2954912" cy="122498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12762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793A70-D0F0-01DA-35F4-3CD62DF23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F8C4F8CA-3920-773B-6031-99E843CD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0001409" cy="1094965"/>
          </a:xfrm>
        </p:spPr>
        <p:txBody>
          <a:bodyPr>
            <a:normAutofit/>
          </a:bodyPr>
          <a:lstStyle/>
          <a:p>
            <a:r>
              <a:rPr lang="sv-SE" sz="2800" dirty="0"/>
              <a:t>Kurser och konferenser / Tillgodoräknande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521BFA4-8C7A-DC9B-D3B1-D9811DBF402D}"/>
              </a:ext>
            </a:extLst>
          </p:cNvPr>
          <p:cNvSpPr txBox="1"/>
          <p:nvPr/>
        </p:nvSpPr>
        <p:spPr>
          <a:xfrm>
            <a:off x="636422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8CAA77-C4D2-A22C-43FF-828AB73C6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3" y="1401279"/>
            <a:ext cx="7154266" cy="4730860"/>
          </a:xfrm>
          <a:prstGeom prst="rect">
            <a:avLst/>
          </a:prstGeom>
        </p:spPr>
      </p:pic>
      <p:sp>
        <p:nvSpPr>
          <p:cNvPr id="10" name="Rektangel 5">
            <a:extLst>
              <a:ext uri="{FF2B5EF4-FFF2-40B4-BE49-F238E27FC236}">
                <a16:creationId xmlns:a16="http://schemas.microsoft.com/office/drawing/2014/main" id="{93381653-51F9-2759-0796-984ED3C77FD2}"/>
              </a:ext>
            </a:extLst>
          </p:cNvPr>
          <p:cNvSpPr/>
          <p:nvPr/>
        </p:nvSpPr>
        <p:spPr>
          <a:xfrm>
            <a:off x="636422" y="2727936"/>
            <a:ext cx="7103060" cy="7833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5">
            <a:extLst>
              <a:ext uri="{FF2B5EF4-FFF2-40B4-BE49-F238E27FC236}">
                <a16:creationId xmlns:a16="http://schemas.microsoft.com/office/drawing/2014/main" id="{5505A808-CF9B-DAFF-628F-4E783A672E46}"/>
              </a:ext>
            </a:extLst>
          </p:cNvPr>
          <p:cNvSpPr/>
          <p:nvPr/>
        </p:nvSpPr>
        <p:spPr>
          <a:xfrm>
            <a:off x="687629" y="5257776"/>
            <a:ext cx="6993331" cy="6274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7">
            <a:extLst>
              <a:ext uri="{FF2B5EF4-FFF2-40B4-BE49-F238E27FC236}">
                <a16:creationId xmlns:a16="http://schemas.microsoft.com/office/drawing/2014/main" id="{772D85BE-5CC8-5A63-100E-7C713DEBC7C7}"/>
              </a:ext>
            </a:extLst>
          </p:cNvPr>
          <p:cNvSpPr txBox="1"/>
          <p:nvPr/>
        </p:nvSpPr>
        <p:spPr>
          <a:xfrm>
            <a:off x="8048958" y="1342104"/>
            <a:ext cx="3845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b="1" dirty="0">
                <a:solidFill>
                  <a:srgbClr val="C00000"/>
                </a:solidFill>
              </a:rPr>
              <a:t>Gäller alla lärosäten</a:t>
            </a:r>
          </a:p>
          <a:p>
            <a:endParaRPr lang="sv-SE" dirty="0"/>
          </a:p>
          <a:p>
            <a:r>
              <a:rPr lang="sv-SE" dirty="0"/>
              <a:t>TG kan sorteras till Obligatoriska eller Valbara kurser</a:t>
            </a:r>
          </a:p>
          <a:p>
            <a:endParaRPr lang="sv-SE" b="1" dirty="0">
              <a:solidFill>
                <a:srgbClr val="C00000"/>
              </a:solidFill>
            </a:endParaRPr>
          </a:p>
          <a:p>
            <a:r>
              <a:rPr lang="sv-SE" b="1" dirty="0">
                <a:solidFill>
                  <a:srgbClr val="C00000"/>
                </a:solidFill>
              </a:rPr>
              <a:t>Automatisk uppdatering</a:t>
            </a: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4106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E85621-98BD-08E7-02B4-6D99D74EA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CA54899-FBF7-1F82-53E4-74BDECD7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0" y="1382783"/>
            <a:ext cx="6993331" cy="3981291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C7AD61C0-B7B7-3F2F-5D8F-0DBB03CC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0977478" cy="1094965"/>
          </a:xfrm>
        </p:spPr>
        <p:txBody>
          <a:bodyPr>
            <a:normAutofit/>
          </a:bodyPr>
          <a:lstStyle/>
          <a:p>
            <a:r>
              <a:rPr lang="sv-SE" sz="2800" dirty="0"/>
              <a:t>Kurser och konferenser / Kurser / Kunna följa upp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8AC9156-0E24-5BC9-6816-E8A1869CD13D}"/>
              </a:ext>
            </a:extLst>
          </p:cNvPr>
          <p:cNvSpPr txBox="1"/>
          <p:nvPr/>
        </p:nvSpPr>
        <p:spPr>
          <a:xfrm>
            <a:off x="636422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sp>
        <p:nvSpPr>
          <p:cNvPr id="10" name="Rektangel 5">
            <a:extLst>
              <a:ext uri="{FF2B5EF4-FFF2-40B4-BE49-F238E27FC236}">
                <a16:creationId xmlns:a16="http://schemas.microsoft.com/office/drawing/2014/main" id="{D5C2638A-0ECD-D54F-4389-0669689E21D7}"/>
              </a:ext>
            </a:extLst>
          </p:cNvPr>
          <p:cNvSpPr/>
          <p:nvPr/>
        </p:nvSpPr>
        <p:spPr>
          <a:xfrm>
            <a:off x="687628" y="2384612"/>
            <a:ext cx="6762043" cy="5558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5">
            <a:extLst>
              <a:ext uri="{FF2B5EF4-FFF2-40B4-BE49-F238E27FC236}">
                <a16:creationId xmlns:a16="http://schemas.microsoft.com/office/drawing/2014/main" id="{60AEC1DC-7FB2-B4AC-D579-066A626BB3C8}"/>
              </a:ext>
            </a:extLst>
          </p:cNvPr>
          <p:cNvSpPr/>
          <p:nvPr/>
        </p:nvSpPr>
        <p:spPr>
          <a:xfrm>
            <a:off x="687628" y="4128223"/>
            <a:ext cx="6762043" cy="909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7">
            <a:extLst>
              <a:ext uri="{FF2B5EF4-FFF2-40B4-BE49-F238E27FC236}">
                <a16:creationId xmlns:a16="http://schemas.microsoft.com/office/drawing/2014/main" id="{A2B3290C-4024-4A4C-A139-1C48F176B10E}"/>
              </a:ext>
            </a:extLst>
          </p:cNvPr>
          <p:cNvSpPr txBox="1"/>
          <p:nvPr/>
        </p:nvSpPr>
        <p:spPr>
          <a:xfrm>
            <a:off x="8048958" y="1342104"/>
            <a:ext cx="38455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Önskat läge</a:t>
            </a:r>
          </a:p>
          <a:p>
            <a:r>
              <a:rPr lang="sv-SE" dirty="0"/>
              <a:t>Fälla ut innehåll: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Gäller alla lärosäten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C00000"/>
                </a:solidFill>
              </a:rPr>
              <a:t>Automatisk uppdatering</a:t>
            </a:r>
          </a:p>
          <a:p>
            <a:endParaRPr lang="sv-SE" b="1" dirty="0">
              <a:solidFill>
                <a:srgbClr val="C00000"/>
              </a:solidFill>
            </a:endParaRPr>
          </a:p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Konfigurera: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Anteckningsfält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Gäller alla paneler</a:t>
            </a:r>
          </a:p>
          <a:p>
            <a:endParaRPr lang="sv-SE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Hämta process och mall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14F443-F49C-0DA5-6491-BAEAC1B0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16" y="5475217"/>
            <a:ext cx="6136465" cy="128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60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52AA9-2FB2-7928-6C41-7FCBA008F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8DB5CF6-40C0-7540-0FBF-507A4E5A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" y="1342104"/>
            <a:ext cx="6813249" cy="2652946"/>
          </a:xfrm>
          <a:prstGeom prst="rect">
            <a:avLst/>
          </a:prstGeom>
        </p:spPr>
      </p:pic>
      <p:sp>
        <p:nvSpPr>
          <p:cNvPr id="11" name="Rubrik 10">
            <a:extLst>
              <a:ext uri="{FF2B5EF4-FFF2-40B4-BE49-F238E27FC236}">
                <a16:creationId xmlns:a16="http://schemas.microsoft.com/office/drawing/2014/main" id="{5C119714-F979-0074-B88D-E465FF4C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0977478" cy="1094965"/>
          </a:xfrm>
        </p:spPr>
        <p:txBody>
          <a:bodyPr>
            <a:normAutofit/>
          </a:bodyPr>
          <a:lstStyle/>
          <a:p>
            <a:r>
              <a:rPr lang="sv-SE" sz="2800" dirty="0"/>
              <a:t>Lärandemål / Kunna följa upp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F7326B56-6724-AC13-EEFA-D74DD5239924}"/>
              </a:ext>
            </a:extLst>
          </p:cNvPr>
          <p:cNvSpPr txBox="1"/>
          <p:nvPr/>
        </p:nvSpPr>
        <p:spPr>
          <a:xfrm>
            <a:off x="636422" y="972772"/>
            <a:ext cx="3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sp>
        <p:nvSpPr>
          <p:cNvPr id="10" name="Rektangel 5">
            <a:extLst>
              <a:ext uri="{FF2B5EF4-FFF2-40B4-BE49-F238E27FC236}">
                <a16:creationId xmlns:a16="http://schemas.microsoft.com/office/drawing/2014/main" id="{3A6D4F20-DC68-F875-CD38-66A9847C5740}"/>
              </a:ext>
            </a:extLst>
          </p:cNvPr>
          <p:cNvSpPr/>
          <p:nvPr/>
        </p:nvSpPr>
        <p:spPr>
          <a:xfrm>
            <a:off x="636422" y="2753944"/>
            <a:ext cx="6762043" cy="4721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textruta 17">
            <a:extLst>
              <a:ext uri="{FF2B5EF4-FFF2-40B4-BE49-F238E27FC236}">
                <a16:creationId xmlns:a16="http://schemas.microsoft.com/office/drawing/2014/main" id="{288CADCB-6A84-E4D3-55EC-CF7FDEE72190}"/>
              </a:ext>
            </a:extLst>
          </p:cNvPr>
          <p:cNvSpPr txBox="1"/>
          <p:nvPr/>
        </p:nvSpPr>
        <p:spPr>
          <a:xfrm>
            <a:off x="8048958" y="1342104"/>
            <a:ext cx="38455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Existerande data: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Texter går till Planerad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Konfigurera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Ledtexten Anteckning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Dölja/Visa Genomförd-fältet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Ledtexten Genomförd</a:t>
            </a:r>
          </a:p>
          <a:p>
            <a:endParaRPr lang="sv-SE" b="1" dirty="0">
              <a:solidFill>
                <a:srgbClr val="C00000"/>
              </a:solidFill>
            </a:endParaRPr>
          </a:p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Slår igenom vid Hämta process och mall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557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913C13-29C2-9CEE-5408-27B83B16D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F09796B3-4248-A492-1A08-7DEDF5574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1411842" cy="1094965"/>
          </a:xfrm>
        </p:spPr>
        <p:txBody>
          <a:bodyPr>
            <a:normAutofit/>
          </a:bodyPr>
          <a:lstStyle/>
          <a:p>
            <a:r>
              <a:rPr lang="sv-SE" sz="2800"/>
              <a:t>Överblick och reflektioner / Avvikelser från studieplan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9A835BF-C3EA-2C44-CD62-819D36314581}"/>
              </a:ext>
            </a:extLst>
          </p:cNvPr>
          <p:cNvSpPr txBox="1"/>
          <p:nvPr/>
        </p:nvSpPr>
        <p:spPr>
          <a:xfrm>
            <a:off x="636422" y="972772"/>
            <a:ext cx="536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ISP-version utifrån beslutsfattares perspektiv</a:t>
            </a:r>
          </a:p>
        </p:txBody>
      </p:sp>
      <p:sp>
        <p:nvSpPr>
          <p:cNvPr id="13" name="textruta 17">
            <a:extLst>
              <a:ext uri="{FF2B5EF4-FFF2-40B4-BE49-F238E27FC236}">
                <a16:creationId xmlns:a16="http://schemas.microsoft.com/office/drawing/2014/main" id="{138B5FBC-B3D2-5B12-9998-DD05AA346A03}"/>
              </a:ext>
            </a:extLst>
          </p:cNvPr>
          <p:cNvSpPr txBox="1"/>
          <p:nvPr/>
        </p:nvSpPr>
        <p:spPr>
          <a:xfrm>
            <a:off x="6096000" y="1348568"/>
            <a:ext cx="3845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/>
              <a:t>Behov:</a:t>
            </a:r>
            <a:br>
              <a:rPr lang="sv-SE" b="1"/>
            </a:br>
            <a:r>
              <a:rPr lang="sv-SE"/>
              <a:t>Beslutsfattare typ studierektor eller motsvarande ska kunna vara tydligare i sin bedömning än en kommentar</a:t>
            </a:r>
          </a:p>
          <a:p>
            <a:endParaRPr lang="sv-SE"/>
          </a:p>
          <a:p>
            <a:endParaRPr lang="sv-SE"/>
          </a:p>
        </p:txBody>
      </p:sp>
      <p:sp>
        <p:nvSpPr>
          <p:cNvPr id="2" name="textruta 17">
            <a:extLst>
              <a:ext uri="{FF2B5EF4-FFF2-40B4-BE49-F238E27FC236}">
                <a16:creationId xmlns:a16="http://schemas.microsoft.com/office/drawing/2014/main" id="{98559A08-35D0-1D83-8587-CA8A33488BFE}"/>
              </a:ext>
            </a:extLst>
          </p:cNvPr>
          <p:cNvSpPr txBox="1"/>
          <p:nvPr/>
        </p:nvSpPr>
        <p:spPr>
          <a:xfrm>
            <a:off x="6096000" y="2670861"/>
            <a:ext cx="38455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b="1" dirty="0"/>
              <a:t>Lösningsförslag: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Specifik systemaktivitet som ges till beslutsfattare motsvarande kommentera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Konfigurerbar så att det kan vara en generell bedömning dvs inte bara negativ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Konfigurerbar ledtext på knapp och panel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Inputfält är konfigurerbara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Visas i PDF jämfört med kommentarer som inte visas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AA9C6-10C5-8F57-B7F3-D9596556E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" y="1348568"/>
            <a:ext cx="4513479" cy="520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5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4706AD19-61FE-00BB-9376-6ED97AE1F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8756"/>
            <a:ext cx="11125200" cy="6679244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F5BB609-D963-0326-1DB8-D436C069F4CB}"/>
              </a:ext>
            </a:extLst>
          </p:cNvPr>
          <p:cNvGrpSpPr/>
          <p:nvPr/>
        </p:nvGrpSpPr>
        <p:grpSpPr>
          <a:xfrm>
            <a:off x="2942217" y="2793385"/>
            <a:ext cx="3291840" cy="1659050"/>
            <a:chOff x="3453205" y="3334871"/>
            <a:chExt cx="3291840" cy="1659050"/>
          </a:xfrm>
        </p:grpSpPr>
        <p:cxnSp>
          <p:nvCxnSpPr>
            <p:cNvPr id="7" name="Rak pilkoppling 6">
              <a:extLst>
                <a:ext uri="{FF2B5EF4-FFF2-40B4-BE49-F238E27FC236}">
                  <a16:creationId xmlns:a16="http://schemas.microsoft.com/office/drawing/2014/main" id="{55630850-FCD1-A68A-4B72-8B63DE362F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4118" y="3611870"/>
              <a:ext cx="1054249" cy="138205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3D00A977-9FF4-A641-B1E4-C58A80306542}"/>
                </a:ext>
              </a:extLst>
            </p:cNvPr>
            <p:cNvSpPr txBox="1"/>
            <p:nvPr/>
          </p:nvSpPr>
          <p:spPr>
            <a:xfrm>
              <a:off x="5088367" y="3334871"/>
              <a:ext cx="16566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/>
                <a:t>Varit igång i två år</a:t>
              </a:r>
            </a:p>
          </p:txBody>
        </p:sp>
        <p:cxnSp>
          <p:nvCxnSpPr>
            <p:cNvPr id="10" name="Rak pilkoppling 9">
              <a:extLst>
                <a:ext uri="{FF2B5EF4-FFF2-40B4-BE49-F238E27FC236}">
                  <a16:creationId xmlns:a16="http://schemas.microsoft.com/office/drawing/2014/main" id="{2E951FAD-D56C-90FA-8BAA-57FA5A7A2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205" y="3429000"/>
              <a:ext cx="1635162" cy="33527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D58BFE7A-F6D8-3F76-6E10-9474B407FC99}"/>
              </a:ext>
            </a:extLst>
          </p:cNvPr>
          <p:cNvGrpSpPr/>
          <p:nvPr/>
        </p:nvGrpSpPr>
        <p:grpSpPr>
          <a:xfrm>
            <a:off x="4882179" y="3967003"/>
            <a:ext cx="2110292" cy="1071048"/>
            <a:chOff x="4882179" y="3967003"/>
            <a:chExt cx="2110292" cy="1071048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C781C2A-4A05-BF5A-B949-E4DD90F58388}"/>
                </a:ext>
              </a:extLst>
            </p:cNvPr>
            <p:cNvSpPr txBox="1"/>
            <p:nvPr/>
          </p:nvSpPr>
          <p:spPr>
            <a:xfrm>
              <a:off x="5335793" y="3967003"/>
              <a:ext cx="1656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/>
                <a:t>Precis börjat och kör pilot nu</a:t>
              </a:r>
            </a:p>
          </p:txBody>
        </p:sp>
        <p:cxnSp>
          <p:nvCxnSpPr>
            <p:cNvPr id="16" name="Rak pilkoppling 15">
              <a:extLst>
                <a:ext uri="{FF2B5EF4-FFF2-40B4-BE49-F238E27FC236}">
                  <a16:creationId xmlns:a16="http://schemas.microsoft.com/office/drawing/2014/main" id="{4CA25D88-E491-70B7-B8A2-30FD3E6515A1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4882179" y="4197836"/>
              <a:ext cx="453614" cy="84021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4C68CFD4-51FC-184D-9AE5-A43888354DB2}"/>
              </a:ext>
            </a:extLst>
          </p:cNvPr>
          <p:cNvGrpSpPr/>
          <p:nvPr/>
        </p:nvGrpSpPr>
        <p:grpSpPr>
          <a:xfrm>
            <a:off x="2489499" y="1400540"/>
            <a:ext cx="3562574" cy="646331"/>
            <a:chOff x="2807746" y="2263823"/>
            <a:chExt cx="3562574" cy="646331"/>
          </a:xfrm>
        </p:grpSpPr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B9C1AF6F-7034-74B4-F819-9FD7DBDDF688}"/>
                </a:ext>
              </a:extLst>
            </p:cNvPr>
            <p:cNvSpPr txBox="1"/>
            <p:nvPr/>
          </p:nvSpPr>
          <p:spPr>
            <a:xfrm>
              <a:off x="4713642" y="2263823"/>
              <a:ext cx="1656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/>
                <a:t>Behöver kunna </a:t>
              </a:r>
              <a:r>
                <a:rPr lang="sv-SE" sz="1200" b="1" dirty="0" err="1"/>
                <a:t>masshantera</a:t>
              </a:r>
              <a:r>
                <a:rPr lang="sv-SE" sz="1200" b="1" dirty="0"/>
                <a:t> och se utdata</a:t>
              </a:r>
            </a:p>
          </p:txBody>
        </p:sp>
        <p:cxnSp>
          <p:nvCxnSpPr>
            <p:cNvPr id="20" name="Rak pilkoppling 19">
              <a:extLst>
                <a:ext uri="{FF2B5EF4-FFF2-40B4-BE49-F238E27FC236}">
                  <a16:creationId xmlns:a16="http://schemas.microsoft.com/office/drawing/2014/main" id="{EADAE6EA-8AF4-D1F6-B798-D35F5D9FEB62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>
              <a:off x="2807746" y="2586989"/>
              <a:ext cx="1905896" cy="3803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8161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18D4F-433E-4B60-B818-DE023584A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16B52F2B-5245-9B41-4E7E-3BB2B541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1411842" cy="1094965"/>
          </a:xfrm>
        </p:spPr>
        <p:txBody>
          <a:bodyPr>
            <a:normAutofit/>
          </a:bodyPr>
          <a:lstStyle/>
          <a:p>
            <a:r>
              <a:rPr lang="sv-SE" sz="2800" dirty="0"/>
              <a:t>Överblick och reflektioner / Avvikelser från studieplan / Önskat läge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20264C9-757C-893F-ABBC-02F39CFDE021}"/>
              </a:ext>
            </a:extLst>
          </p:cNvPr>
          <p:cNvSpPr txBox="1"/>
          <p:nvPr/>
        </p:nvSpPr>
        <p:spPr>
          <a:xfrm>
            <a:off x="636422" y="972772"/>
            <a:ext cx="536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 utifrån beslutsfattares perspektiv</a:t>
            </a:r>
          </a:p>
        </p:txBody>
      </p:sp>
      <p:sp>
        <p:nvSpPr>
          <p:cNvPr id="13" name="textruta 17">
            <a:extLst>
              <a:ext uri="{FF2B5EF4-FFF2-40B4-BE49-F238E27FC236}">
                <a16:creationId xmlns:a16="http://schemas.microsoft.com/office/drawing/2014/main" id="{60768771-CF1C-5BFC-5A57-71D53FE67F40}"/>
              </a:ext>
            </a:extLst>
          </p:cNvPr>
          <p:cNvSpPr txBox="1"/>
          <p:nvPr/>
        </p:nvSpPr>
        <p:spPr>
          <a:xfrm>
            <a:off x="6096000" y="1348568"/>
            <a:ext cx="3845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Lösningsförslag: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Om man anger Ja för avvikelse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Panelen blir röd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Tydlig markering i </a:t>
            </a:r>
            <a:r>
              <a:rPr lang="sv-SE"/>
              <a:t>ISP:ns</a:t>
            </a:r>
            <a:r>
              <a:rPr lang="sv-SE" dirty="0"/>
              <a:t> sidhuvud att avvikelse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Markering vid utsökning att avvikelse finns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6AA3D2-4E35-C00B-D60B-3CC38B7E2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22" y="1348568"/>
            <a:ext cx="5117412" cy="530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6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D28B23D-48B5-5C92-3C50-B468010A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Återkopplingsfrågor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A58AEA0-E79E-151F-71DF-5C5834A54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Ange tydlig de automatiska uppdateringar som inte fungerar för er</a:t>
            </a:r>
          </a:p>
          <a:p>
            <a:r>
              <a:rPr lang="sv-SE" dirty="0"/>
              <a:t>Ange gärna vilka förändringar som ni kan tänka er använda</a:t>
            </a:r>
          </a:p>
          <a:p>
            <a:r>
              <a:rPr lang="sv-SE" dirty="0"/>
              <a:t>Tänk på att ytterligare ändringsbehov behöver komma in via </a:t>
            </a:r>
            <a:r>
              <a:rPr lang="sv-SE" dirty="0" err="1"/>
              <a:t>LadokSupport-jira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8936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7B879D1-CA9D-A51A-92C5-D41F3C6B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Masshantering av personkopplingar och processer i ISP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87EAC48-85D9-9A3F-E76D-37202DA5A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Stora lärosäten har många ISP:ar och behöver genomföra samma ändring på många doktorander samtidigt.</a:t>
            </a:r>
          </a:p>
          <a:p>
            <a:r>
              <a:rPr lang="sv-SE"/>
              <a:t>Idag kräver systemet att handläggare går in per doktorand för att:</a:t>
            </a:r>
          </a:p>
          <a:p>
            <a:pPr lvl="1"/>
            <a:r>
              <a:rPr lang="sv-SE"/>
              <a:t>uppdatera handledarutbildning</a:t>
            </a:r>
          </a:p>
          <a:p>
            <a:pPr lvl="1"/>
            <a:r>
              <a:rPr lang="sv-SE"/>
              <a:t>ändra slutdatum för personkopplingar (t.ex. vid handledarbyte)</a:t>
            </a:r>
          </a:p>
          <a:p>
            <a:pPr lvl="1"/>
            <a:r>
              <a:rPr lang="sv-SE"/>
              <a:t>lägga till/ta bort personkopplingar</a:t>
            </a:r>
          </a:p>
          <a:p>
            <a:pPr lvl="1"/>
            <a:r>
              <a:rPr lang="sv-SE"/>
              <a:t>hämta process och mall</a:t>
            </a:r>
          </a:p>
        </p:txBody>
      </p:sp>
    </p:spTree>
    <p:extLst>
      <p:ext uri="{BB962C8B-B14F-4D97-AF65-F5344CB8AC3E}">
        <p14:creationId xmlns:p14="http://schemas.microsoft.com/office/powerpoint/2010/main" val="3749204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AAF8C-2230-0BE7-FF45-7F3783C6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Lösningsförslag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5D81EB-9BBF-4BD8-9CBA-E6D04EDBA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/>
              <a:t>Möjliggöra massuppdatering av:</a:t>
            </a:r>
          </a:p>
          <a:p>
            <a:pPr lvl="1"/>
            <a:r>
              <a:rPr lang="sv-SE"/>
              <a:t>handledarutbildning</a:t>
            </a:r>
          </a:p>
          <a:p>
            <a:pPr lvl="1"/>
            <a:r>
              <a:rPr lang="sv-SE"/>
              <a:t>personkopplingar (lägga till/ta bort)</a:t>
            </a:r>
          </a:p>
          <a:p>
            <a:pPr lvl="1"/>
            <a:r>
              <a:rPr lang="sv-SE"/>
              <a:t>slutdatum vid handledarbyte</a:t>
            </a:r>
          </a:p>
          <a:p>
            <a:r>
              <a:rPr lang="sv-SE"/>
              <a:t>Möjliggöra masshantering av:</a:t>
            </a:r>
          </a:p>
          <a:p>
            <a:pPr lvl="1"/>
            <a:r>
              <a:rPr lang="sv-SE"/>
              <a:t>process och mall</a:t>
            </a:r>
          </a:p>
          <a:p>
            <a:pPr marL="0" indent="0">
              <a:buNone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0371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5AF2A8-D3EB-1B9F-F600-1970E506F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AE8672D7-A6E4-E309-83F0-FE87AD7D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100" y="18538"/>
            <a:ext cx="11411842" cy="1094965"/>
          </a:xfrm>
        </p:spPr>
        <p:txBody>
          <a:bodyPr>
            <a:normAutofit/>
          </a:bodyPr>
          <a:lstStyle/>
          <a:p>
            <a:r>
              <a:rPr lang="sv-SE" sz="2800" dirty="0"/>
              <a:t>Hantera ISP / Personkoppling / Kopiera till Aktörer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EBA7B530-55FC-6088-12D3-BB5E3D698E51}"/>
              </a:ext>
            </a:extLst>
          </p:cNvPr>
          <p:cNvSpPr txBox="1"/>
          <p:nvPr/>
        </p:nvSpPr>
        <p:spPr>
          <a:xfrm>
            <a:off x="636422" y="972772"/>
            <a:ext cx="5363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ISP-version</a:t>
            </a:r>
          </a:p>
        </p:txBody>
      </p:sp>
      <p:sp>
        <p:nvSpPr>
          <p:cNvPr id="13" name="textruta 17">
            <a:extLst>
              <a:ext uri="{FF2B5EF4-FFF2-40B4-BE49-F238E27FC236}">
                <a16:creationId xmlns:a16="http://schemas.microsoft.com/office/drawing/2014/main" id="{FD2A5FAE-E90D-65B0-E10E-D3B6D5160730}"/>
              </a:ext>
            </a:extLst>
          </p:cNvPr>
          <p:cNvSpPr txBox="1"/>
          <p:nvPr/>
        </p:nvSpPr>
        <p:spPr>
          <a:xfrm>
            <a:off x="578100" y="4581025"/>
            <a:ext cx="10583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Lösningsförslag: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Förutsättning är att verksamhetsroll = aktörstyp, t ex ISP-Huvudhandledare = Huvudhandledare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Värdena för aktörstyp, användare, startdatum, </a:t>
            </a:r>
            <a:r>
              <a:rPr lang="sv-SE" dirty="0" err="1"/>
              <a:t>ev</a:t>
            </a:r>
            <a:r>
              <a:rPr lang="sv-SE" dirty="0"/>
              <a:t> slutdatum kopieras över till Aktörer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936142-0441-2B02-4943-761FD936D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00" y="1342104"/>
            <a:ext cx="10583752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73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A4264A-0B06-40E7-DA52-B920640F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Återkopplingsfrågor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AD72F65-8F8C-37BD-9594-CB201985A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Hur minskar vi dubbelarbetet med Aktörer på bästa sätt?</a:t>
            </a:r>
          </a:p>
          <a:p>
            <a:pPr lvl="1"/>
            <a:r>
              <a:rPr lang="sv-SE" sz="2000" dirty="0"/>
              <a:t>Masshantering?</a:t>
            </a:r>
          </a:p>
          <a:p>
            <a:pPr lvl="1"/>
            <a:r>
              <a:rPr lang="sv-SE" sz="2000" dirty="0"/>
              <a:t>När man lägger in en personkoppling så kan samma information kopieras in i Aktör?</a:t>
            </a:r>
          </a:p>
          <a:p>
            <a:pPr lvl="1"/>
            <a:endParaRPr lang="sv-SE" sz="2000" dirty="0"/>
          </a:p>
          <a:p>
            <a:r>
              <a:rPr lang="sv-SE" sz="2400" dirty="0"/>
              <a:t>Hur ser ni att Hämta process och mall borde startas?</a:t>
            </a:r>
          </a:p>
          <a:p>
            <a:pPr lvl="1"/>
            <a:r>
              <a:rPr lang="sv-SE" sz="2000" dirty="0"/>
              <a:t>Doktoranden startar den </a:t>
            </a:r>
            <a:endParaRPr lang="sv-SE" sz="2000"/>
          </a:p>
          <a:p>
            <a:pPr lvl="1"/>
            <a:r>
              <a:rPr lang="sv-SE" sz="2000"/>
              <a:t>Handläggaren</a:t>
            </a:r>
            <a:r>
              <a:rPr lang="sv-SE" sz="2000" dirty="0"/>
              <a:t> kan </a:t>
            </a:r>
            <a:r>
              <a:rPr lang="sv-SE" sz="2000"/>
              <a:t>masshantera</a:t>
            </a:r>
            <a:r>
              <a:rPr lang="sv-SE" sz="2000" dirty="0"/>
              <a:t> Hämta process och mall</a:t>
            </a:r>
          </a:p>
        </p:txBody>
      </p:sp>
    </p:spTree>
    <p:extLst>
      <p:ext uri="{BB962C8B-B14F-4D97-AF65-F5344CB8AC3E}">
        <p14:creationId xmlns:p14="http://schemas.microsoft.com/office/powerpoint/2010/main" val="2602973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1EA5F5-3E94-3BED-766D-F2DA3943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Utdata i ISP för delmål, studieaktiviter och kurser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6496610-63D8-E337-3342-9EA673CE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4185"/>
            <a:ext cx="10515600" cy="39727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sz="2600" b="1">
                <a:latin typeface="Figtree" panose="020B0604020202020204" charset="0"/>
              </a:rPr>
              <a:t>Problemformulering</a:t>
            </a:r>
          </a:p>
          <a:p>
            <a:r>
              <a:rPr lang="sv-SE" sz="2600"/>
              <a:t>Det saknas möjlighet att söka och följa upp central information i ISP (delmål, studieaktivitet, kurser) direkt i systemet.</a:t>
            </a:r>
          </a:p>
          <a:p>
            <a:r>
              <a:rPr lang="sv-SE" sz="2600"/>
              <a:t>Det saknas stöd för att följa progression (t.ex. studieaktivitet över tid, doktorander som gått över tiden).</a:t>
            </a:r>
          </a:p>
          <a:p>
            <a:r>
              <a:rPr lang="sv-SE" sz="2600"/>
              <a:t>Det är svårt att följa upp arbetsflöde och ansvar (t.ex. vem som fastställt eller godkänt ISP, senaste aktivitet).</a:t>
            </a:r>
          </a:p>
          <a:p>
            <a:r>
              <a:rPr lang="sv-SE" sz="2600"/>
              <a:t>Brist på strukturerad utdata gör att uppföljning, styrning och extern rapportering blir tidskrävande och osäker.</a:t>
            </a:r>
          </a:p>
          <a:p>
            <a:r>
              <a:rPr lang="sv-SE" sz="2600"/>
              <a:t>Det saknas stöd för att följa upp internationell mobilitet i ISP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69000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6714B9-72EA-A0DF-2CA9-6945A161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Lösningsförslag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C14661-9896-3F0A-FCAB-B86AD08B2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Uppdatera Utdata-vyer med ISP-filtrering:</a:t>
            </a:r>
          </a:p>
          <a:p>
            <a:pPr lvl="1"/>
            <a:r>
              <a:rPr lang="sv-SE" dirty="0"/>
              <a:t>Studieaktivitet och finansiering</a:t>
            </a:r>
          </a:p>
          <a:p>
            <a:pPr lvl="1"/>
            <a:r>
              <a:rPr lang="sv-SE" dirty="0"/>
              <a:t>Resultat kurser</a:t>
            </a:r>
          </a:p>
          <a:p>
            <a:r>
              <a:rPr lang="sv-SE" dirty="0"/>
              <a:t>Skapa ISP-vyer för innehåll:</a:t>
            </a:r>
          </a:p>
          <a:p>
            <a:pPr lvl="1"/>
            <a:r>
              <a:rPr lang="sv-SE" dirty="0"/>
              <a:t>Delmål</a:t>
            </a:r>
          </a:p>
        </p:txBody>
      </p:sp>
    </p:spTree>
    <p:extLst>
      <p:ext uri="{BB962C8B-B14F-4D97-AF65-F5344CB8AC3E}">
        <p14:creationId xmlns:p14="http://schemas.microsoft.com/office/powerpoint/2010/main" val="1861454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1EACD0-C794-222A-B8DF-643577E4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Återkopplingsfrågor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766DBF6-D887-A3E5-BED9-05555BB8D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sammanställer ni utdata kring doktorander idag? </a:t>
            </a:r>
          </a:p>
          <a:p>
            <a:r>
              <a:rPr lang="sv-SE" dirty="0"/>
              <a:t>Hur och vad använder ni </a:t>
            </a:r>
            <a:r>
              <a:rPr lang="sv-SE" dirty="0" err="1"/>
              <a:t>excel</a:t>
            </a:r>
            <a:r>
              <a:rPr lang="sv-SE" dirty="0"/>
              <a:t> till?</a:t>
            </a:r>
          </a:p>
          <a:p>
            <a:r>
              <a:rPr lang="sv-SE" dirty="0"/>
              <a:t>Hur ser ni på att Utdata-vyer och även andra vyer kan användas för att följa upp doktorander som har ISP?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5440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C629572-23C2-20BE-2457-B1AAAF7AEE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Nästa steg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C2EF8E-2683-7439-B232-B622C9732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856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AB3C9668-11FD-BBB1-D406-9AA98CEEF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/>
              <a:t>Från </a:t>
            </a:r>
            <a:r>
              <a:rPr lang="sv-SE" err="1"/>
              <a:t>LadokSupport</a:t>
            </a:r>
            <a:r>
              <a:rPr lang="sv-SE" b="0"/>
              <a:t> till Produktmål</a:t>
            </a:r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C16017-893F-482E-1774-07EC98352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1" y="1690688"/>
            <a:ext cx="592454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b="1" dirty="0">
                <a:latin typeface="Figtree" panose="020B0604020202020204" charset="0"/>
              </a:rPr>
              <a:t>108 </a:t>
            </a:r>
            <a:r>
              <a:rPr lang="sv-SE" b="1" dirty="0" err="1">
                <a:latin typeface="Figtree" panose="020B0604020202020204" charset="0"/>
              </a:rPr>
              <a:t>st</a:t>
            </a:r>
            <a:r>
              <a:rPr lang="sv-SE" b="1" dirty="0">
                <a:latin typeface="Figtree" panose="020B0604020202020204" charset="0"/>
              </a:rPr>
              <a:t> </a:t>
            </a:r>
            <a:r>
              <a:rPr lang="sv-SE" dirty="0"/>
              <a:t>ändringsbehov i </a:t>
            </a:r>
            <a:r>
              <a:rPr lang="sv-SE" dirty="0" err="1"/>
              <a:t>LadokSupport</a:t>
            </a:r>
            <a:br>
              <a:rPr lang="sv-SE" dirty="0"/>
            </a:b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b="1" dirty="0">
                <a:latin typeface="Figtree" panose="020B0604020202020204" charset="0"/>
              </a:rPr>
              <a:t>6 </a:t>
            </a:r>
            <a:r>
              <a:rPr lang="sv-SE" b="1" dirty="0" err="1">
                <a:latin typeface="Figtree" panose="020B0604020202020204" charset="0"/>
              </a:rPr>
              <a:t>st</a:t>
            </a:r>
            <a:r>
              <a:rPr lang="sv-SE" b="1" dirty="0">
                <a:latin typeface="Figtree" panose="020B0604020202020204" charset="0"/>
              </a:rPr>
              <a:t> </a:t>
            </a:r>
            <a:r>
              <a:rPr lang="sv-SE" dirty="0" err="1"/>
              <a:t>gruppingar</a:t>
            </a:r>
            <a:r>
              <a:rPr lang="sv-SE" dirty="0"/>
              <a:t> av ändringsbehov</a:t>
            </a:r>
            <a:br>
              <a:rPr lang="sv-SE" dirty="0"/>
            </a:b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Grupperna &gt; </a:t>
            </a:r>
            <a:r>
              <a:rPr lang="sv-SE" b="1" dirty="0">
                <a:latin typeface="Figtree" panose="020B0604020202020204" charset="0"/>
              </a:rPr>
              <a:t>Produktmål</a:t>
            </a:r>
            <a:br>
              <a:rPr lang="sv-SE" dirty="0"/>
            </a:br>
            <a:endParaRPr lang="sv-SE" dirty="0"/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Produktmål prioriterades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FFC22FDF-A0BD-CC78-EFFE-D8F7390BB3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470" y="2479583"/>
            <a:ext cx="2576512" cy="2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695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CB0E3F-CFB7-CA59-2CB1-B34D0A05A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Uppföljning av produktmålen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0DF20-3805-B5E4-292C-32E127E9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Vi kommer att följa upp varje produktmål </a:t>
            </a:r>
          </a:p>
          <a:p>
            <a:r>
              <a:rPr lang="sv-SE"/>
              <a:t>Vi kommer att börja med uppföljning ca sex månader efter leverans, vissa tar längre tid.</a:t>
            </a:r>
          </a:p>
          <a:p>
            <a:r>
              <a:rPr lang="sv-SE"/>
              <a:t>Vi kommer att följa upp:</a:t>
            </a:r>
          </a:p>
          <a:p>
            <a:pPr lvl="1"/>
            <a:r>
              <a:rPr lang="sv-SE"/>
              <a:t>Att det används dvs mätpunkter i databasen eller gränssnittet</a:t>
            </a:r>
          </a:p>
          <a:p>
            <a:pPr lvl="1"/>
            <a:r>
              <a:rPr lang="sv-SE"/>
              <a:t>Att det kommer in färre supportärenden inom samma område</a:t>
            </a:r>
          </a:p>
          <a:p>
            <a:pPr lvl="1"/>
            <a:r>
              <a:rPr lang="sv-SE"/>
              <a:t>Att användarna på lärosätena är nöjda (dvs att ni hjälper oss med det)</a:t>
            </a:r>
          </a:p>
          <a:p>
            <a:r>
              <a:rPr lang="sv-SE"/>
              <a:t>Vi kommer att använda delar av tematräffarna för dessa uppföljningar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5629-797D-303A-793F-417DAEF1EC0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822950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2026-05-12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80250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9AD2019-CC80-DCAA-B788-B9D26196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Tematräffar, återkoppling och leverans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56E58E7-966F-6E4A-46E2-2C024937F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v-SE" dirty="0"/>
              <a:t>2026-05-12 </a:t>
            </a:r>
            <a:r>
              <a:rPr lang="sv-SE" dirty="0" err="1"/>
              <a:t>kl</a:t>
            </a:r>
            <a:r>
              <a:rPr lang="sv-SE" dirty="0"/>
              <a:t> 10 – 12 Tematräff: Presentation av produktmål</a:t>
            </a:r>
          </a:p>
          <a:p>
            <a:r>
              <a:rPr lang="sv-SE" dirty="0"/>
              <a:t>2026-06-18: Ni skickar in era svar</a:t>
            </a:r>
          </a:p>
          <a:p>
            <a:r>
              <a:rPr lang="sv-SE" dirty="0"/>
              <a:t>2026-09-15 </a:t>
            </a:r>
            <a:r>
              <a:rPr lang="sv-SE" dirty="0" err="1"/>
              <a:t>kl</a:t>
            </a:r>
            <a:r>
              <a:rPr lang="sv-SE"/>
              <a:t> 10 - 12 – Tematräff: Uppdaterade produktmål  </a:t>
            </a:r>
          </a:p>
          <a:p>
            <a:r>
              <a:rPr lang="sv-SE" dirty="0"/>
              <a:t>Hösten 2026: Utveckling av produktmål</a:t>
            </a:r>
          </a:p>
          <a:p>
            <a:r>
              <a:rPr lang="sv-SE" dirty="0"/>
              <a:t>Februari 2027 – Tematräff: Genomgång av produktmål</a:t>
            </a:r>
          </a:p>
          <a:p>
            <a:r>
              <a:rPr lang="sv-SE" dirty="0"/>
              <a:t>…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6EDA8B-73C2-52B7-C122-318DC792DFC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932488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2026-05-12</a:t>
            </a:fld>
            <a:endParaRPr lang="en-SE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0EAD4C4-7C72-207C-B43E-A917A64D71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DAF9029-A1D6-6697-225B-6B4C546E3F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4000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43AEEB9D-4B9B-8C27-D814-314B3857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Tre olika sätt att återkoppla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7981530-67D7-4A63-4617-D3600E21E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/>
              <a:t>Ni svarar inte alls = Ni håller med om vår bedömning och våra lösningsförslag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Ni svarar i powerpoint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/>
              <a:t>Skapa egna sidor eller kommentera på sidor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/>
              <a:t>Ändra inte ordningen på sidorna</a:t>
            </a:r>
          </a:p>
          <a:p>
            <a:pPr marL="514350" indent="-514350">
              <a:buFont typeface="+mj-lt"/>
              <a:buAutoNum type="arabicPeriod"/>
            </a:pPr>
            <a:r>
              <a:rPr lang="sv-SE"/>
              <a:t>Ni pratar med oss och svarar sedan i powerpoint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/>
              <a:t>Ni kommenterar i powerpoint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/>
              <a:t>Vi har ett möte där ni går igenom powerpointen och diskuterar olika saker med oss.</a:t>
            </a:r>
          </a:p>
          <a:p>
            <a:pPr marL="971550" lvl="1" indent="-514350">
              <a:buFont typeface="+mj-lt"/>
              <a:buAutoNum type="arabicPeriod"/>
            </a:pPr>
            <a:r>
              <a:rPr lang="sv-SE"/>
              <a:t>Ni skickar in powerpointen efter mötet med uppdaterade svar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5ED4B3-BCA3-92E1-0499-5D233448681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822950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2026-05-12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266939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7478-8767-F333-FF50-2B840787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Behov av att träffa användare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D627D-F818-B850-6A74-91FD4C7D7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Ni får gärna skicka kontakter till doktorander, huvudhandledare, beslutsfattare</a:t>
            </a:r>
          </a:p>
          <a:p>
            <a:r>
              <a:rPr lang="sv-SE"/>
              <a:t>Vi vill se hur de använder ISP och vad de tänker</a:t>
            </a:r>
          </a:p>
          <a:p>
            <a:r>
              <a:rPr lang="sv-SE"/>
              <a:t>Ni får gärna var med när vi träffar dem</a:t>
            </a:r>
          </a:p>
          <a:p>
            <a:r>
              <a:rPr lang="sv-SE"/>
              <a:t>Vi tänkte träffas under sommaren och hösten beroende på när de har tid</a:t>
            </a:r>
          </a:p>
        </p:txBody>
      </p:sp>
    </p:spTree>
    <p:extLst>
      <p:ext uri="{BB962C8B-B14F-4D97-AF65-F5344CB8AC3E}">
        <p14:creationId xmlns:p14="http://schemas.microsoft.com/office/powerpoint/2010/main" val="2723094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9C6D95-DEA5-04D2-E1F5-5692C562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Återkoppling skickas till och när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14649F-8918-8788-C43B-64BC5086D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Mottagare: Anders Stenebo</a:t>
            </a:r>
          </a:p>
          <a:p>
            <a:r>
              <a:rPr lang="sv-SE" dirty="0"/>
              <a:t>Sista dag: 2026-06-18 (Innan midsommar)</a:t>
            </a:r>
          </a:p>
          <a:p>
            <a:pPr lvl="1"/>
            <a:r>
              <a:rPr lang="sv-SE" dirty="0"/>
              <a:t>Vill ni träffas så är det bara att boka tid innan</a:t>
            </a:r>
          </a:p>
          <a:p>
            <a:pPr lvl="1"/>
            <a:r>
              <a:rPr lang="sv-SE" dirty="0"/>
              <a:t>Om ni inte hinner skicka in ert svar, meddela och ange när ni kan komma in med det</a:t>
            </a:r>
            <a:endParaRPr lang="sv-SE"/>
          </a:p>
          <a:p>
            <a:pPr lvl="1"/>
            <a:r>
              <a:rPr lang="sv-SE"/>
              <a:t>Nya ändringsbehov läggs i LadokSupport ej i powerpoint</a:t>
            </a:r>
          </a:p>
          <a:p>
            <a:pPr lvl="1"/>
            <a:r>
              <a:rPr lang="sv-SE"/>
              <a:t>Bifoga gärna en lista med användare som är intresserade att träffa oss</a:t>
            </a:r>
          </a:p>
        </p:txBody>
      </p:sp>
    </p:spTree>
    <p:extLst>
      <p:ext uri="{BB962C8B-B14F-4D97-AF65-F5344CB8AC3E}">
        <p14:creationId xmlns:p14="http://schemas.microsoft.com/office/powerpoint/2010/main" val="3465684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554848-4F97-582A-01F6-30B2997A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Nästa tematräff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05FD46-786B-9333-9982-195238BD9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Presentation av produktmålen igen men nu utifrån er återkoppling</a:t>
            </a:r>
          </a:p>
          <a:p>
            <a:r>
              <a:rPr lang="sv-SE" dirty="0"/>
              <a:t>Tisdagen 2026-09-15 </a:t>
            </a:r>
            <a:r>
              <a:rPr lang="sv-SE" dirty="0" err="1"/>
              <a:t>kl</a:t>
            </a:r>
            <a:r>
              <a:rPr lang="sv-SE" dirty="0"/>
              <a:t> 10 - 12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698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B5D5B1-EDDE-6415-CEEB-B860468A7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ISP – Produktmål 2026/2027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215D3-944F-B071-7EC8-0055E5775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73" y="1483488"/>
            <a:ext cx="11782445" cy="32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4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5CCF4-F771-531D-263C-38A928EED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A0D3322-A89C-5639-2551-F7C9D3B03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37596"/>
              </p:ext>
            </p:extLst>
          </p:nvPr>
        </p:nvGraphicFramePr>
        <p:xfrm>
          <a:off x="838200" y="1666811"/>
          <a:ext cx="10515600" cy="466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12225964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8222353"/>
                    </a:ext>
                  </a:extLst>
                </a:gridCol>
              </a:tblGrid>
              <a:tr h="525229"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ysClr val="windowText" lastClr="000000"/>
                          </a:solidFill>
                        </a:rPr>
                        <a:t>Problemformulering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>
                          <a:solidFill>
                            <a:sysClr val="windowText" lastClr="000000"/>
                          </a:solidFill>
                        </a:rPr>
                        <a:t>Lösningsförslag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01269"/>
                  </a:ext>
                </a:extLst>
              </a:tr>
              <a:tr h="525229">
                <a:tc>
                  <a:txBody>
                    <a:bodyPr/>
                    <a:lstStyle/>
                    <a:p>
                      <a:r>
                        <a:rPr lang="sv-SE" dirty="0"/>
                        <a:t>Mailet berättar inte vad jag ska göra?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Bättre text i mailet inom ramen för GDPR och säkerhetspolicy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204805"/>
                  </a:ext>
                </a:extLst>
              </a:tr>
              <a:tr h="525229">
                <a:tc>
                  <a:txBody>
                    <a:bodyPr/>
                    <a:lstStyle/>
                    <a:p>
                      <a:r>
                        <a:rPr lang="sv-SE" dirty="0"/>
                        <a:t>Har doktorandens ISP blivit fastställd?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Kunna bevaka fastställande av ISP:ar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20608"/>
                  </a:ext>
                </a:extLst>
              </a:tr>
              <a:tr h="525229">
                <a:tc>
                  <a:txBody>
                    <a:bodyPr/>
                    <a:lstStyle/>
                    <a:p>
                      <a:r>
                        <a:rPr lang="sv-SE" dirty="0"/>
                        <a:t>Jag får inte några mail från Ladok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Handläggare bör kunna kontrollera historiken kring aviseringar som har gått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41681"/>
                  </a:ext>
                </a:extLst>
              </a:tr>
              <a:tr h="525229">
                <a:tc>
                  <a:txBody>
                    <a:bodyPr/>
                    <a:lstStyle/>
                    <a:p>
                      <a:r>
                        <a:rPr lang="sv-SE" dirty="0"/>
                        <a:t>Jag ser inte vad som har ändrats i denna ISP?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Visa vilka ändringar som gjorts för användaren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18850"/>
                  </a:ext>
                </a:extLst>
              </a:tr>
              <a:tr h="906559">
                <a:tc>
                  <a:txBody>
                    <a:bodyPr/>
                    <a:lstStyle/>
                    <a:p>
                      <a:r>
                        <a:rPr lang="sv-SE" dirty="0"/>
                        <a:t>Jag vet inte om jag är granskare eller handledare för denna doktorand?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Vara tydligare med vilken roll användaren har för denna ISP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92327"/>
                  </a:ext>
                </a:extLst>
              </a:tr>
              <a:tr h="906559">
                <a:tc>
                  <a:txBody>
                    <a:bodyPr/>
                    <a:lstStyle/>
                    <a:p>
                      <a:r>
                        <a:rPr lang="sv-SE" dirty="0"/>
                        <a:t>Jag har tydligen</a:t>
                      </a:r>
                    </a:p>
                    <a:p>
                      <a:r>
                        <a:rPr lang="sv-SE" dirty="0"/>
                        <a:t>glömt att granska </a:t>
                      </a:r>
                      <a:r>
                        <a:rPr lang="sv-SE" dirty="0" err="1"/>
                        <a:t>ISP:n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Kunna skicka påminnelser när användaren inte har gjort sin arbetsuppgift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087838"/>
                  </a:ext>
                </a:extLst>
              </a:tr>
            </a:tbl>
          </a:graphicData>
        </a:graphic>
      </p:graphicFrame>
      <p:sp>
        <p:nvSpPr>
          <p:cNvPr id="4" name="Rubrik 3">
            <a:extLst>
              <a:ext uri="{FF2B5EF4-FFF2-40B4-BE49-F238E27FC236}">
                <a16:creationId xmlns:a16="http://schemas.microsoft.com/office/drawing/2014/main" id="{D80251E5-95ED-AE43-25E4-87298F0F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248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Arbetsflöde med tydlig status, ansvar, senaste ändrat och aviseringar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6C08124E-C655-AFF5-B514-204ACF43F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528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E75CB4-7FB6-E8A0-986D-43BD0412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Återkopplingsfrågor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CB10417-8284-9696-E81C-58B097E6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borde stå i mailet för att det ska vara tydligare?</a:t>
            </a:r>
          </a:p>
          <a:p>
            <a:r>
              <a:rPr lang="sv-SE" dirty="0"/>
              <a:t>Handläggare behöver själva ange om de vill ha signal för fastställande medan de som är personkopplade får det automatiskt? Eller ska det läggas in manuellt?</a:t>
            </a:r>
          </a:p>
          <a:p>
            <a:r>
              <a:rPr lang="sv-SE" dirty="0"/>
              <a:t>Vad är det som är otydligast i arbetsflödet för personalen / doktoranden idag?</a:t>
            </a:r>
          </a:p>
          <a:p>
            <a:r>
              <a:rPr lang="sv-SE" dirty="0"/>
              <a:t>Finns det några specifika risker som ni ser i detta produktmål?</a:t>
            </a:r>
          </a:p>
        </p:txBody>
      </p:sp>
    </p:spTree>
    <p:extLst>
      <p:ext uri="{BB962C8B-B14F-4D97-AF65-F5344CB8AC3E}">
        <p14:creationId xmlns:p14="http://schemas.microsoft.com/office/powerpoint/2010/main" val="67890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EA709E5-BC4A-EDDC-1DCE-37F3309D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Kurser och studieaktivitet visas korrekt oavsett lärosäte och ämnestillfälle</a:t>
            </a:r>
          </a:p>
        </p:txBody>
      </p:sp>
      <p:graphicFrame>
        <p:nvGraphicFramePr>
          <p:cNvPr id="2" name="Platshållare för innehåll 1">
            <a:extLst>
              <a:ext uri="{FF2B5EF4-FFF2-40B4-BE49-F238E27FC236}">
                <a16:creationId xmlns:a16="http://schemas.microsoft.com/office/drawing/2014/main" id="{96F93346-2A50-2F71-2644-B88FB5C918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437901"/>
              </p:ext>
            </p:extLst>
          </p:nvPr>
        </p:nvGraphicFramePr>
        <p:xfrm>
          <a:off x="838200" y="2141538"/>
          <a:ext cx="10515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4712025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766069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</a:rPr>
                        <a:t>Problemformulering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Lösningsförslag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236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Delar av doktorandens forskarutbildning saknas i </a:t>
                      </a:r>
                      <a:r>
                        <a:rPr lang="sv-SE" err="1"/>
                        <a:t>ISP:n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err="1"/>
                        <a:t>ISP:n</a:t>
                      </a:r>
                      <a:r>
                        <a:rPr lang="sv-SE"/>
                        <a:t> ska återspegla doktorandens forskarutbildningen så långt det går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15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Det är svårt / onödigt arbete att få in externa forskarkurser från lärosäten i </a:t>
                      </a:r>
                      <a:r>
                        <a:rPr lang="sv-SE" err="1"/>
                        <a:t>ISP:n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Doktoranden anger att attesterade externa forskarkurser ska visas i </a:t>
                      </a:r>
                      <a:r>
                        <a:rPr lang="sv-SE" err="1"/>
                        <a:t>ISP:n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85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Forskarkurser som finns på annat ämne eller ämnestillfälle syns inte i </a:t>
                      </a:r>
                      <a:r>
                        <a:rPr lang="sv-SE" err="1"/>
                        <a:t>ISP:n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Alla attesterade forskarkurser visas som osorterade i </a:t>
                      </a:r>
                      <a:r>
                        <a:rPr lang="sv-SE" err="1"/>
                        <a:t>ISP:n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542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Studieaktiviteter och finansiering som finns på annat ämne eller ämnestillfälle syns inte i </a:t>
                      </a:r>
                      <a:r>
                        <a:rPr lang="sv-SE" err="1"/>
                        <a:t>ISP:n</a:t>
                      </a:r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Alla inrapporterade studieaktiviteter visas i </a:t>
                      </a:r>
                      <a:r>
                        <a:rPr lang="sv-SE" err="1"/>
                        <a:t>ISP:n</a:t>
                      </a:r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6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635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C698887-CCF1-DAB4-BCB7-89EDB735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484" y="0"/>
            <a:ext cx="8257032" cy="6712371"/>
          </a:xfrm>
          <a:prstGeom prst="rect">
            <a:avLst/>
          </a:prstGeom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51EE45E8-2D9A-A1A8-57EC-8ADC08FDCB43}"/>
              </a:ext>
            </a:extLst>
          </p:cNvPr>
          <p:cNvGrpSpPr/>
          <p:nvPr/>
        </p:nvGrpSpPr>
        <p:grpSpPr>
          <a:xfrm>
            <a:off x="5284246" y="4583166"/>
            <a:ext cx="3562574" cy="646331"/>
            <a:chOff x="2998246" y="4700124"/>
            <a:chExt cx="3562574" cy="646331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48170D43-2D72-B1EB-B340-E7E31C5AC341}"/>
                </a:ext>
              </a:extLst>
            </p:cNvPr>
            <p:cNvSpPr txBox="1"/>
            <p:nvPr/>
          </p:nvSpPr>
          <p:spPr>
            <a:xfrm>
              <a:off x="4904142" y="4700124"/>
              <a:ext cx="1656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/>
                <a:t>Doktoranden har avklarade forskarkurser</a:t>
              </a:r>
            </a:p>
          </p:txBody>
        </p:sp>
        <p:cxnSp>
          <p:nvCxnSpPr>
            <p:cNvPr id="11" name="Rak pilkoppling 10">
              <a:extLst>
                <a:ext uri="{FF2B5EF4-FFF2-40B4-BE49-F238E27FC236}">
                  <a16:creationId xmlns:a16="http://schemas.microsoft.com/office/drawing/2014/main" id="{96FA7E8C-2518-78EB-F491-543E918F5525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>
              <a:off x="2998246" y="5023290"/>
              <a:ext cx="1905896" cy="3803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EA67AF15-4320-8A5D-FFD1-B83CF9DD962E}"/>
              </a:ext>
            </a:extLst>
          </p:cNvPr>
          <p:cNvSpPr/>
          <p:nvPr/>
        </p:nvSpPr>
        <p:spPr>
          <a:xfrm>
            <a:off x="2045735" y="3543238"/>
            <a:ext cx="6387066" cy="2033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CCC37843-8F6A-B989-AE31-C340C8AC068E}"/>
              </a:ext>
            </a:extLst>
          </p:cNvPr>
          <p:cNvGrpSpPr/>
          <p:nvPr/>
        </p:nvGrpSpPr>
        <p:grpSpPr>
          <a:xfrm>
            <a:off x="5416550" y="1281789"/>
            <a:ext cx="3500120" cy="869902"/>
            <a:chOff x="3060700" y="4414997"/>
            <a:chExt cx="3500120" cy="869902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57E13C5B-6F31-07B4-E546-5BD723E05721}"/>
                </a:ext>
              </a:extLst>
            </p:cNvPr>
            <p:cNvSpPr txBox="1"/>
            <p:nvPr/>
          </p:nvSpPr>
          <p:spPr>
            <a:xfrm>
              <a:off x="4025900" y="4700124"/>
              <a:ext cx="2534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100" b="1" dirty="0"/>
                <a:t>Antagningsdatum är </a:t>
              </a:r>
              <a:r>
                <a:rPr lang="sv-SE" sz="1050" b="1" dirty="0"/>
                <a:t>2025-01-01</a:t>
              </a:r>
            </a:p>
            <a:p>
              <a:r>
                <a:rPr lang="sv-SE" sz="1050" b="1" dirty="0"/>
                <a:t>De avklarade forskarkurserna är äldre än antagningsdatumet.</a:t>
              </a:r>
              <a:endParaRPr lang="sv-SE" sz="1100" b="1" dirty="0"/>
            </a:p>
          </p:txBody>
        </p:sp>
        <p:cxnSp>
          <p:nvCxnSpPr>
            <p:cNvPr id="15" name="Rak pilkoppling 14">
              <a:extLst>
                <a:ext uri="{FF2B5EF4-FFF2-40B4-BE49-F238E27FC236}">
                  <a16:creationId xmlns:a16="http://schemas.microsoft.com/office/drawing/2014/main" id="{BFD216D8-879B-FD60-FE17-5D074DAE17D0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3060700" y="4414997"/>
              <a:ext cx="965200" cy="57751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500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k-24-tom-240516 (1)" id="{DA1B408F-9061-40BA-BA6F-559154EC3F4D}" vid="{BAA3C5B7-BDAD-4C5B-91FE-FD93DD66D8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ldk-24-tom-240516 (1)</Template>
  <TotalTime>2119</TotalTime>
  <Words>1705</Words>
  <Application>Microsoft Office PowerPoint</Application>
  <PresentationFormat>Widescreen</PresentationFormat>
  <Paragraphs>290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Figtree</vt:lpstr>
      <vt:lpstr>Aptos</vt:lpstr>
      <vt:lpstr>Figtree SemiBold</vt:lpstr>
      <vt:lpstr>Figtree Medium</vt:lpstr>
      <vt:lpstr>Calibri</vt:lpstr>
      <vt:lpstr>Arial</vt:lpstr>
      <vt:lpstr>Office-tema</vt:lpstr>
      <vt:lpstr>ISP-Tematräff 9 </vt:lpstr>
      <vt:lpstr>PowerPoint Presentation</vt:lpstr>
      <vt:lpstr>PowerPoint Presentation</vt:lpstr>
      <vt:lpstr>Från LadokSupport till Produktmål</vt:lpstr>
      <vt:lpstr>ISP – Produktmål 2026/2027</vt:lpstr>
      <vt:lpstr>Arbetsflöde med tydlig status, ansvar, senaste ändrat och aviseringar</vt:lpstr>
      <vt:lpstr>Återkopplingsfrågor</vt:lpstr>
      <vt:lpstr>Kurser och studieaktivitet visas korrekt oavsett lärosäte och ämnestillfälle</vt:lpstr>
      <vt:lpstr>PowerPoint Presentation</vt:lpstr>
      <vt:lpstr>PowerPoint Presentation</vt:lpstr>
      <vt:lpstr>Återkopplingsfrågor</vt:lpstr>
      <vt:lpstr>Minska omfånget i PDF med minst 40%</vt:lpstr>
      <vt:lpstr>Lösningsförslag</vt:lpstr>
      <vt:lpstr>Återkoppling från er</vt:lpstr>
      <vt:lpstr>Uppdatering av nationella mallen</vt:lpstr>
      <vt:lpstr>Grunduppgifter / Antagen till / Nuläge</vt:lpstr>
      <vt:lpstr>Grunduppgifter / Studieaktivitet och finansiering / Önskat läge</vt:lpstr>
      <vt:lpstr>Grunduppgifter / Institutionstjänstgöring / Nuläge</vt:lpstr>
      <vt:lpstr>Grunduppgifter / Institutionstjänstgöring / Önskat läge</vt:lpstr>
      <vt:lpstr>Grunduppgifter / Institutionstjänstgöring / Önskat läge alt B</vt:lpstr>
      <vt:lpstr>Handledare och beslutsfattare / Önskat läge</vt:lpstr>
      <vt:lpstr>Handledarsamtal / Önskat läge</vt:lpstr>
      <vt:lpstr>Avhandlingsarbete / Typ av avhandling / Önskat läge</vt:lpstr>
      <vt:lpstr>Avhandlingsarbete / Del av avhandling / Typ av / Önskat läge </vt:lpstr>
      <vt:lpstr>Avhandlingsarbete / Etiska tillstånd / Önskat läge</vt:lpstr>
      <vt:lpstr>Kurser och konferenser / Tillgodoräknande / Önskat läge</vt:lpstr>
      <vt:lpstr>Kurser och konferenser / Kurser / Kunna följa upp / Önskat läge</vt:lpstr>
      <vt:lpstr>Lärandemål / Kunna följa upp / Önskat läge</vt:lpstr>
      <vt:lpstr>Överblick och reflektioner / Avvikelser från studieplan / Önskat läge</vt:lpstr>
      <vt:lpstr>Överblick och reflektioner / Avvikelser från studieplan / Önskat läge</vt:lpstr>
      <vt:lpstr>Återkopplingsfrågor</vt:lpstr>
      <vt:lpstr>Masshantering av personkopplingar och processer i ISP</vt:lpstr>
      <vt:lpstr>Lösningsförslag</vt:lpstr>
      <vt:lpstr>Hantera ISP / Personkoppling / Kopiera till Aktörer</vt:lpstr>
      <vt:lpstr>Återkopplingsfrågor</vt:lpstr>
      <vt:lpstr>Utdata i ISP för delmål, studieaktiviter och kurser</vt:lpstr>
      <vt:lpstr>Lösningsförslag</vt:lpstr>
      <vt:lpstr>Återkopplingsfrågor</vt:lpstr>
      <vt:lpstr>Nästa steg</vt:lpstr>
      <vt:lpstr>Uppföljning av produktmålen </vt:lpstr>
      <vt:lpstr>Tematräffar, återkoppling och leverans</vt:lpstr>
      <vt:lpstr>Tre olika sätt att återkoppla</vt:lpstr>
      <vt:lpstr>Behov av att träffa användare</vt:lpstr>
      <vt:lpstr>Återkoppling skickas till och när</vt:lpstr>
      <vt:lpstr>Nästa tematräff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Stenebo</dc:creator>
  <cp:lastModifiedBy>Anders Stenebo</cp:lastModifiedBy>
  <cp:revision>4</cp:revision>
  <dcterms:created xsi:type="dcterms:W3CDTF">2026-04-27T11:03:46Z</dcterms:created>
  <dcterms:modified xsi:type="dcterms:W3CDTF">2026-05-12T13:21:23Z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