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319" r:id="rId4"/>
    <p:sldId id="259" r:id="rId5"/>
    <p:sldId id="334" r:id="rId6"/>
    <p:sldId id="337" r:id="rId7"/>
    <p:sldId id="339" r:id="rId8"/>
    <p:sldId id="340" r:id="rId9"/>
    <p:sldId id="338" r:id="rId10"/>
    <p:sldId id="341" r:id="rId11"/>
    <p:sldId id="349" r:id="rId12"/>
    <p:sldId id="348" r:id="rId13"/>
    <p:sldId id="350" r:id="rId14"/>
    <p:sldId id="345" r:id="rId15"/>
    <p:sldId id="346" r:id="rId16"/>
    <p:sldId id="342" r:id="rId17"/>
    <p:sldId id="343" r:id="rId18"/>
    <p:sldId id="344" r:id="rId19"/>
    <p:sldId id="336" r:id="rId20"/>
    <p:sldId id="347" r:id="rId21"/>
    <p:sldId id="335" r:id="rId22"/>
    <p:sldId id="353" r:id="rId23"/>
    <p:sldId id="352" r:id="rId24"/>
    <p:sldId id="354" r:id="rId25"/>
    <p:sldId id="356" r:id="rId26"/>
    <p:sldId id="333" r:id="rId27"/>
    <p:sldId id="355" r:id="rId28"/>
    <p:sldId id="328" r:id="rId29"/>
    <p:sldId id="332" r:id="rId30"/>
    <p:sldId id="351" r:id="rId31"/>
    <p:sldId id="292" r:id="rId32"/>
  </p:sldIdLst>
  <p:sldSz cx="12192000" cy="6858000"/>
  <p:notesSz cx="6858000" cy="9144000"/>
  <p:embeddedFontLst>
    <p:embeddedFont>
      <p:font typeface="Figtree" panose="020B0604020202020204" charset="0"/>
      <p:regular r:id="rId34"/>
      <p:bold r:id="rId35"/>
      <p:italic r:id="rId36"/>
      <p:boldItalic r:id="rId37"/>
    </p:embeddedFont>
    <p:embeddedFont>
      <p:font typeface="Figtree Medium" panose="020B0604020202020204" charset="0"/>
      <p:regular r:id="rId38"/>
      <p:italic r:id="rId39"/>
    </p:embeddedFont>
    <p:embeddedFont>
      <p:font typeface="Figtree SemiBold" panose="020B0604020202020204" charset="0"/>
      <p:regular r:id="rId40"/>
      <p:bold r:id="rId41"/>
      <p:italic r:id="rId42"/>
      <p:boldItalic r:id="rId43"/>
    </p:embeddedFont>
    <p:embeddedFont>
      <p:font typeface="Fira Code" panose="020B0809050000020004" pitchFamily="49" charset="0"/>
      <p:regular r:id="rId44"/>
      <p:bold r:id="rId45"/>
    </p:embeddedFont>
    <p:embeddedFont>
      <p:font typeface="Wingdings 3" panose="05040102010807070707" pitchFamily="18" charset="2"/>
      <p:regular r:id="rId46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F1F1F3"/>
    <a:srgbClr val="C6C6C6"/>
    <a:srgbClr val="F3F4F6"/>
    <a:srgbClr val="DCA346"/>
    <a:srgbClr val="F9F9F9"/>
    <a:srgbClr val="FFFFFF"/>
    <a:srgbClr val="007633"/>
    <a:srgbClr val="E4E4E4"/>
    <a:srgbClr val="0C5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6247" autoAdjust="0"/>
  </p:normalViewPr>
  <p:slideViewPr>
    <p:cSldViewPr snapToGrid="0">
      <p:cViewPr varScale="1">
        <p:scale>
          <a:sx n="92" d="100"/>
          <a:sy n="92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06/15/2026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88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2026-06-15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2026-06-15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2026-06-15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2026-06-15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2026-06-15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2026-06-15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DA3AAB-37F1-831B-EFA1-A9DC4BF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5696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CAABE1-A30B-0327-4064-369B85FAEA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615696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2026-06-15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dokkonsortiet.se/kalender/supportstuga-for-integratorer-8" TargetMode="External"/><Relationship Id="rId2" Type="http://schemas.openxmlformats.org/officeDocument/2006/relationships/hyperlink" Target="https://ladokkonsortiet.se/kalender/tematraff-alternativ-inloggning-for-studente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nfluence.its.umu.se/confluence/spaces/ITL/pages/1101136212/FAQ+Alternativ+inloggningsmetod+i+Ladok+f%C3%B6r+studenter" TargetMode="External"/><Relationship Id="rId4" Type="http://schemas.openxmlformats.org/officeDocument/2006/relationships/hyperlink" Target="https://ladokkonsortiet.se/student/anvanda-ladok-for-studenter/alternativ-inloggningsmeto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2.96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BDCD602E-B95E-C7C0-3680-49F0A6731125}"/>
              </a:ext>
            </a:extLst>
          </p:cNvPr>
          <p:cNvGrpSpPr/>
          <p:nvPr/>
        </p:nvGrpSpPr>
        <p:grpSpPr>
          <a:xfrm>
            <a:off x="5511515" y="2649610"/>
            <a:ext cx="6680485" cy="4208390"/>
            <a:chOff x="4870097" y="2649610"/>
            <a:chExt cx="6680485" cy="420839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8E0B8673-7BF3-038D-AC23-94B3A8A5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801"/>
            <a:stretch>
              <a:fillRect/>
            </a:stretch>
          </p:blipFill>
          <p:spPr>
            <a:xfrm>
              <a:off x="4870097" y="2649610"/>
              <a:ext cx="6680485" cy="4208390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498E5AAC-13BF-4667-1FCA-695BF709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8009" t="7952"/>
            <a:stretch>
              <a:fillRect/>
            </a:stretch>
          </p:blipFill>
          <p:spPr>
            <a:xfrm>
              <a:off x="6334298" y="2984268"/>
              <a:ext cx="5216284" cy="3873731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71D689F2-6E39-B7D2-9E96-DD4B1D24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Alternativ inloggning i 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2C7A5C-D4D2-92EF-C8C3-FA2EE1E22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Användare i Ladok för personal kan nu se vilka alternativa inloggningsmetoder en student har lagt till. Det visas under Studentuppgifter </a:t>
            </a:r>
            <a:r>
              <a:rPr lang="sv-S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→</a:t>
            </a:r>
            <a:r>
              <a:rPr lang="sv-SE" dirty="0"/>
              <a:t> Identitetsuppgifter.</a:t>
            </a:r>
          </a:p>
          <a:p>
            <a:pPr marL="740700" lvl="1" indent="-342900">
              <a:buFont typeface="+mj-lt"/>
              <a:buAutoNum type="arabicPeriod"/>
            </a:pPr>
            <a:r>
              <a:rPr lang="sv-SE" dirty="0"/>
              <a:t>Behörig att hantera identitetsuppgifter</a:t>
            </a:r>
          </a:p>
          <a:p>
            <a:pPr marL="740700" lvl="1" indent="-342900">
              <a:buFont typeface="+mj-lt"/>
              <a:buAutoNum type="arabicPeriod"/>
            </a:pPr>
            <a:r>
              <a:rPr lang="sv-SE" dirty="0"/>
              <a:t>Behörig att hantera kontaktuppgifter</a:t>
            </a:r>
          </a:p>
          <a:p>
            <a:pPr lvl="1"/>
            <a:endParaRPr lang="sv-SE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72711-71A8-5B5A-901F-0A1FF6951CDD}"/>
              </a:ext>
            </a:extLst>
          </p:cNvPr>
          <p:cNvSpPr/>
          <p:nvPr/>
        </p:nvSpPr>
        <p:spPr>
          <a:xfrm rot="10800000">
            <a:off x="9007522" y="5386143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97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FE779-4F11-1791-6D31-ED932E357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67DF5C-2A57-9ADC-FFD5-1D668F87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D7C896-7508-2D96-CF6B-85B653FB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fliken "Planera strukturinnehåll" visas nu kurspaketeringstillfällen grupperade under sina kurspaketeringar, och inriktningar visas under de program de är kopplade till.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EE28D3-F268-49D7-D0FF-1AE506CC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503" b="4828"/>
          <a:stretch>
            <a:fillRect/>
          </a:stretch>
        </p:blipFill>
        <p:spPr>
          <a:xfrm>
            <a:off x="7288051" y="2738461"/>
            <a:ext cx="4065749" cy="35734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A2F64DF-6550-95FF-BAE4-68D4E734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063" b="19201"/>
          <a:stretch>
            <a:fillRect/>
          </a:stretch>
        </p:blipFill>
        <p:spPr>
          <a:xfrm>
            <a:off x="1340894" y="2738461"/>
            <a:ext cx="4309237" cy="357343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CEFFE9E-A6B0-FC27-90F1-9FD9B6B39745}"/>
              </a:ext>
            </a:extLst>
          </p:cNvPr>
          <p:cNvSpPr txBox="1"/>
          <p:nvPr/>
        </p:nvSpPr>
        <p:spPr>
          <a:xfrm>
            <a:off x="541102" y="2738461"/>
            <a:ext cx="184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Före</a:t>
            </a:r>
            <a:endParaRPr lang="sv-SE" b="1" dirty="0">
              <a:solidFill>
                <a:srgbClr val="04B067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7D32EBC-1CEC-CF7B-ABB3-FCA041FFF606}"/>
              </a:ext>
            </a:extLst>
          </p:cNvPr>
          <p:cNvSpPr txBox="1"/>
          <p:nvPr/>
        </p:nvSpPr>
        <p:spPr>
          <a:xfrm>
            <a:off x="6448538" y="2738461"/>
            <a:ext cx="184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4B067"/>
                </a:solidFill>
              </a:rPr>
              <a:t>Efter</a:t>
            </a:r>
            <a:endParaRPr lang="sv-SE" b="1" dirty="0">
              <a:solidFill>
                <a:srgbClr val="04B0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4596D9-27D6-0C6F-222B-FE2CB9C7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8CB63-DE8D-91F9-51E0-70214976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fliken "Planera strukturinnehåll" visas nu kurspaketeringstillfällen grupperade under sina kurspaketeringar, och inriktningar visas under de program de är kopplade till.</a:t>
            </a:r>
          </a:p>
          <a:p>
            <a:r>
              <a:rPr lang="sv-SE" dirty="0"/>
              <a:t>I fliken "Hantera förslag” går det nu att skapa nya kurspaketeringstillfällen (utan förlaga).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4A6092-B239-343B-8AF2-0C11B5162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02" y="3591742"/>
            <a:ext cx="7544853" cy="3458058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D069172D-99DD-C758-FC2E-E773707CCCBF}"/>
              </a:ext>
            </a:extLst>
          </p:cNvPr>
          <p:cNvSpPr/>
          <p:nvPr/>
        </p:nvSpPr>
        <p:spPr>
          <a:xfrm rot="20700000">
            <a:off x="1207149" y="5968694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2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0335D-8198-7B17-FB0A-C4CF66F58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D6CAD1-7BB9-8039-ACA7-B7A11026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81A32C-FCC4-8F52-4C97-D0DE2363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fliken "Planera strukturinnehåll" visas nu kurspaketeringstillfällen grupperade under sina kurspaketeringar, och inriktningar visas under de program de är kopplade till.</a:t>
            </a:r>
          </a:p>
          <a:p>
            <a:r>
              <a:rPr lang="sv-SE" dirty="0"/>
              <a:t>I fliken "Hantera förslag” går det nu att skapa nya kurspaketeringstillfällen (utan förlaga).</a:t>
            </a:r>
          </a:p>
          <a:p>
            <a:r>
              <a:rPr lang="sv-SE" dirty="0"/>
              <a:t>BETA-markering borttagen från Kurspaketeringstillfällen under "Hantera förslag".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B0CC5E2-DDF4-3777-0FAF-135E0D8D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02" y="3591742"/>
            <a:ext cx="7544853" cy="3458058"/>
          </a:xfrm>
          <a:prstGeom prst="rect">
            <a:avLst/>
          </a:prstGeom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0509C087-2C31-E97D-B622-85EF96F78E23}"/>
              </a:ext>
            </a:extLst>
          </p:cNvPr>
          <p:cNvSpPr/>
          <p:nvPr/>
        </p:nvSpPr>
        <p:spPr>
          <a:xfrm rot="11909217">
            <a:off x="4457424" y="4926935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0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125D8A-57F3-AFF3-48E5-992FE9FF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D71459-4A11-4E1E-29C4-A9EB6CC4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lärosätet har lagt till en länk för kortbetalning så visas den nu på studenters fakturor som:</a:t>
            </a:r>
          </a:p>
          <a:p>
            <a:pPr lvl="1"/>
            <a:r>
              <a:rPr lang="sv-SE" dirty="0"/>
              <a:t>QR-kod</a:t>
            </a:r>
          </a:p>
          <a:p>
            <a:pPr lvl="1"/>
            <a:r>
              <a:rPr lang="sv-SE" dirty="0"/>
              <a:t>Länk med länktext "Länk till kortbetalning"</a:t>
            </a:r>
          </a:p>
        </p:txBody>
      </p:sp>
    </p:spTree>
    <p:extLst>
      <p:ext uri="{BB962C8B-B14F-4D97-AF65-F5344CB8AC3E}">
        <p14:creationId xmlns:p14="http://schemas.microsoft.com/office/powerpoint/2010/main" val="156879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0F8AB-0F4A-1064-F2A8-E5D93E523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C6595E8-9B80-F133-C6AD-B5B4B3C4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37" y="0"/>
            <a:ext cx="5120640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DD65B4-AAA9-CDDF-BF31-EACB7BFE7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79" y="0"/>
            <a:ext cx="5148394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il: höger 9">
            <a:extLst>
              <a:ext uri="{FF2B5EF4-FFF2-40B4-BE49-F238E27FC236}">
                <a16:creationId xmlns:a16="http://schemas.microsoft.com/office/drawing/2014/main" id="{41974B87-0572-85CF-432A-6C4976E79823}"/>
              </a:ext>
            </a:extLst>
          </p:cNvPr>
          <p:cNvSpPr/>
          <p:nvPr/>
        </p:nvSpPr>
        <p:spPr>
          <a:xfrm rot="14537621">
            <a:off x="4936258" y="4107542"/>
            <a:ext cx="769258" cy="362857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06A8A2B9-E0E9-76F1-B419-7F30CA99186F}"/>
              </a:ext>
            </a:extLst>
          </p:cNvPr>
          <p:cNvSpPr/>
          <p:nvPr/>
        </p:nvSpPr>
        <p:spPr>
          <a:xfrm rot="14537621">
            <a:off x="9174430" y="4107542"/>
            <a:ext cx="769258" cy="362857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1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A410C0D-88FA-A23D-62EA-7C0CE5D5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50" y="3306057"/>
            <a:ext cx="6516219" cy="272257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D67BCA7-A5DE-F2F4-104E-B58DD085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9A3C9-6113-D12A-B217-5FA24161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vyerna för att hantera ansökningar om pedagogiskt stöd är knappen "Besluta" nu primär istället för "Spara utkast". </a:t>
            </a:r>
          </a:p>
          <a:p>
            <a:pPr lvl="1"/>
            <a:r>
              <a:rPr lang="sv-SE" dirty="0"/>
              <a:t>Tänk på att detta medför att användare som använder kortkommando </a:t>
            </a:r>
            <a:r>
              <a:rPr lang="sv-SE" dirty="0" err="1"/>
              <a:t>ctrl+S</a:t>
            </a:r>
            <a:r>
              <a:rPr lang="sv-SE" dirty="0"/>
              <a:t> kan råka besluta istället för att spara utkast!</a:t>
            </a: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1F564442-5F52-512A-BA15-B7EE20579936}"/>
              </a:ext>
            </a:extLst>
          </p:cNvPr>
          <p:cNvSpPr/>
          <p:nvPr/>
        </p:nvSpPr>
        <p:spPr>
          <a:xfrm rot="10800000">
            <a:off x="6985023" y="5569572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1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CFCDF-852C-FC0F-6EED-DF6E3586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892D0A-A27F-62A8-D36D-CC2E8FD2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kopiera befintliga medarbetarrättigheter till en ny organisationsenhet.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BBDDB0-9882-F856-0C11-975337302708}"/>
              </a:ext>
            </a:extLst>
          </p:cNvPr>
          <p:cNvSpPr/>
          <p:nvPr/>
        </p:nvSpPr>
        <p:spPr>
          <a:xfrm>
            <a:off x="508000" y="2845663"/>
            <a:ext cx="5442857" cy="2935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sz="2000" b="1" dirty="0">
                <a:solidFill>
                  <a:schemeClr val="tx1"/>
                </a:solidFill>
              </a:rPr>
              <a:t>Om historik inte behålls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Kursers tillhörighet till organisationsenhet ändras  bakåt i tiden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Medarbetarrättigheter kan registervårdas för att gälla den nya organisationsenheten</a:t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9F897C6-C8A6-0C9D-BB27-441BF55CDC82}"/>
              </a:ext>
            </a:extLst>
          </p:cNvPr>
          <p:cNvSpPr/>
          <p:nvPr/>
        </p:nvSpPr>
        <p:spPr>
          <a:xfrm>
            <a:off x="6215744" y="2845662"/>
            <a:ext cx="5442857" cy="293506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sz="2000" b="1" dirty="0">
                <a:solidFill>
                  <a:schemeClr val="bg1"/>
                </a:solidFill>
              </a:rPr>
              <a:t>Om historik inte behålls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Kursers tillhörighet till organisationsenhet ändras  </a:t>
            </a:r>
            <a:r>
              <a:rPr lang="sv-SE" i="1" dirty="0">
                <a:solidFill>
                  <a:schemeClr val="bg1"/>
                </a:solidFill>
              </a:rPr>
              <a:t>inte </a:t>
            </a:r>
            <a:r>
              <a:rPr lang="sv-SE" dirty="0">
                <a:solidFill>
                  <a:schemeClr val="bg1"/>
                </a:solidFill>
              </a:rPr>
              <a:t>bakåt i tiden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Nya kurser eller kursversioner skapas och kopplas till den nya organisationsenheten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Nya medarbetarrättigheter behöver skapas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FCE8818-3545-479F-DAD6-A94D71CA5B66}"/>
              </a:ext>
            </a:extLst>
          </p:cNvPr>
          <p:cNvSpPr/>
          <p:nvPr/>
        </p:nvSpPr>
        <p:spPr>
          <a:xfrm>
            <a:off x="-54428" y="2576240"/>
            <a:ext cx="11742058" cy="347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8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92CAA-2897-23F3-06C4-CE3FB171D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879FE-B8F5-FE5A-6DD3-39680B1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895C76-4B20-E296-FB85-71ED2875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kopiera befintliga medarbetarrättigheter till en ny organisationsenhet.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Det finns nu fler sätt att nå betygsfördelningen för ett aktivitetstillfälle:</a:t>
            </a:r>
          </a:p>
          <a:p>
            <a:pPr lvl="1"/>
            <a:r>
              <a:rPr lang="sv-SE" dirty="0"/>
              <a:t>Via en länk som visas på startsidan i fliken ”Rapportera”, för passerade examinationstillfällen</a:t>
            </a:r>
          </a:p>
          <a:p>
            <a:pPr lvl="1"/>
            <a:r>
              <a:rPr lang="sv-SE" dirty="0"/>
              <a:t> Via en ny flik inne på aktivitetstillfället</a:t>
            </a:r>
          </a:p>
          <a:p>
            <a:pPr lvl="1"/>
            <a:r>
              <a:rPr lang="sv-SE" dirty="0"/>
              <a:t>Samt kan sedan tidigare nås via </a:t>
            </a:r>
            <a:r>
              <a:rPr lang="sv-SE" dirty="0" err="1"/>
              <a:t>sökvyn</a:t>
            </a:r>
            <a:r>
              <a:rPr lang="sv-SE" dirty="0"/>
              <a:t> för aktivitetstillfällen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6B864CD-2052-8424-68B9-2A217750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6510" b="6537"/>
          <a:stretch>
            <a:fillRect/>
          </a:stretch>
        </p:blipFill>
        <p:spPr>
          <a:xfrm>
            <a:off x="1411400" y="3693539"/>
            <a:ext cx="8135485" cy="3327021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9AF0FAAE-D25B-0C5A-39C1-07C5D343F72E}"/>
              </a:ext>
            </a:extLst>
          </p:cNvPr>
          <p:cNvSpPr/>
          <p:nvPr/>
        </p:nvSpPr>
        <p:spPr>
          <a:xfrm rot="9778680">
            <a:off x="4921573" y="5297437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3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BE33C85C-1AAA-48F3-DD20-FD9AF0D336A4}"/>
              </a:ext>
            </a:extLst>
          </p:cNvPr>
          <p:cNvGrpSpPr/>
          <p:nvPr/>
        </p:nvGrpSpPr>
        <p:grpSpPr>
          <a:xfrm>
            <a:off x="603165" y="3329154"/>
            <a:ext cx="6758222" cy="3619158"/>
            <a:chOff x="235854" y="2610417"/>
            <a:chExt cx="7391579" cy="395833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9DDCC1F-4F61-8151-094D-A05FEE3A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4404" b="65306"/>
            <a:stretch>
              <a:fillRect/>
            </a:stretch>
          </p:blipFill>
          <p:spPr>
            <a:xfrm>
              <a:off x="235858" y="2610417"/>
              <a:ext cx="7124938" cy="237930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056A12DE-AFFE-018E-F5F5-35BE3C94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7959" r="14404"/>
            <a:stretch>
              <a:fillRect/>
            </a:stretch>
          </p:blipFill>
          <p:spPr>
            <a:xfrm>
              <a:off x="235858" y="5057191"/>
              <a:ext cx="7124938" cy="1511559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2B888B9-3342-F1D6-358E-0CB4868A8A07}"/>
                </a:ext>
              </a:extLst>
            </p:cNvPr>
            <p:cNvSpPr/>
            <p:nvPr/>
          </p:nvSpPr>
          <p:spPr>
            <a:xfrm>
              <a:off x="235857" y="5057191"/>
              <a:ext cx="7302367" cy="31769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F9666C6-F956-A2EE-8718-F67DE13FD657}"/>
                </a:ext>
              </a:extLst>
            </p:cNvPr>
            <p:cNvSpPr/>
            <p:nvPr/>
          </p:nvSpPr>
          <p:spPr>
            <a:xfrm rot="10800000">
              <a:off x="235854" y="4665403"/>
              <a:ext cx="7391579" cy="3243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Rubrik 3">
            <a:extLst>
              <a:ext uri="{FF2B5EF4-FFF2-40B4-BE49-F238E27FC236}">
                <a16:creationId xmlns:a16="http://schemas.microsoft.com/office/drawing/2014/main" id="{07CBA194-3F27-008D-C9FE-60BC6F12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3EB7428-FE1B-C981-2DBE-B41AA5C88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Länkar som skrivs in i ”instruktioner” i den lokala ISP-mallen blir nu klickbara för användare i Ladok för personal och Ladok för studenter.</a:t>
            </a:r>
          </a:p>
          <a:p>
            <a:pPr lvl="1"/>
            <a:r>
              <a:rPr lang="sv-SE" dirty="0"/>
              <a:t>Skriv länkadressen med http eller </a:t>
            </a:r>
            <a:r>
              <a:rPr lang="sv-SE" dirty="0" err="1"/>
              <a:t>https</a:t>
            </a:r>
            <a:r>
              <a:rPr lang="sv-SE" dirty="0"/>
              <a:t> (t.ex. https://ladok.se/)</a:t>
            </a:r>
          </a:p>
          <a:p>
            <a:pPr lvl="1"/>
            <a:r>
              <a:rPr lang="sv-SE" dirty="0"/>
              <a:t>Endast </a:t>
            </a:r>
            <a:r>
              <a:rPr lang="sv-SE" dirty="0" err="1"/>
              <a:t>www</a:t>
            </a:r>
            <a:r>
              <a:rPr lang="sv-SE" dirty="0"/>
              <a:t> (t.ex. www.ladok.se) blir inte en klickbar länk</a:t>
            </a:r>
          </a:p>
          <a:p>
            <a:pPr marL="397800" lvl="1" indent="0">
              <a:buNone/>
            </a:pP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400BD19-BF10-3BD0-4AA2-F1DF8D5D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1" y="3341388"/>
            <a:ext cx="3650859" cy="3749708"/>
          </a:xfrm>
          <a:prstGeom prst="rect">
            <a:avLst/>
          </a:prstGeom>
        </p:spPr>
      </p:pic>
      <p:sp>
        <p:nvSpPr>
          <p:cNvPr id="13" name="Pil: höger 12">
            <a:extLst>
              <a:ext uri="{FF2B5EF4-FFF2-40B4-BE49-F238E27FC236}">
                <a16:creationId xmlns:a16="http://schemas.microsoft.com/office/drawing/2014/main" id="{64B68D48-0705-B702-ED50-528E451221AE}"/>
              </a:ext>
            </a:extLst>
          </p:cNvPr>
          <p:cNvSpPr/>
          <p:nvPr/>
        </p:nvSpPr>
        <p:spPr>
          <a:xfrm rot="20578903">
            <a:off x="4409509" y="6136589"/>
            <a:ext cx="907141" cy="400962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43EB97FB-1256-589B-8B16-96FA4DFDBB13}"/>
              </a:ext>
            </a:extLst>
          </p:cNvPr>
          <p:cNvSpPr/>
          <p:nvPr/>
        </p:nvSpPr>
        <p:spPr>
          <a:xfrm rot="10800000">
            <a:off x="8904023" y="5459699"/>
            <a:ext cx="907141" cy="400962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2.96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15 juni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65B45-5C46-64B5-8121-74974821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9718E0-C4E6-C670-7CAA-5451E29A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Ärendesammanfattningen för ett tillgodoräknandeärende visar nu tydligare vad beslutsutfallet är (avslag/bifall/delvis bifall).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60049CD-C691-FEB0-0D42-AD3E914D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4" y="2815737"/>
            <a:ext cx="11545911" cy="349616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4B55FBB-AB82-1746-064C-001960B0D230}"/>
              </a:ext>
            </a:extLst>
          </p:cNvPr>
          <p:cNvSpPr/>
          <p:nvPr/>
        </p:nvSpPr>
        <p:spPr>
          <a:xfrm>
            <a:off x="6695440" y="5496560"/>
            <a:ext cx="670560" cy="42671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FE1DAAA-52D8-8DD7-A9D4-040B2C5B04DF}"/>
              </a:ext>
            </a:extLst>
          </p:cNvPr>
          <p:cNvSpPr/>
          <p:nvPr/>
        </p:nvSpPr>
        <p:spPr>
          <a:xfrm>
            <a:off x="6695440" y="5913119"/>
            <a:ext cx="1483360" cy="42671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4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3BFE34-8794-8BC7-D9AB-18A52B36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Examen och 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82A853-D176-4764-19F2-3F22E509B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aviseringsmejl som skickas till studenter visas nu texten "For information in English,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" i början av mejlet. Gäller aviseringar om beslut av tillgodoräknande och bevis.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25BBB9-24EF-110B-59C1-483CF8CB7D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707"/>
          <a:stretch>
            <a:fillRect/>
          </a:stretch>
        </p:blipFill>
        <p:spPr>
          <a:xfrm>
            <a:off x="1250773" y="2931885"/>
            <a:ext cx="9307224" cy="272254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6872323-FA89-A36C-B2A8-04BD90397AAF}"/>
              </a:ext>
            </a:extLst>
          </p:cNvPr>
          <p:cNvSpPr/>
          <p:nvPr/>
        </p:nvSpPr>
        <p:spPr>
          <a:xfrm>
            <a:off x="1448004" y="3473317"/>
            <a:ext cx="3883632" cy="3801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14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242E-DB5C-4810-9178-5BCCD699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BC3E5-8028-1A02-17D1-66436F8F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261D60-0EDE-476C-E762-32324B03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sv-SE" dirty="0"/>
              <a:t>Nytt BI-objekt BI_ARENDEN innehåller information om ärenden.</a:t>
            </a:r>
          </a:p>
          <a:p>
            <a:r>
              <a:rPr lang="sv-SE" dirty="0"/>
              <a:t>Nya BI-objekt med information beslut och produkter (vad ärendet utmynnat i):</a:t>
            </a:r>
          </a:p>
          <a:p>
            <a:pPr lvl="1"/>
            <a:r>
              <a:rPr lang="sv-SE" dirty="0"/>
              <a:t>BI_STUDENTARENDEN_BESLUT </a:t>
            </a:r>
          </a:p>
          <a:p>
            <a:pPr lvl="1"/>
            <a:r>
              <a:rPr lang="sv-SE" dirty="0"/>
              <a:t>BI_STUDENTARENDEN_PRODUKTER</a:t>
            </a:r>
          </a:p>
          <a:p>
            <a:r>
              <a:rPr lang="sv-SE" dirty="0"/>
              <a:t>Nya BI-objekt för grunddata:</a:t>
            </a:r>
          </a:p>
          <a:p>
            <a:pPr lvl="1"/>
            <a:r>
              <a:rPr lang="sv-SE" dirty="0"/>
              <a:t>BI_ANTAGNINGSOMGANGAR</a:t>
            </a:r>
          </a:p>
          <a:p>
            <a:pPr lvl="1"/>
            <a:r>
              <a:rPr lang="sv-SE" dirty="0"/>
              <a:t>BI_ANMALNINGSMODELLER</a:t>
            </a:r>
          </a:p>
          <a:p>
            <a:pPr lvl="1"/>
            <a:r>
              <a:rPr lang="sv-SE" dirty="0"/>
              <a:t>BI_MERITVARDERINGSMODELLER</a:t>
            </a:r>
          </a:p>
          <a:p>
            <a:pPr lvl="1"/>
            <a:r>
              <a:rPr lang="sv-SE" dirty="0"/>
              <a:t>BI_URVALSINFORMATION</a:t>
            </a:r>
          </a:p>
          <a:p>
            <a:pPr lvl="1"/>
            <a:r>
              <a:rPr lang="sv-SE" dirty="0"/>
              <a:t>BI_AMNESORD</a:t>
            </a:r>
          </a:p>
        </p:txBody>
      </p:sp>
    </p:spTree>
    <p:extLst>
      <p:ext uri="{BB962C8B-B14F-4D97-AF65-F5344CB8AC3E}">
        <p14:creationId xmlns:p14="http://schemas.microsoft.com/office/powerpoint/2010/main" val="20084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CC675-8D0D-C81F-C4C5-60760602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0B7C30-DCB7-1F82-E88C-D17932D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Nya BI-objekt för pedagogiskt stöd. Koppling mellan stöd och student går inte att söka fram. </a:t>
            </a:r>
          </a:p>
          <a:p>
            <a:pPr lvl="1"/>
            <a:r>
              <a:rPr lang="sv-SE" dirty="0"/>
              <a:t>BI_PEDAGOGISKA_STOD_ANSOKNINGAR</a:t>
            </a:r>
          </a:p>
          <a:p>
            <a:pPr lvl="1"/>
            <a:r>
              <a:rPr lang="sv-SE" dirty="0"/>
              <a:t>BI_PEDAGOGISKA_STOD_I_ANSOKNINGAR</a:t>
            </a:r>
          </a:p>
          <a:p>
            <a:pPr lvl="1"/>
            <a:r>
              <a:rPr lang="sv-SE" dirty="0"/>
              <a:t>BI_PEDAGOGISKA_STOD_AKTIVITETSTILLFALLESANSVARIGA</a:t>
            </a:r>
          </a:p>
          <a:p>
            <a:pPr lvl="1"/>
            <a:r>
              <a:rPr lang="sv-SE" dirty="0"/>
              <a:t>BI_PEDAGOGISKA_STOD_AKTIVITETSTILLFALLESKONFIGURATION</a:t>
            </a:r>
          </a:p>
          <a:p>
            <a:pPr lvl="1"/>
            <a:r>
              <a:rPr lang="sv-SE" dirty="0"/>
              <a:t>BI_PEDAGOGISKA_STOD</a:t>
            </a:r>
          </a:p>
          <a:p>
            <a:pPr lvl="1"/>
            <a:r>
              <a:rPr lang="sv-SE" dirty="0"/>
              <a:t>BI_PEDAGOGISKA_STOD_AKTIVITETSTILLFALLESTYPER</a:t>
            </a:r>
          </a:p>
          <a:p>
            <a:pPr marL="397800" lvl="1" indent="0">
              <a:buNone/>
            </a:pPr>
            <a:br>
              <a:rPr lang="sv-SE" dirty="0"/>
            </a:br>
            <a:r>
              <a:rPr lang="sv-SE" dirty="0"/>
              <a:t>Migrering av data sker i två steg, det kommer vara komplett några dagar efter leverans av version 2.97.</a:t>
            </a:r>
          </a:p>
        </p:txBody>
      </p:sp>
    </p:spTree>
    <p:extLst>
      <p:ext uri="{BB962C8B-B14F-4D97-AF65-F5344CB8AC3E}">
        <p14:creationId xmlns:p14="http://schemas.microsoft.com/office/powerpoint/2010/main" val="360180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33BC2-D238-846D-1A37-32E898C99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B345D5-099C-8F1C-4205-3A2B3531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1202F9-6B4F-874A-4C82-378FF142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sv-SE" dirty="0"/>
              <a:t>Nya BI-objekt gällande utbildningstillfällen i Utbildningsinformation:</a:t>
            </a:r>
          </a:p>
          <a:p>
            <a:pPr lvl="1"/>
            <a:r>
              <a:rPr lang="sv-SE" dirty="0"/>
              <a:t>BI_UTBILDNINGSTILLFALLEN_ATTRIBUTVARDEN</a:t>
            </a:r>
          </a:p>
          <a:p>
            <a:pPr lvl="1"/>
            <a:r>
              <a:rPr lang="sv-SE" dirty="0"/>
              <a:t>BI_UTBILDNINGSTILLFALLEN_ATTRIBUTVARDEN_FORTSATTNING</a:t>
            </a:r>
          </a:p>
          <a:p>
            <a:pPr marL="397800" lvl="1" indent="0">
              <a:buNone/>
            </a:pPr>
            <a:r>
              <a:rPr lang="sv-SE" dirty="0"/>
              <a:t>Objekten är kompletta med all data</a:t>
            </a:r>
          </a:p>
          <a:p>
            <a:pPr marL="397800" lvl="1" indent="0">
              <a:buNone/>
            </a:pPr>
            <a:endParaRPr lang="sv-SE" dirty="0"/>
          </a:p>
          <a:p>
            <a:r>
              <a:rPr lang="sv-SE" dirty="0"/>
              <a:t>Nya BI-objekt för utbildningstillfällesstruktur i Utbildningsinformation:</a:t>
            </a:r>
          </a:p>
          <a:p>
            <a:pPr lvl="1"/>
            <a:r>
              <a:rPr lang="sv-SE" dirty="0"/>
              <a:t>BI_UTBILDNINGSTILLFALLESSTRUKTURER_FRITEXTBOXAR</a:t>
            </a:r>
          </a:p>
          <a:p>
            <a:pPr lvl="1"/>
            <a:r>
              <a:rPr lang="sv-SE" dirty="0"/>
              <a:t>BI_UTBILDNINGSTILLFALLESSTRUKTURER_UTBILDNINGSINSTANSBOXAR</a:t>
            </a:r>
          </a:p>
          <a:p>
            <a:pPr lvl="1"/>
            <a:r>
              <a:rPr lang="sv-SE" dirty="0"/>
              <a:t>BI_UTBILDNINGSTILLFALLESSTRUKTURER_UTBILDNINGSTILLFALLESBOXAR</a:t>
            </a:r>
          </a:p>
          <a:p>
            <a:pPr lvl="1"/>
            <a:r>
              <a:rPr lang="sv-SE" dirty="0"/>
              <a:t>BI_UTBILDNINGSTILLFALLESSTRUKTURER_VALBOXAR</a:t>
            </a:r>
          </a:p>
          <a:p>
            <a:pPr marL="397800" lvl="1" indent="0">
              <a:buNone/>
            </a:pPr>
            <a:r>
              <a:rPr lang="sv-SE" dirty="0"/>
              <a:t>Objekten är kompletta med all data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25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D526A-8C65-D260-3807-4FB661F5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BE5D72-BC37-5D1B-7E41-9AE69847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4D1F5A-00EE-2DB7-81DE-68B64466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sv-SE" dirty="0"/>
              <a:t>Nya BI-objekt gällande attributet medarbetarkopplingar i Utbildningsinformation :</a:t>
            </a:r>
          </a:p>
          <a:p>
            <a:pPr lvl="1"/>
            <a:r>
              <a:rPr lang="sv-SE" dirty="0"/>
              <a:t>BI_UTBILDNINGSINSTANS_MEDARBETARKOPPLINGAR </a:t>
            </a:r>
          </a:p>
          <a:p>
            <a:pPr lvl="1"/>
            <a:r>
              <a:rPr lang="sv-SE" dirty="0"/>
              <a:t>BI_UTBILDNINGSTILLFALLEN_MEDARBETARKOPPLINGAR.</a:t>
            </a:r>
          </a:p>
          <a:p>
            <a:pPr marL="397800" lvl="1" indent="0">
              <a:buNone/>
            </a:pPr>
            <a:r>
              <a:rPr lang="sv-SE" dirty="0"/>
              <a:t>Objekten är kompletta med all data.</a:t>
            </a:r>
          </a:p>
        </p:txBody>
      </p:sp>
    </p:spTree>
    <p:extLst>
      <p:ext uri="{BB962C8B-B14F-4D97-AF65-F5344CB8AC3E}">
        <p14:creationId xmlns:p14="http://schemas.microsoft.com/office/powerpoint/2010/main" val="3047451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04A6AF7-682A-252D-F535-95962B4C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Polisutbildningen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B58DE88-E861-143E-FE1E-2D213C55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/>
              <a:t>Vid export till CSV visas nu information om att särskild sekretessprövning krävs ifall sökresultatet innehåller deltagare som omfattas av sekretess. </a:t>
            </a:r>
          </a:p>
          <a:p>
            <a:pPr lvl="2"/>
            <a:r>
              <a:rPr lang="sv-SE" dirty="0"/>
              <a:t>Gäller deltagandevyerna för Kurs och Kurspaketering samt utdata för: Deltagande kurspaketering, Deltagande kurs och Uppehåll.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A968E6-C131-9DCB-C372-17B8AAA0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97122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E0C22D1-CFF4-2E01-673E-C22E948B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3974"/>
            <a:ext cx="12192000" cy="35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1890F-41B5-0507-0044-A11773B3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administration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B3FD5D-3C34-91AD-ACFC-12343AA5F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finns en bevistyp för bevis över uppdragsutbildning (timmar). </a:t>
            </a:r>
          </a:p>
          <a:p>
            <a:pPr lvl="1"/>
            <a:r>
              <a:rPr lang="sv-SE" dirty="0"/>
              <a:t>För att kunna utfärda detta bevis behöver lärosätet lägga upp en ny bevisbenämning, med tillhörande beviskombination, som baseras på bevistypen.</a:t>
            </a:r>
          </a:p>
          <a:p>
            <a:pPr lvl="1"/>
            <a:r>
              <a:rPr lang="sv-SE" dirty="0"/>
              <a:t>Lärosätet har möjlighet att styra namnet på bevisbenämningen, även om förslag ges utifrån bevistypens benämning.</a:t>
            </a:r>
          </a:p>
        </p:txBody>
      </p:sp>
    </p:spTree>
    <p:extLst>
      <p:ext uri="{BB962C8B-B14F-4D97-AF65-F5344CB8AC3E}">
        <p14:creationId xmlns:p14="http://schemas.microsoft.com/office/powerpoint/2010/main" val="666814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CED6-5E74-31AC-7551-D9F824E0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04B7E41-110E-B6BD-F049-5DD2214D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kommande versioner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214A46-B9F5-7FF8-1E5E-D510F334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822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Version 2.97</a:t>
            </a:r>
          </a:p>
          <a:p>
            <a:r>
              <a:rPr lang="sv-SE" dirty="0"/>
              <a:t>Ändringslogg för medarbetarrättigheter</a:t>
            </a:r>
          </a:p>
          <a:p>
            <a:pPr lvl="1"/>
            <a:r>
              <a:rPr lang="sv-SE" dirty="0"/>
              <a:t>Systemaktivitet ”Ändringslogg: Läsa information” med avgränsning: Ändringsloggtyp Medarbetarrättighet</a:t>
            </a:r>
          </a:p>
          <a:p>
            <a:pPr lvl="1"/>
            <a:r>
              <a:rPr lang="sv-SE" dirty="0"/>
              <a:t>Levereras i version 2.97, men kommer ta flera dagar innan all historik är tillgänglig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Efter sommaren</a:t>
            </a:r>
          </a:p>
          <a:p>
            <a:r>
              <a:rPr lang="sv-SE" dirty="0"/>
              <a:t>I månadsskiftet augusti/september införs nya attribut för distansutbildningar. Mer information kommer att skickas till lokala kontaktpersoner innan sommaren.</a:t>
            </a:r>
          </a:p>
        </p:txBody>
      </p:sp>
      <p:sp>
        <p:nvSpPr>
          <p:cNvPr id="3" name="Likbent triangel 2">
            <a:extLst>
              <a:ext uri="{FF2B5EF4-FFF2-40B4-BE49-F238E27FC236}">
                <a16:creationId xmlns:a16="http://schemas.microsoft.com/office/drawing/2014/main" id="{7E6502F1-C137-A912-72E2-A30A64AB90A6}"/>
              </a:ext>
            </a:extLst>
          </p:cNvPr>
          <p:cNvSpPr/>
          <p:nvPr/>
        </p:nvSpPr>
        <p:spPr>
          <a:xfrm rot="5400000">
            <a:off x="921305" y="2407572"/>
            <a:ext cx="191500" cy="1805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2B56-5810-0842-F178-FAC154934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BEB8995-61BC-D311-7902-E13ACCA7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Uppgraderingar i sommar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F67AD59-5936-ED67-0A5D-95B16D51E7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58172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Ladok uppgraderas varannan vecka med rättningar och mindre förbättringar.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Nästa ordinarie version: </a:t>
            </a:r>
            <a:r>
              <a:rPr lang="sv-SE" sz="2000" dirty="0"/>
              <a:t>26 augusti</a:t>
            </a:r>
          </a:p>
          <a:p>
            <a:pPr marL="0" indent="0">
              <a:buNone/>
            </a:pPr>
            <a:r>
              <a:rPr lang="sv-SE" sz="2000" b="1" dirty="0"/>
              <a:t>Nästa demo: </a:t>
            </a:r>
            <a:r>
              <a:rPr lang="sv-SE" sz="2000" dirty="0"/>
              <a:t>24 augusti</a:t>
            </a:r>
            <a:endParaRPr lang="sv-SE" sz="2800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80634CF-37F9-B64E-5534-477DDB6E57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806" r="268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2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6CA5-AE4E-1A3C-E700-9497ACBCA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F07CCE-E66C-EEB8-E435-A8C3E9E5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Rättelse från förra demon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990682-025F-F5E9-748F-F80BA9795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Söksidan </a:t>
            </a:r>
            <a:r>
              <a:rPr lang="sv-SE" b="1" dirty="0"/>
              <a:t>Studenter med dokumenterade stöd </a:t>
            </a:r>
            <a:r>
              <a:rPr lang="sv-SE" dirty="0"/>
              <a:t>är endast tillgänglig för användare med den nya systemaktiviteten "Pedagogiskt stöd: Läsa studenter med pedagogiskt stöd".</a:t>
            </a:r>
          </a:p>
          <a:p>
            <a:pPr lvl="1"/>
            <a:r>
              <a:rPr lang="sv-SE" dirty="0"/>
              <a:t>Alltså inte med systemaktiviteten ”Pedagogiskt stöd: Dokumentera stöd för student"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59EC8D8-3CF7-24CC-5088-626B9C62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1127"/>
            <a:ext cx="12192000" cy="34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24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9D47-EC5B-FA8B-6A77-04F90C5F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0C611E9-C526-7B08-6077-AADFD743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72E571D-A630-C41F-D29E-434D813DA01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58172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Trevlig sommar!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0D30DB94-3817-E3A6-53AA-D9F7ABB672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806" r="268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5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Medarbetarrättigheter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08802-E9CB-4C67-B04B-A16FD74B8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B56C9B5-DE90-8341-15E5-269E1E1D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Alternativ inloggning i Ladok för studenter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712C573-5D3A-CB10-C660-2E4C3AD2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Utländska studenter kan koppla konton i </a:t>
            </a:r>
            <a:r>
              <a:rPr lang="sv-SE" dirty="0" err="1"/>
              <a:t>eIDAS</a:t>
            </a:r>
            <a:r>
              <a:rPr lang="sv-SE" dirty="0"/>
              <a:t> och Freja eID som alternativ inloggningsmetod i Ladok för studenter.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På Ladokkonsortiet.se finns:</a:t>
            </a:r>
          </a:p>
          <a:p>
            <a:pPr lvl="1"/>
            <a:r>
              <a:rPr lang="sv-SE" dirty="0">
                <a:hlinkClick r:id="rId2"/>
              </a:rPr>
              <a:t>Inspelning av tematräff </a:t>
            </a:r>
            <a:endParaRPr lang="sv-SE" dirty="0"/>
          </a:p>
          <a:p>
            <a:pPr lvl="1"/>
            <a:r>
              <a:rPr lang="sv-SE" dirty="0">
                <a:hlinkClick r:id="rId3"/>
              </a:rPr>
              <a:t>Supportstuga för </a:t>
            </a:r>
            <a:r>
              <a:rPr lang="sv-SE" dirty="0" err="1">
                <a:hlinkClick r:id="rId3"/>
              </a:rPr>
              <a:t>integratörer</a:t>
            </a:r>
            <a:r>
              <a:rPr lang="sv-SE" dirty="0">
                <a:hlinkClick r:id="rId3"/>
              </a:rPr>
              <a:t> 18 juni</a:t>
            </a:r>
            <a:endParaRPr lang="sv-SE" dirty="0"/>
          </a:p>
          <a:p>
            <a:pPr lvl="1"/>
            <a:r>
              <a:rPr lang="sv-SE" dirty="0">
                <a:hlinkClick r:id="rId4"/>
              </a:rPr>
              <a:t>Informationssidor med instruktioner och film för studenter</a:t>
            </a:r>
            <a:endParaRPr lang="sv-SE" dirty="0"/>
          </a:p>
          <a:p>
            <a:pPr lvl="1"/>
            <a:endParaRPr lang="sv-SE" dirty="0"/>
          </a:p>
          <a:p>
            <a:pPr marL="397800" lvl="1" indent="0">
              <a:buNone/>
            </a:pPr>
            <a:r>
              <a:rPr lang="sv-SE" dirty="0"/>
              <a:t>I Vägledningen finns:</a:t>
            </a:r>
          </a:p>
          <a:p>
            <a:pPr lvl="1"/>
            <a:r>
              <a:rPr lang="sv-SE" dirty="0">
                <a:hlinkClick r:id="rId5"/>
              </a:rPr>
              <a:t>FAQ som fylls på efterhand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671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D5BA2-900D-6A70-DFD1-4651E941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4A007E-4753-4DB9-335A-FFBCA6ED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43D19635-381C-8E05-0DD8-E46201E6FADC}"/>
              </a:ext>
            </a:extLst>
          </p:cNvPr>
          <p:cNvSpPr/>
          <p:nvPr/>
        </p:nvSpPr>
        <p:spPr>
          <a:xfrm rot="20578903">
            <a:off x="2364365" y="2817646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1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0A54D-2F87-BA1D-CCB2-4169C1DAE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2C536BA-F213-2E95-1B00-6D7E3CA9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5E980BC6-1F66-6D06-7C48-F079448AECCA}"/>
              </a:ext>
            </a:extLst>
          </p:cNvPr>
          <p:cNvSpPr/>
          <p:nvPr/>
        </p:nvSpPr>
        <p:spPr>
          <a:xfrm rot="20578903">
            <a:off x="2163642" y="5995743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3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F3D20-5717-7F60-A0C9-CCB43316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22B0D6B-F4EA-33D7-7827-651E7C6C43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7" t="-1" r="8185" b="18103"/>
          <a:stretch>
            <a:fillRect/>
          </a:stretch>
        </p:blipFill>
        <p:spPr>
          <a:xfrm>
            <a:off x="0" y="0"/>
            <a:ext cx="12191999" cy="68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7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1129F55-2AFE-FEA8-D687-4470BA52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63" y="0"/>
            <a:ext cx="8597873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5850570-AEEF-8D2C-CFA3-5C9EF515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806" y="0"/>
            <a:ext cx="8007451" cy="6081609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0917C619-E732-7F86-2143-F8117D257E78}"/>
              </a:ext>
            </a:extLst>
          </p:cNvPr>
          <p:cNvSpPr/>
          <p:nvPr/>
        </p:nvSpPr>
        <p:spPr>
          <a:xfrm rot="7200000">
            <a:off x="6985024" y="986218"/>
            <a:ext cx="737765" cy="438539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5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9797</TotalTime>
  <Words>1044</Words>
  <Application>Microsoft Office PowerPoint</Application>
  <PresentationFormat>Bredbild</PresentationFormat>
  <Paragraphs>128</Paragraphs>
  <Slides>31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9" baseType="lpstr">
      <vt:lpstr>Figtree Medium</vt:lpstr>
      <vt:lpstr>Fira Code</vt:lpstr>
      <vt:lpstr>Arial</vt:lpstr>
      <vt:lpstr>Aptos</vt:lpstr>
      <vt:lpstr>Figtree SemiBold</vt:lpstr>
      <vt:lpstr>Wingdings 3</vt:lpstr>
      <vt:lpstr>Figtree</vt:lpstr>
      <vt:lpstr>Office Theme</vt:lpstr>
      <vt:lpstr>PowerPoint-presentation</vt:lpstr>
      <vt:lpstr>Demo av version 2.96</vt:lpstr>
      <vt:lpstr>Rättelse från förra demon</vt:lpstr>
      <vt:lpstr>Detta kommer demonstreras</vt:lpstr>
      <vt:lpstr>Alternativ inloggning i Ladok för studenter</vt:lpstr>
      <vt:lpstr>PowerPoint-presentation</vt:lpstr>
      <vt:lpstr>PowerPoint-presentation</vt:lpstr>
      <vt:lpstr>PowerPoint-presentation</vt:lpstr>
      <vt:lpstr>PowerPoint-presentation</vt:lpstr>
      <vt:lpstr>Alternativ inloggning i Ladok för studenter</vt:lpstr>
      <vt:lpstr>Utbudsomgång</vt:lpstr>
      <vt:lpstr>Utbudsomgång</vt:lpstr>
      <vt:lpstr>Utbudsomgång</vt:lpstr>
      <vt:lpstr>Studieavgifter</vt:lpstr>
      <vt:lpstr>PowerPoint-presentation</vt:lpstr>
      <vt:lpstr>Pedagogiskt stöd</vt:lpstr>
      <vt:lpstr>Resultat</vt:lpstr>
      <vt:lpstr>Resultat</vt:lpstr>
      <vt:lpstr>Individuell studieplan</vt:lpstr>
      <vt:lpstr>Tillgodoräknande</vt:lpstr>
      <vt:lpstr>Examen och tillgodoräknande</vt:lpstr>
      <vt:lpstr>BI-objekt</vt:lpstr>
      <vt:lpstr>BI-objekt</vt:lpstr>
      <vt:lpstr>BI-objekt</vt:lpstr>
      <vt:lpstr>BI-objekt</vt:lpstr>
      <vt:lpstr>Polisutbildningen</vt:lpstr>
      <vt:lpstr>Nationell administration</vt:lpstr>
      <vt:lpstr>Inför kommande versioner</vt:lpstr>
      <vt:lpstr>Uppgraderingar i sommar</vt:lpstr>
      <vt:lpstr>Tack för idag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881</cp:revision>
  <dcterms:created xsi:type="dcterms:W3CDTF">2024-03-26T12:09:15Z</dcterms:created>
  <dcterms:modified xsi:type="dcterms:W3CDTF">2026-06-15T08:54:04Z</dcterms:modified>
</cp:coreProperties>
</file>