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6" r:id="rId3"/>
    <p:sldId id="259" r:id="rId4"/>
    <p:sldId id="353" r:id="rId5"/>
    <p:sldId id="342" r:id="rId6"/>
    <p:sldId id="348" r:id="rId7"/>
    <p:sldId id="349" r:id="rId8"/>
    <p:sldId id="343" r:id="rId9"/>
    <p:sldId id="347" r:id="rId10"/>
    <p:sldId id="344" r:id="rId11"/>
    <p:sldId id="350" r:id="rId12"/>
    <p:sldId id="345" r:id="rId13"/>
    <p:sldId id="346" r:id="rId14"/>
    <p:sldId id="351" r:id="rId15"/>
    <p:sldId id="352" r:id="rId16"/>
    <p:sldId id="328" r:id="rId17"/>
    <p:sldId id="292" r:id="rId18"/>
  </p:sldIdLst>
  <p:sldSz cx="12192000" cy="6858000"/>
  <p:notesSz cx="6858000" cy="9144000"/>
  <p:embeddedFontLst>
    <p:embeddedFont>
      <p:font typeface="Figtree" panose="020B0604020202020204" charset="0"/>
      <p:regular r:id="rId20"/>
      <p:bold r:id="rId21"/>
      <p:italic r:id="rId22"/>
      <p:boldItalic r:id="rId23"/>
    </p:embeddedFont>
    <p:embeddedFont>
      <p:font typeface="Figtree Medium" panose="020B0604020202020204" charset="0"/>
      <p:regular r:id="rId24"/>
      <p:italic r:id="rId25"/>
    </p:embeddedFont>
    <p:embeddedFont>
      <p:font typeface="Figtree SemiBold" panose="020B0604020202020204" charset="0"/>
      <p:regular r:id="rId26"/>
      <p:bold r:id="rId27"/>
      <p:italic r:id="rId28"/>
      <p:boldItalic r:id="rId29"/>
    </p:embeddedFont>
    <p:embeddedFont>
      <p:font typeface="Wingdings 3" panose="05040102010807070707" pitchFamily="18" charset="2"/>
      <p:regular r:id="rId30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72ED"/>
    <a:srgbClr val="DCA346"/>
    <a:srgbClr val="04B067"/>
    <a:srgbClr val="F1F1F3"/>
    <a:srgbClr val="C6C6C6"/>
    <a:srgbClr val="F3F4F6"/>
    <a:srgbClr val="F9F9F9"/>
    <a:srgbClr val="FFFFFF"/>
    <a:srgbClr val="007633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6247" autoAdjust="0"/>
  </p:normalViewPr>
  <p:slideViewPr>
    <p:cSldViewPr snapToGrid="0">
      <p:cViewPr varScale="1">
        <p:scale>
          <a:sx n="95" d="100"/>
          <a:sy n="95" d="100"/>
        </p:scale>
        <p:origin x="7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09/07/2026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2026-09-07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2026-09-07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5106B-D516-2187-B352-7C2BE62E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8373-6821-27A5-958A-7B85ECC9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FF7B2-0F90-0298-DB7F-3555F3C3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AC793-6678-D009-476D-A6BD526DA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anli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buClr>
                <a:srgbClr val="04B067"/>
              </a:buClr>
              <a:buFont typeface="Wingdings 3" panose="05040102010807070707" pitchFamily="18" charset="2"/>
              <a:buChar char="u"/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8967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2CE4E-AC76-C81C-ABB7-824E23D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4C24-AEF2-7249-9AA0-1CAC3A32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0012" y="3342860"/>
            <a:ext cx="4064885" cy="577331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7442C5-5137-0062-09E9-5DFF1878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FE41FF-7FD8-9D00-8599-5FC39B69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2026-09-07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2026-09-07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2EA030-428D-BEBB-B319-92680E206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EAB526-E829-9FA6-CF67-28AE852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  <a:solidFill>
            <a:srgbClr val="007633"/>
          </a:solidFill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AF513B9-3816-BAEB-4843-7EC0969F3732}"/>
              </a:ext>
            </a:extLst>
          </p:cNvPr>
          <p:cNvSpPr/>
          <p:nvPr userDrawn="1"/>
        </p:nvSpPr>
        <p:spPr>
          <a:xfrm rot="917296">
            <a:off x="9070416" y="-183710"/>
            <a:ext cx="3892918" cy="7703438"/>
          </a:xfrm>
          <a:custGeom>
            <a:avLst/>
            <a:gdLst>
              <a:gd name="connsiteX0" fmla="*/ 0 w 1628775"/>
              <a:gd name="connsiteY0" fmla="*/ 0 h 7125079"/>
              <a:gd name="connsiteX1" fmla="*/ 1628775 w 1628775"/>
              <a:gd name="connsiteY1" fmla="*/ 0 h 7125079"/>
              <a:gd name="connsiteX2" fmla="*/ 1628775 w 1628775"/>
              <a:gd name="connsiteY2" fmla="*/ 7125079 h 7125079"/>
              <a:gd name="connsiteX3" fmla="*/ 0 w 1628775"/>
              <a:gd name="connsiteY3" fmla="*/ 7125079 h 7125079"/>
              <a:gd name="connsiteX4" fmla="*/ 0 w 1628775"/>
              <a:gd name="connsiteY4" fmla="*/ 0 h 7125079"/>
              <a:gd name="connsiteX0" fmla="*/ 0 w 2082897"/>
              <a:gd name="connsiteY0" fmla="*/ 578359 h 7703438"/>
              <a:gd name="connsiteX1" fmla="*/ 2082897 w 2082897"/>
              <a:gd name="connsiteY1" fmla="*/ 0 h 7703438"/>
              <a:gd name="connsiteX2" fmla="*/ 1628775 w 2082897"/>
              <a:gd name="connsiteY2" fmla="*/ 7703438 h 7703438"/>
              <a:gd name="connsiteX3" fmla="*/ 0 w 2082897"/>
              <a:gd name="connsiteY3" fmla="*/ 7703438 h 7703438"/>
              <a:gd name="connsiteX4" fmla="*/ 0 w 2082897"/>
              <a:gd name="connsiteY4" fmla="*/ 578359 h 7703438"/>
              <a:gd name="connsiteX0" fmla="*/ 0 w 3892918"/>
              <a:gd name="connsiteY0" fmla="*/ 578359 h 7703438"/>
              <a:gd name="connsiteX1" fmla="*/ 2082897 w 3892918"/>
              <a:gd name="connsiteY1" fmla="*/ 0 h 7703438"/>
              <a:gd name="connsiteX2" fmla="*/ 3892918 w 3892918"/>
              <a:gd name="connsiteY2" fmla="*/ 6630313 h 7703438"/>
              <a:gd name="connsiteX3" fmla="*/ 0 w 3892918"/>
              <a:gd name="connsiteY3" fmla="*/ 7703438 h 7703438"/>
              <a:gd name="connsiteX4" fmla="*/ 0 w 3892918"/>
              <a:gd name="connsiteY4" fmla="*/ 578359 h 770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2918" h="7703438">
                <a:moveTo>
                  <a:pt x="0" y="578359"/>
                </a:moveTo>
                <a:lnTo>
                  <a:pt x="2082897" y="0"/>
                </a:lnTo>
                <a:lnTo>
                  <a:pt x="3892918" y="6630313"/>
                </a:lnTo>
                <a:lnTo>
                  <a:pt x="0" y="7703438"/>
                </a:lnTo>
                <a:lnTo>
                  <a:pt x="0" y="578359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E276D9-B1D7-512E-9E31-307589EA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9D2C18-4ADF-1CDE-6E0D-62FC46F7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038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138" y="6036815"/>
            <a:ext cx="1587724" cy="4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2026-09-07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2026-09-07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62B6-E63C-6D4A-56B7-1260C5AA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C839-6834-A094-B1BF-887D63EC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24E1D99-EC3B-00B1-4FA1-678700860336}"/>
              </a:ext>
            </a:extLst>
          </p:cNvPr>
          <p:cNvSpPr/>
          <p:nvPr userDrawn="1"/>
        </p:nvSpPr>
        <p:spPr>
          <a:xfrm>
            <a:off x="-1587" y="0"/>
            <a:ext cx="12193587" cy="2836863"/>
          </a:xfrm>
          <a:custGeom>
            <a:avLst/>
            <a:gdLst>
              <a:gd name="connsiteX0" fmla="*/ 0 w 12192000"/>
              <a:gd name="connsiteY0" fmla="*/ 0 h 1790700"/>
              <a:gd name="connsiteX1" fmla="*/ 12192000 w 12192000"/>
              <a:gd name="connsiteY1" fmla="*/ 0 h 1790700"/>
              <a:gd name="connsiteX2" fmla="*/ 12192000 w 12192000"/>
              <a:gd name="connsiteY2" fmla="*/ 1790700 h 1790700"/>
              <a:gd name="connsiteX3" fmla="*/ 0 w 12192000"/>
              <a:gd name="connsiteY3" fmla="*/ 1790700 h 1790700"/>
              <a:gd name="connsiteX4" fmla="*/ 0 w 12192000"/>
              <a:gd name="connsiteY4" fmla="*/ 0 h 1790700"/>
              <a:gd name="connsiteX0" fmla="*/ 25400 w 12217400"/>
              <a:gd name="connsiteY0" fmla="*/ 0 h 2730500"/>
              <a:gd name="connsiteX1" fmla="*/ 12217400 w 12217400"/>
              <a:gd name="connsiteY1" fmla="*/ 0 h 2730500"/>
              <a:gd name="connsiteX2" fmla="*/ 12217400 w 12217400"/>
              <a:gd name="connsiteY2" fmla="*/ 1790700 h 2730500"/>
              <a:gd name="connsiteX3" fmla="*/ 0 w 12217400"/>
              <a:gd name="connsiteY3" fmla="*/ 2730500 h 2730500"/>
              <a:gd name="connsiteX4" fmla="*/ 25400 w 12217400"/>
              <a:gd name="connsiteY4" fmla="*/ 0 h 2730500"/>
              <a:gd name="connsiteX0" fmla="*/ 1587 w 12193587"/>
              <a:gd name="connsiteY0" fmla="*/ 0 h 2735092"/>
              <a:gd name="connsiteX1" fmla="*/ 12193587 w 12193587"/>
              <a:gd name="connsiteY1" fmla="*/ 0 h 2735092"/>
              <a:gd name="connsiteX2" fmla="*/ 12193587 w 12193587"/>
              <a:gd name="connsiteY2" fmla="*/ 1790700 h 2735092"/>
              <a:gd name="connsiteX3" fmla="*/ 0 w 12193587"/>
              <a:gd name="connsiteY3" fmla="*/ 2735092 h 2735092"/>
              <a:gd name="connsiteX4" fmla="*/ 1587 w 12193587"/>
              <a:gd name="connsiteY4" fmla="*/ 0 h 273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7" h="2735092">
                <a:moveTo>
                  <a:pt x="1587" y="0"/>
                </a:moveTo>
                <a:lnTo>
                  <a:pt x="12193587" y="0"/>
                </a:lnTo>
                <a:lnTo>
                  <a:pt x="12193587" y="1790700"/>
                </a:lnTo>
                <a:lnTo>
                  <a:pt x="0" y="2735092"/>
                </a:lnTo>
                <a:lnTo>
                  <a:pt x="15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6207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>
            <a:off x="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5103" y="2047081"/>
            <a:ext cx="6106228" cy="4842588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6228" h="4842588">
                <a:moveTo>
                  <a:pt x="9331" y="0"/>
                </a:moveTo>
                <a:lnTo>
                  <a:pt x="5089311" y="0"/>
                </a:lnTo>
                <a:cubicBezTo>
                  <a:pt x="5650443" y="0"/>
                  <a:pt x="6105331" y="454888"/>
                  <a:pt x="6105331" y="1016020"/>
                </a:cubicBezTo>
                <a:cubicBezTo>
                  <a:pt x="6108441" y="2412841"/>
                  <a:pt x="6102221" y="3417775"/>
                  <a:pt x="6105331" y="4814596"/>
                </a:cubicBezTo>
                <a:lnTo>
                  <a:pt x="0" y="4842588"/>
                </a:lnTo>
                <a:cubicBezTo>
                  <a:pt x="3110" y="3228392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23762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16494" y="1690688"/>
            <a:ext cx="11779059" cy="5205213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59" h="5205213">
                <a:moveTo>
                  <a:pt x="9331" y="0"/>
                </a:moveTo>
                <a:lnTo>
                  <a:pt x="10762142" y="0"/>
                </a:lnTo>
                <a:cubicBezTo>
                  <a:pt x="11323274" y="0"/>
                  <a:pt x="11778162" y="454888"/>
                  <a:pt x="11778162" y="1016020"/>
                </a:cubicBezTo>
                <a:cubicBezTo>
                  <a:pt x="11781272" y="2412841"/>
                  <a:pt x="11775052" y="3808392"/>
                  <a:pt x="11778162" y="5205213"/>
                </a:cubicBezTo>
                <a:lnTo>
                  <a:pt x="0" y="5197695"/>
                </a:lnTo>
                <a:cubicBezTo>
                  <a:pt x="3110" y="3583499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9712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04314" y="1398688"/>
            <a:ext cx="11797212" cy="5445345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  <a:gd name="connsiteX0" fmla="*/ 9331 w 11787687"/>
              <a:gd name="connsiteY0" fmla="*/ 0 h 5443338"/>
              <a:gd name="connsiteX1" fmla="*/ 10762142 w 11787687"/>
              <a:gd name="connsiteY1" fmla="*/ 0 h 5443338"/>
              <a:gd name="connsiteX2" fmla="*/ 11778162 w 11787687"/>
              <a:gd name="connsiteY2" fmla="*/ 1016020 h 5443338"/>
              <a:gd name="connsiteX3" fmla="*/ 11787687 w 11787687"/>
              <a:gd name="connsiteY3" fmla="*/ 5443338 h 5443338"/>
              <a:gd name="connsiteX4" fmla="*/ 0 w 11787687"/>
              <a:gd name="connsiteY4" fmla="*/ 5197695 h 5443338"/>
              <a:gd name="connsiteX5" fmla="*/ 9331 w 11787687"/>
              <a:gd name="connsiteY5" fmla="*/ 0 h 5443338"/>
              <a:gd name="connsiteX0" fmla="*/ 18856 w 11797212"/>
              <a:gd name="connsiteY0" fmla="*/ 0 h 5445345"/>
              <a:gd name="connsiteX1" fmla="*/ 10771667 w 11797212"/>
              <a:gd name="connsiteY1" fmla="*/ 0 h 5445345"/>
              <a:gd name="connsiteX2" fmla="*/ 11787687 w 11797212"/>
              <a:gd name="connsiteY2" fmla="*/ 1016020 h 5445345"/>
              <a:gd name="connsiteX3" fmla="*/ 11797212 w 11797212"/>
              <a:gd name="connsiteY3" fmla="*/ 5443338 h 5445345"/>
              <a:gd name="connsiteX4" fmla="*/ 0 w 11797212"/>
              <a:gd name="connsiteY4" fmla="*/ 5445345 h 5445345"/>
              <a:gd name="connsiteX5" fmla="*/ 18856 w 11797212"/>
              <a:gd name="connsiteY5" fmla="*/ 0 h 544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7212" h="5445345">
                <a:moveTo>
                  <a:pt x="18856" y="0"/>
                </a:moveTo>
                <a:lnTo>
                  <a:pt x="10771667" y="0"/>
                </a:lnTo>
                <a:cubicBezTo>
                  <a:pt x="11332799" y="0"/>
                  <a:pt x="11787687" y="454888"/>
                  <a:pt x="11787687" y="1016020"/>
                </a:cubicBezTo>
                <a:cubicBezTo>
                  <a:pt x="11790797" y="2412841"/>
                  <a:pt x="11794102" y="4046517"/>
                  <a:pt x="11797212" y="5443338"/>
                </a:cubicBezTo>
                <a:lnTo>
                  <a:pt x="0" y="5445345"/>
                </a:lnTo>
                <a:cubicBezTo>
                  <a:pt x="3110" y="3831149"/>
                  <a:pt x="15746" y="1614196"/>
                  <a:pt x="18856" y="0"/>
                </a:cubicBez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51669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50845" y="-424978"/>
            <a:ext cx="12342844" cy="2209838"/>
          </a:xfrm>
          <a:custGeom>
            <a:avLst/>
            <a:gdLst>
              <a:gd name="connsiteX0" fmla="*/ 0 w 12220146"/>
              <a:gd name="connsiteY0" fmla="*/ 0 h 3004457"/>
              <a:gd name="connsiteX1" fmla="*/ 12220146 w 12220146"/>
              <a:gd name="connsiteY1" fmla="*/ 0 h 3004457"/>
              <a:gd name="connsiteX2" fmla="*/ 12220146 w 12220146"/>
              <a:gd name="connsiteY2" fmla="*/ 3004457 h 3004457"/>
              <a:gd name="connsiteX3" fmla="*/ 0 w 12220146"/>
              <a:gd name="connsiteY3" fmla="*/ 3004457 h 3004457"/>
              <a:gd name="connsiteX4" fmla="*/ 0 w 12220146"/>
              <a:gd name="connsiteY4" fmla="*/ 0 h 3004457"/>
              <a:gd name="connsiteX0" fmla="*/ 0 w 12342844"/>
              <a:gd name="connsiteY0" fmla="*/ 1632060 h 3004457"/>
              <a:gd name="connsiteX1" fmla="*/ 12342844 w 12342844"/>
              <a:gd name="connsiteY1" fmla="*/ 0 h 3004457"/>
              <a:gd name="connsiteX2" fmla="*/ 12342844 w 12342844"/>
              <a:gd name="connsiteY2" fmla="*/ 3004457 h 3004457"/>
              <a:gd name="connsiteX3" fmla="*/ 122698 w 12342844"/>
              <a:gd name="connsiteY3" fmla="*/ 3004457 h 3004457"/>
              <a:gd name="connsiteX4" fmla="*/ 0 w 12342844"/>
              <a:gd name="connsiteY4" fmla="*/ 1632060 h 3004457"/>
              <a:gd name="connsiteX0" fmla="*/ 0 w 12342844"/>
              <a:gd name="connsiteY0" fmla="*/ 837441 h 2209838"/>
              <a:gd name="connsiteX1" fmla="*/ 12179708 w 12342844"/>
              <a:gd name="connsiteY1" fmla="*/ 0 h 2209838"/>
              <a:gd name="connsiteX2" fmla="*/ 12342844 w 12342844"/>
              <a:gd name="connsiteY2" fmla="*/ 2209838 h 2209838"/>
              <a:gd name="connsiteX3" fmla="*/ 122698 w 12342844"/>
              <a:gd name="connsiteY3" fmla="*/ 2209838 h 2209838"/>
              <a:gd name="connsiteX4" fmla="*/ 0 w 12342844"/>
              <a:gd name="connsiteY4" fmla="*/ 837441 h 2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2844" h="2209838">
                <a:moveTo>
                  <a:pt x="0" y="837441"/>
                </a:moveTo>
                <a:lnTo>
                  <a:pt x="12179708" y="0"/>
                </a:lnTo>
                <a:lnTo>
                  <a:pt x="12342844" y="2209838"/>
                </a:lnTo>
                <a:lnTo>
                  <a:pt x="122698" y="2209838"/>
                </a:lnTo>
                <a:lnTo>
                  <a:pt x="0" y="837441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700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107758" y="-457354"/>
            <a:ext cx="12482504" cy="4765386"/>
          </a:xfrm>
          <a:custGeom>
            <a:avLst/>
            <a:gdLst>
              <a:gd name="connsiteX0" fmla="*/ 0 w 12215175"/>
              <a:gd name="connsiteY0" fmla="*/ 0 h 5781861"/>
              <a:gd name="connsiteX1" fmla="*/ 12215175 w 12215175"/>
              <a:gd name="connsiteY1" fmla="*/ 0 h 5781861"/>
              <a:gd name="connsiteX2" fmla="*/ 12215175 w 12215175"/>
              <a:gd name="connsiteY2" fmla="*/ 5781861 h 5781861"/>
              <a:gd name="connsiteX3" fmla="*/ 0 w 12215175"/>
              <a:gd name="connsiteY3" fmla="*/ 5781861 h 5781861"/>
              <a:gd name="connsiteX4" fmla="*/ 0 w 12215175"/>
              <a:gd name="connsiteY4" fmla="*/ 0 h 5781861"/>
              <a:gd name="connsiteX0" fmla="*/ 0 w 12482504"/>
              <a:gd name="connsiteY0" fmla="*/ 1881068 h 5781861"/>
              <a:gd name="connsiteX1" fmla="*/ 12482504 w 12482504"/>
              <a:gd name="connsiteY1" fmla="*/ 0 h 5781861"/>
              <a:gd name="connsiteX2" fmla="*/ 12482504 w 12482504"/>
              <a:gd name="connsiteY2" fmla="*/ 5781861 h 5781861"/>
              <a:gd name="connsiteX3" fmla="*/ 267329 w 12482504"/>
              <a:gd name="connsiteY3" fmla="*/ 5781861 h 5781861"/>
              <a:gd name="connsiteX4" fmla="*/ 0 w 12482504"/>
              <a:gd name="connsiteY4" fmla="*/ 1881068 h 5781861"/>
              <a:gd name="connsiteX0" fmla="*/ 0 w 12482504"/>
              <a:gd name="connsiteY0" fmla="*/ 1629358 h 5530151"/>
              <a:gd name="connsiteX1" fmla="*/ 12299869 w 12482504"/>
              <a:gd name="connsiteY1" fmla="*/ 0 h 5530151"/>
              <a:gd name="connsiteX2" fmla="*/ 12482504 w 12482504"/>
              <a:gd name="connsiteY2" fmla="*/ 5530151 h 5530151"/>
              <a:gd name="connsiteX3" fmla="*/ 267329 w 12482504"/>
              <a:gd name="connsiteY3" fmla="*/ 5530151 h 5530151"/>
              <a:gd name="connsiteX4" fmla="*/ 0 w 12482504"/>
              <a:gd name="connsiteY4" fmla="*/ 1629358 h 5530151"/>
              <a:gd name="connsiteX0" fmla="*/ 0 w 12482504"/>
              <a:gd name="connsiteY0" fmla="*/ 864593 h 4765386"/>
              <a:gd name="connsiteX1" fmla="*/ 12153708 w 12482504"/>
              <a:gd name="connsiteY1" fmla="*/ 0 h 4765386"/>
              <a:gd name="connsiteX2" fmla="*/ 12482504 w 12482504"/>
              <a:gd name="connsiteY2" fmla="*/ 4765386 h 4765386"/>
              <a:gd name="connsiteX3" fmla="*/ 267329 w 12482504"/>
              <a:gd name="connsiteY3" fmla="*/ 4765386 h 4765386"/>
              <a:gd name="connsiteX4" fmla="*/ 0 w 12482504"/>
              <a:gd name="connsiteY4" fmla="*/ 864593 h 476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2504" h="4765386">
                <a:moveTo>
                  <a:pt x="0" y="864593"/>
                </a:moveTo>
                <a:lnTo>
                  <a:pt x="12153708" y="0"/>
                </a:lnTo>
                <a:lnTo>
                  <a:pt x="12482504" y="4765386"/>
                </a:lnTo>
                <a:lnTo>
                  <a:pt x="267329" y="4765386"/>
                </a:lnTo>
                <a:lnTo>
                  <a:pt x="0" y="864593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58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6900"/>
            <a:ext cx="5157787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66900"/>
            <a:ext cx="5183188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DA3AAB-37F1-831B-EFA1-A9DC4BF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5696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CAABE1-A30B-0327-4064-369B85FAEA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615696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F281-F576-B19F-199C-3852683DD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A0968-ABAC-5F43-9115-8C66E652C644}" type="datetime1">
              <a:rPr lang="sv-SE" smtClean="0"/>
              <a:t>2026-09-07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90" r:id="rId8"/>
    <p:sldLayoutId id="2147483674" r:id="rId9"/>
    <p:sldLayoutId id="2147483661" r:id="rId10"/>
    <p:sldLayoutId id="2147483663" r:id="rId11"/>
    <p:sldLayoutId id="2147483667" r:id="rId12"/>
    <p:sldLayoutId id="2147483666" r:id="rId13"/>
    <p:sldLayoutId id="2147483671" r:id="rId14"/>
    <p:sldLayoutId id="2147483685" r:id="rId15"/>
    <p:sldLayoutId id="2147483660" r:id="rId16"/>
    <p:sldLayoutId id="2147483686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7" r:id="rId26"/>
    <p:sldLayoutId id="2147483678" r:id="rId27"/>
    <p:sldLayoutId id="2147483676" r:id="rId28"/>
    <p:sldLayoutId id="2147483692" r:id="rId29"/>
    <p:sldLayoutId id="2147483652" r:id="rId30"/>
    <p:sldLayoutId id="2147483669" r:id="rId31"/>
    <p:sldLayoutId id="2147483691" r:id="rId32"/>
    <p:sldLayoutId id="2147483695" r:id="rId33"/>
    <p:sldLayoutId id="2147483696" r:id="rId34"/>
    <p:sldLayoutId id="2147483697" r:id="rId35"/>
    <p:sldLayoutId id="2147483698" r:id="rId36"/>
    <p:sldLayoutId id="2147483653" r:id="rId37"/>
    <p:sldLayoutId id="2147483655" r:id="rId38"/>
    <p:sldLayoutId id="2147483657" r:id="rId39"/>
    <p:sldLayoutId id="2147483668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>
            <a:extLst>
              <a:ext uri="{FF2B5EF4-FFF2-40B4-BE49-F238E27FC236}">
                <a16:creationId xmlns:a16="http://schemas.microsoft.com/office/drawing/2014/main" id="{2A066810-0716-D4B6-AE9B-AD2294347919}"/>
              </a:ext>
            </a:extLst>
          </p:cNvPr>
          <p:cNvGrpSpPr/>
          <p:nvPr/>
        </p:nvGrpSpPr>
        <p:grpSpPr>
          <a:xfrm>
            <a:off x="5188228" y="5337777"/>
            <a:ext cx="3334215" cy="1114581"/>
            <a:chOff x="5188228" y="5337777"/>
            <a:chExt cx="3334215" cy="1114581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EA8E285-EDEF-C94D-1181-69B97F02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8228" y="5337777"/>
              <a:ext cx="3334215" cy="1114581"/>
            </a:xfrm>
            <a:prstGeom prst="rect">
              <a:avLst/>
            </a:prstGeom>
          </p:spPr>
        </p:pic>
        <p:sp>
          <p:nvSpPr>
            <p:cNvPr id="2" name="textruta 1">
              <a:extLst>
                <a:ext uri="{FF2B5EF4-FFF2-40B4-BE49-F238E27FC236}">
                  <a16:creationId xmlns:a16="http://schemas.microsoft.com/office/drawing/2014/main" id="{F358F3A9-2D22-478F-2E55-9AC944F87968}"/>
                </a:ext>
              </a:extLst>
            </p:cNvPr>
            <p:cNvSpPr txBox="1"/>
            <p:nvPr/>
          </p:nvSpPr>
          <p:spPr>
            <a:xfrm>
              <a:off x="5560706" y="5520176"/>
              <a:ext cx="800089" cy="138499"/>
            </a:xfrm>
            <a:prstGeom prst="rect">
              <a:avLst/>
            </a:prstGeom>
            <a:solidFill>
              <a:srgbClr val="0E72E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900" dirty="0"/>
                <a:t>Edda Ahrent</a:t>
              </a:r>
            </a:p>
          </p:txBody>
        </p:sp>
      </p:grp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Demo av version 3.2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Skicka direktmeddelanden till Edda Ahrent i chatten.</a:t>
            </a:r>
            <a:endParaRPr lang="sv-SE" dirty="0">
              <a:latin typeface="+mn-lt"/>
            </a:endParaRPr>
          </a:p>
          <a:p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2DFA834-450D-1B7D-E3A1-C9AC6FB7ACFC}"/>
              </a:ext>
            </a:extLst>
          </p:cNvPr>
          <p:cNvSpPr/>
          <p:nvPr/>
        </p:nvSpPr>
        <p:spPr>
          <a:xfrm>
            <a:off x="5225148" y="5383132"/>
            <a:ext cx="1244808" cy="4162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D17A-1401-A23E-2A5C-8978824E3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7188"/>
            <a:ext cx="9144000" cy="2387600"/>
          </a:xfrm>
        </p:spPr>
        <p:txBody>
          <a:bodyPr/>
          <a:lstStyle/>
          <a:p>
            <a:r>
              <a:rPr lang="sv-SE" dirty="0"/>
              <a:t>Demo av version 3.2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F11E5-5C01-D306-7BBA-3DF460747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2931"/>
            <a:ext cx="9144000" cy="1655762"/>
          </a:xfrm>
        </p:spPr>
        <p:txBody>
          <a:bodyPr>
            <a:normAutofit/>
          </a:bodyPr>
          <a:lstStyle/>
          <a:p>
            <a:r>
              <a:rPr lang="sv-SE" sz="2000" b="1" dirty="0"/>
              <a:t>Klara Nordström</a:t>
            </a:r>
            <a:r>
              <a:rPr lang="sv-SE" sz="2000" dirty="0"/>
              <a:t>, användarstöd och kommunikation</a:t>
            </a:r>
          </a:p>
          <a:p>
            <a:r>
              <a:rPr lang="sv-SE" sz="2000" b="1" dirty="0"/>
              <a:t>Edda Ahrent</a:t>
            </a:r>
            <a:r>
              <a:rPr lang="sv-SE" sz="2000" dirty="0"/>
              <a:t>, verksamhetsexpert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r>
              <a:rPr lang="sv-SE" dirty="0"/>
              <a:t>7 september 2026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399F86C-8996-F992-147E-6D9D8B71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Detta kommer demonstreras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B227CD-4D47-CF4C-8241-67CFBF3C76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Studieavgifter</a:t>
            </a:r>
          </a:p>
          <a:p>
            <a:pPr marL="0" indent="0">
              <a:buNone/>
            </a:pPr>
            <a:r>
              <a:rPr lang="sv-SE" sz="2400" dirty="0"/>
              <a:t>Resultat</a:t>
            </a:r>
          </a:p>
          <a:p>
            <a:pPr marL="0" indent="0">
              <a:buNone/>
            </a:pPr>
            <a:r>
              <a:rPr lang="sv-SE" sz="2400" dirty="0"/>
              <a:t>Ladok för studenter</a:t>
            </a:r>
          </a:p>
        </p:txBody>
      </p:sp>
    </p:spTree>
    <p:extLst>
      <p:ext uri="{BB962C8B-B14F-4D97-AF65-F5344CB8AC3E}">
        <p14:creationId xmlns:p14="http://schemas.microsoft.com/office/powerpoint/2010/main" val="229164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5C12F9-29BF-DC45-DE8F-2FFFD4330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Utbildningsplanering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735EC7-D068-B145-6F3C-AD6A2FD7A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Namnsättningen för processer som avser skapa kurstillfälle, kurspaketeringstillfälle samt kurspakettillfälle följer nu alltid mönstret "Skapa tillfälle för: [Utbildningskod] [Benämning]".</a:t>
            </a:r>
          </a:p>
          <a:p>
            <a:r>
              <a:rPr lang="sv-SE" dirty="0"/>
              <a:t>När en ny utbildning skapas med guide går det nu att ange 140 tecken för benämning, tidigare var gränsen 120.</a:t>
            </a:r>
          </a:p>
          <a:p>
            <a:r>
              <a:rPr lang="sv-SE" dirty="0"/>
              <a:t>I fliken Plan har en informationspanel lagts till vid "Giltig fr.o.m." för att tydliggöra att datumet avser utbildningsversionen (inte planupplagan).</a:t>
            </a:r>
          </a:p>
          <a:p>
            <a:r>
              <a:rPr lang="sv-SE" dirty="0"/>
              <a:t>Kurs inom uppdragsutbildning (timmar) (UPTK19) kan nu ha plan för utbildning.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089C40E-FD4B-7C2C-F433-C2A7F10B15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60"/>
          <a:stretch>
            <a:fillRect/>
          </a:stretch>
        </p:blipFill>
        <p:spPr>
          <a:xfrm>
            <a:off x="6215308" y="3794918"/>
            <a:ext cx="5029615" cy="30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5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A438C-87F3-2B52-4133-82CF99FD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85BD0C-E108-3562-EA3C-C2916B85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C69B582-2244-3CFC-9F94-A963F61B2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Existerande kurstillfällen som lagts till i utbudsomgångar är nu klickbara även innan utbud har skapats för tillfället.</a:t>
            </a:r>
          </a:p>
          <a:p>
            <a:r>
              <a:rPr lang="sv-SE" dirty="0"/>
              <a:t>I dialogrutan för att redigera kurstillfällen och kurspaketeringstillfällen i fliken "Hantera förslag" har stödet för skärmläsare förbättrats så att rullistor läses korrekt.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8DE4015-0478-1AB2-E6A2-9A0A345167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128" b="11263"/>
          <a:stretch>
            <a:fillRect/>
          </a:stretch>
        </p:blipFill>
        <p:spPr>
          <a:xfrm>
            <a:off x="1451582" y="2639114"/>
            <a:ext cx="8810018" cy="367278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0E9B300-CF40-7D96-0182-9E4C139F3FFF}"/>
              </a:ext>
            </a:extLst>
          </p:cNvPr>
          <p:cNvSpPr/>
          <p:nvPr/>
        </p:nvSpPr>
        <p:spPr>
          <a:xfrm>
            <a:off x="7213600" y="5226756"/>
            <a:ext cx="880533" cy="10851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32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  <p:bldP spid="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3BBA49-A85A-3D46-2E11-6ED6F150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95F891-51D0-3774-D60B-4CEC8D277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går nu att ändra beloppet för flera fakturor samtidigt.</a:t>
            </a:r>
          </a:p>
        </p:txBody>
      </p:sp>
    </p:spTree>
    <p:extLst>
      <p:ext uri="{BB962C8B-B14F-4D97-AF65-F5344CB8AC3E}">
        <p14:creationId xmlns:p14="http://schemas.microsoft.com/office/powerpoint/2010/main" val="181421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B6009F-F8CA-352F-0790-2467B669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Studiedeltagande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5C13E28-B8BB-E29D-5842-814FFA703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registreringsintyg visas nu mer information om kurspaketering när man väljer "Alla registreringar ordnade efter program (eller motsvarande)". </a:t>
            </a:r>
          </a:p>
          <a:p>
            <a:pPr lvl="1"/>
            <a:r>
              <a:rPr lang="sv-SE" dirty="0"/>
              <a:t>Följande uppgifter har lagts till: Studieperiod, studietakt, undervisningstid, undervisningsform och studieort.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C4AD83-0139-5DC2-83E9-08F9D434FE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298"/>
          <a:stretch>
            <a:fillRect/>
          </a:stretch>
        </p:blipFill>
        <p:spPr>
          <a:xfrm>
            <a:off x="1693333" y="3229307"/>
            <a:ext cx="6909542" cy="33690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6E68007-851E-D133-263B-4A3DD9CA8C1E}"/>
              </a:ext>
            </a:extLst>
          </p:cNvPr>
          <p:cNvSpPr/>
          <p:nvPr/>
        </p:nvSpPr>
        <p:spPr>
          <a:xfrm>
            <a:off x="1693334" y="5034844"/>
            <a:ext cx="5881510" cy="5757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768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C26E5-156D-4D58-F660-07C7674AB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0357CF-0402-DC86-4716-7EB3CA2A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47A45B-DF01-CE31-155F-FC260BDF8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Lärosätet kan styra hur vissa delar av resultatrapporteringen fungerar. Inställningen kan göras på hela lärosätet eller på respektive organisationsenhet. </a:t>
            </a:r>
          </a:p>
          <a:p>
            <a:pPr lvl="1"/>
            <a:r>
              <a:rPr lang="sv-SE" dirty="0"/>
              <a:t>Systemaktivitet "Resultat: Hantera rättighetskonfiguration" har ändrat namn till: "Resultat: Hantera resultatkonfiguration"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Studenter som har fått en modul markerad som ”utgår” kan inte längre anmäla sig till aktivitetstillfällen som avser till den modulen.</a:t>
            </a:r>
          </a:p>
        </p:txBody>
      </p:sp>
    </p:spTree>
    <p:extLst>
      <p:ext uri="{BB962C8B-B14F-4D97-AF65-F5344CB8AC3E}">
        <p14:creationId xmlns:p14="http://schemas.microsoft.com/office/powerpoint/2010/main" val="64111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470B10B-2125-37EB-F0AD-92560CFAC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Pedagogiskt stöd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0544270-265D-970D-6671-E24B68C8A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Visningen av beslutsinformation har kompletterats med flera uppgifter samt en sammanfattning av händelser, så att det kan användas som underlag vid eventuella överklaganden.</a:t>
            </a:r>
          </a:p>
        </p:txBody>
      </p:sp>
    </p:spTree>
    <p:extLst>
      <p:ext uri="{BB962C8B-B14F-4D97-AF65-F5344CB8AC3E}">
        <p14:creationId xmlns:p14="http://schemas.microsoft.com/office/powerpoint/2010/main" val="314761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3C00010-FD97-1BF6-C0CD-111802A9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866"/>
            <a:ext cx="10515600" cy="1325563"/>
          </a:xfrm>
        </p:spPr>
        <p:txBody>
          <a:bodyPr/>
          <a:lstStyle/>
          <a:p>
            <a:r>
              <a:rPr lang="sv-SE" dirty="0"/>
              <a:t>Ärende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70EF4A1-219B-3584-2C30-7E6E5CB97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54564" cy="4351338"/>
          </a:xfrm>
        </p:spPr>
        <p:txBody>
          <a:bodyPr/>
          <a:lstStyle/>
          <a:p>
            <a:r>
              <a:rPr lang="sv-SE" dirty="0"/>
              <a:t>"Tidslinje" har införts i alla  ärendetyper</a:t>
            </a:r>
          </a:p>
          <a:p>
            <a:pPr lvl="1"/>
            <a:r>
              <a:rPr lang="sv-SE" dirty="0"/>
              <a:t>Panelen fanns tidigare bara i tillgodoräknandeärenden</a:t>
            </a:r>
          </a:p>
          <a:p>
            <a:pPr lvl="1"/>
            <a:r>
              <a:rPr lang="sv-SE" dirty="0"/>
              <a:t>Tidslinjen innehåller noteringar och historik över vad som gjorts i ärendet. </a:t>
            </a:r>
          </a:p>
          <a:p>
            <a:pPr lvl="1"/>
            <a:r>
              <a:rPr lang="sv-SE" dirty="0"/>
              <a:t>För bevisärenden har även bilagor flyttats till "Tidslinjen" och det finns möjlighet att visa e-postaviseringar som skickats till studenten.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549D22B6-7349-F6C7-2BC2-524B9F09F7B0}"/>
              </a:ext>
            </a:extLst>
          </p:cNvPr>
          <p:cNvGrpSpPr/>
          <p:nvPr/>
        </p:nvGrpSpPr>
        <p:grpSpPr>
          <a:xfrm>
            <a:off x="5436198" y="1715117"/>
            <a:ext cx="6755802" cy="4461846"/>
            <a:chOff x="1000463" y="4538430"/>
            <a:chExt cx="6755802" cy="4461846"/>
          </a:xfrm>
        </p:grpSpPr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96A75BD0-CD4B-F1E4-2787-95F032D1D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" t="19517" r="44588"/>
            <a:stretch>
              <a:fillRect/>
            </a:stretch>
          </p:blipFill>
          <p:spPr>
            <a:xfrm>
              <a:off x="1000463" y="4546742"/>
              <a:ext cx="6755802" cy="445353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329080FA-6D21-363C-82CB-045B29BF2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2837" t="19368" r="20412"/>
            <a:stretch>
              <a:fillRect/>
            </a:stretch>
          </p:blipFill>
          <p:spPr>
            <a:xfrm>
              <a:off x="5714105" y="4538430"/>
              <a:ext cx="2042160" cy="4461846"/>
            </a:xfrm>
            <a:prstGeom prst="rect">
              <a:avLst/>
            </a:prstGeom>
          </p:spPr>
        </p:pic>
      </p:grpSp>
      <p:sp>
        <p:nvSpPr>
          <p:cNvPr id="14" name="Pil: höger 13">
            <a:extLst>
              <a:ext uri="{FF2B5EF4-FFF2-40B4-BE49-F238E27FC236}">
                <a16:creationId xmlns:a16="http://schemas.microsoft.com/office/drawing/2014/main" id="{9CF7CE47-E066-2EF6-1665-B820BB1AEC54}"/>
              </a:ext>
            </a:extLst>
          </p:cNvPr>
          <p:cNvSpPr/>
          <p:nvPr/>
        </p:nvSpPr>
        <p:spPr>
          <a:xfrm rot="7289043">
            <a:off x="6110956" y="2668386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il: höger 14">
            <a:extLst>
              <a:ext uri="{FF2B5EF4-FFF2-40B4-BE49-F238E27FC236}">
                <a16:creationId xmlns:a16="http://schemas.microsoft.com/office/drawing/2014/main" id="{5D7C9D2F-AFEC-4D74-172B-9F1AD2157353}"/>
              </a:ext>
            </a:extLst>
          </p:cNvPr>
          <p:cNvSpPr/>
          <p:nvPr/>
        </p:nvSpPr>
        <p:spPr>
          <a:xfrm rot="7289043">
            <a:off x="6880861" y="2668385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Pil: höger 15">
            <a:extLst>
              <a:ext uri="{FF2B5EF4-FFF2-40B4-BE49-F238E27FC236}">
                <a16:creationId xmlns:a16="http://schemas.microsoft.com/office/drawing/2014/main" id="{E4EFA007-B156-BB47-C449-6B00007B0B67}"/>
              </a:ext>
            </a:extLst>
          </p:cNvPr>
          <p:cNvSpPr/>
          <p:nvPr/>
        </p:nvSpPr>
        <p:spPr>
          <a:xfrm rot="7289043">
            <a:off x="11240724" y="5270267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Pil: höger 20">
            <a:extLst>
              <a:ext uri="{FF2B5EF4-FFF2-40B4-BE49-F238E27FC236}">
                <a16:creationId xmlns:a16="http://schemas.microsoft.com/office/drawing/2014/main" id="{A80339E5-0261-D242-4DFD-BE15F9326A14}"/>
              </a:ext>
            </a:extLst>
          </p:cNvPr>
          <p:cNvSpPr/>
          <p:nvPr/>
        </p:nvSpPr>
        <p:spPr>
          <a:xfrm rot="7289043">
            <a:off x="10632184" y="2560318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29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 animBg="1"/>
      <p:bldP spid="15" grpId="0" animBg="1"/>
      <p:bldP spid="16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EA9545-0426-51A7-36C7-B9C2D3798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Tillgodoräknande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E45D45-4414-E0B6-E0F3-5F5012D72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tillgodoräknandeärenden går det inte längre att redigera underlaget när man har börjat skriva en motivering. När motiveringen är sparad går det åter att göra ändringar i ärendet. </a:t>
            </a:r>
          </a:p>
          <a:p>
            <a:pPr lvl="1"/>
            <a:r>
              <a:rPr lang="sv-SE" dirty="0"/>
              <a:t>Tidigare kunde en osparad motivering försvinna om användaren ändrade något annat i ärendet.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B39BDF3-801A-F9B4-D02C-749728552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38" y="3014133"/>
            <a:ext cx="7889469" cy="3843867"/>
          </a:xfrm>
          <a:prstGeom prst="rect">
            <a:avLst/>
          </a:prstGeom>
        </p:spPr>
      </p:pic>
      <p:sp>
        <p:nvSpPr>
          <p:cNvPr id="7" name="Pil: höger 6">
            <a:extLst>
              <a:ext uri="{FF2B5EF4-FFF2-40B4-BE49-F238E27FC236}">
                <a16:creationId xmlns:a16="http://schemas.microsoft.com/office/drawing/2014/main" id="{20B20FB9-A2D0-B556-6EEA-F64A582C0400}"/>
              </a:ext>
            </a:extLst>
          </p:cNvPr>
          <p:cNvSpPr/>
          <p:nvPr/>
        </p:nvSpPr>
        <p:spPr>
          <a:xfrm rot="10800000">
            <a:off x="4779381" y="2973185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höger 8">
            <a:extLst>
              <a:ext uri="{FF2B5EF4-FFF2-40B4-BE49-F238E27FC236}">
                <a16:creationId xmlns:a16="http://schemas.microsoft.com/office/drawing/2014/main" id="{D7C19F6B-4E5B-A659-4782-D9286800A0E9}"/>
              </a:ext>
            </a:extLst>
          </p:cNvPr>
          <p:cNvSpPr/>
          <p:nvPr/>
        </p:nvSpPr>
        <p:spPr>
          <a:xfrm>
            <a:off x="5019206" y="3654222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F3587E29-2EA5-6A4A-6FC2-EBCE374662FF}"/>
              </a:ext>
            </a:extLst>
          </p:cNvPr>
          <p:cNvSpPr/>
          <p:nvPr/>
        </p:nvSpPr>
        <p:spPr>
          <a:xfrm rot="10800000">
            <a:off x="2554727" y="6447435"/>
            <a:ext cx="673331" cy="490451"/>
          </a:xfrm>
          <a:prstGeom prst="rightArrow">
            <a:avLst/>
          </a:prstGeom>
          <a:solidFill>
            <a:srgbClr val="DCA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94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0F701DC3-D57C-3A72-78D6-BACDE2978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Bevis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895F342-C0F7-9903-C84C-A718B732E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Personal kan nu bifoga bilagor (</a:t>
            </a:r>
            <a:r>
              <a:rPr lang="sv-SE" dirty="0" err="1"/>
              <a:t>pdf</a:t>
            </a:r>
            <a:r>
              <a:rPr lang="sv-SE" dirty="0"/>
              <a:t>) i rättelse/ändrings-ärenden. Dessa bilagor syns inte för studenten.</a:t>
            </a:r>
          </a:p>
          <a:p>
            <a:r>
              <a:rPr lang="sv-SE" dirty="0"/>
              <a:t>I Diploma supplements sidfot har det svenska ordet "sida" tagits bort, så att dokumentet är helt engelskspråkigt.</a:t>
            </a:r>
          </a:p>
          <a:p>
            <a:r>
              <a:rPr lang="sv-SE" dirty="0"/>
              <a:t>Radbrytningar i Diploma supplement fungerar nu konsekvent genom att texten hamnar under rubriken i de flesta fall.</a:t>
            </a:r>
          </a:p>
          <a:p>
            <a:pPr lvl="1"/>
            <a:r>
              <a:rPr lang="sv-SE" dirty="0"/>
              <a:t>Undantaget är punkt 1 ("Information </a:t>
            </a:r>
            <a:r>
              <a:rPr lang="sv-SE" dirty="0" err="1"/>
              <a:t>identifying</a:t>
            </a:r>
            <a:r>
              <a:rPr lang="sv-SE" dirty="0"/>
              <a:t> the </a:t>
            </a:r>
            <a:r>
              <a:rPr lang="sv-SE" dirty="0" err="1"/>
              <a:t>holder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qualification</a:t>
            </a:r>
            <a:r>
              <a:rPr lang="sv-SE" dirty="0"/>
              <a:t>") där texten är så kort att den ryms på samma rad.</a:t>
            </a:r>
          </a:p>
          <a:p>
            <a:r>
              <a:rPr lang="sv-SE" dirty="0"/>
              <a:t>Det finns nu en ny dokumentmall för helt engelskspråkiga bevis. Denna är främst framtagen för Handelshögskolans räkning.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EE45775-D925-DF93-ECF5-7E9FDC8EA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136" y="3429000"/>
            <a:ext cx="6506483" cy="16385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6960A57-301D-035E-09A3-1222C379CD62}"/>
              </a:ext>
            </a:extLst>
          </p:cNvPr>
          <p:cNvCxnSpPr/>
          <p:nvPr/>
        </p:nvCxnSpPr>
        <p:spPr>
          <a:xfrm flipV="1">
            <a:off x="6355644" y="4199467"/>
            <a:ext cx="587023" cy="203200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85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B0D64C-F7A3-37D7-B277-331702E37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Ladok för studenter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43D5EE-6BAE-B0DD-4749-EA4BA2D74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Förbättrad hantering av byte av lärosäte i Ladok för studenter.</a:t>
            </a:r>
          </a:p>
          <a:p>
            <a:pPr lvl="1"/>
            <a:r>
              <a:rPr lang="sv-SE" dirty="0"/>
              <a:t>Val av lärosäte är i dialogruta istället för rullista.</a:t>
            </a:r>
          </a:p>
          <a:p>
            <a:pPr lvl="1"/>
            <a:r>
              <a:rPr lang="sv-SE" dirty="0"/>
              <a:t>Studenten kan arbeta med flera lärosäten samtidigt i olika webbläsarfönster eller -flikar. </a:t>
            </a:r>
          </a:p>
          <a:p>
            <a:pPr lvl="1"/>
            <a:r>
              <a:rPr lang="sv-SE" dirty="0"/>
              <a:t>Lärosäten med krav på högre tillitsnivå än den studenten är inloggad med visas men är inte möjliga att byta till.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Visning av annan merit har förtydligats genom att omfattningsenhet och betyg alltid skrivs ut. Samt att i de fall där ",5" felaktigt visades som ",0" har rättats.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Studenter kan nu maximalt lägga till 100 alternativa inloggningsmetoder.</a:t>
            </a:r>
          </a:p>
        </p:txBody>
      </p:sp>
    </p:spTree>
    <p:extLst>
      <p:ext uri="{BB962C8B-B14F-4D97-AF65-F5344CB8AC3E}">
        <p14:creationId xmlns:p14="http://schemas.microsoft.com/office/powerpoint/2010/main" val="414533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F4EEAA-18BC-EB82-A595-08E8A313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BI-objekt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6264782-1212-B162-14A7-FDB791003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sv-SE" dirty="0"/>
              <a:t>Nya BI-objekt med information om resultatnoteringar: </a:t>
            </a:r>
          </a:p>
          <a:p>
            <a:pPr lvl="1"/>
            <a:r>
              <a:rPr lang="sv-SE" dirty="0"/>
              <a:t>BI_RESULTATNOTERINGSDEFINITIONER</a:t>
            </a:r>
          </a:p>
          <a:p>
            <a:pPr lvl="1"/>
            <a:r>
              <a:rPr lang="sv-SE" dirty="0"/>
              <a:t>BI_RESULTATNOTERINGSDEFINITIONER_KURSTILLFALLEN</a:t>
            </a:r>
          </a:p>
          <a:p>
            <a:r>
              <a:rPr lang="sv-SE" dirty="0"/>
              <a:t>Nya BI-objekt med information om ärendekorgar och vilken ärendekorg som ett ärende tillhör:</a:t>
            </a:r>
          </a:p>
          <a:p>
            <a:pPr lvl="1"/>
            <a:r>
              <a:rPr lang="sv-SE" dirty="0"/>
              <a:t>BI_ARENDEKORGAR </a:t>
            </a:r>
          </a:p>
          <a:p>
            <a:pPr lvl="1"/>
            <a:r>
              <a:rPr lang="sv-SE" dirty="0"/>
              <a:t>BI_ARENDEKORGFORDELNING</a:t>
            </a:r>
          </a:p>
          <a:p>
            <a:r>
              <a:rPr lang="sv-SE" dirty="0"/>
              <a:t>Nya BI-objekt för grunddata:</a:t>
            </a:r>
          </a:p>
          <a:p>
            <a:pPr lvl="1"/>
            <a:r>
              <a:rPr lang="sv-SE" dirty="0"/>
              <a:t>BI_AVSTANGNING_ORSAKER</a:t>
            </a:r>
          </a:p>
          <a:p>
            <a:pPr lvl="1"/>
            <a:r>
              <a:rPr lang="sv-SE" dirty="0"/>
              <a:t>BI_BEVISKATEGORIER</a:t>
            </a:r>
          </a:p>
          <a:p>
            <a:pPr lvl="1"/>
            <a:r>
              <a:rPr lang="sv-SE" dirty="0"/>
              <a:t>BI_AMNESGRUPPER</a:t>
            </a:r>
          </a:p>
          <a:p>
            <a:pPr lvl="1"/>
            <a:r>
              <a:rPr lang="sv-SE" dirty="0"/>
              <a:t>BI_UTBILDNINGSTYPER</a:t>
            </a:r>
          </a:p>
          <a:p>
            <a:pPr lvl="1"/>
            <a:r>
              <a:rPr lang="sv-SE" dirty="0"/>
              <a:t>BI_ENHETER</a:t>
            </a:r>
          </a:p>
          <a:p>
            <a:pPr lvl="1"/>
            <a:r>
              <a:rPr lang="sv-SE" dirty="0"/>
              <a:t>BI_EJ_AVGIFTSSKYLDIG_ORSAKER</a:t>
            </a:r>
          </a:p>
          <a:p>
            <a:pPr lvl="1"/>
            <a:r>
              <a:rPr lang="sv-SE" dirty="0"/>
              <a:t>BI_UTBYTESPROGRAM</a:t>
            </a:r>
          </a:p>
        </p:txBody>
      </p:sp>
    </p:spTree>
    <p:extLst>
      <p:ext uri="{BB962C8B-B14F-4D97-AF65-F5344CB8AC3E}">
        <p14:creationId xmlns:p14="http://schemas.microsoft.com/office/powerpoint/2010/main" val="23598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F5935-1BD1-ED92-C84F-C28F12B1F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A299E4-61E2-4EB0-7FB3-DA061DDB8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BI-objekt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D3D7A7-8F14-775F-2CCF-C3B66E6A7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BI-objekten BI_RESULTAT och BI_KLARMARKERADE_RESULTAT har kompletterats med "Hänvisning till beslutshandling" (textfält).</a:t>
            </a:r>
          </a:p>
          <a:p>
            <a:r>
              <a:rPr lang="sv-SE" dirty="0"/>
              <a:t>BI-objektet BI_UTBILDNINGSTILLFALLESSTRUKTURER_UTBILDNINGSTILLFALLESBOXAR har kompletterats med kolumnen "Antagningsförfarande".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521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ED6-5E74-31AC-7551-D9F824E0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04B7E41-110E-B6BD-F049-5DD2214D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version 3.3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214A46-B9F5-7FF8-1E5E-D510F33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82200" cy="4351338"/>
          </a:xfrm>
        </p:spPr>
        <p:txBody>
          <a:bodyPr/>
          <a:lstStyle/>
          <a:p>
            <a:r>
              <a:rPr lang="sv-SE" dirty="0"/>
              <a:t>Möjlighet att kommunicera med student i bevisärenden</a:t>
            </a:r>
          </a:p>
          <a:p>
            <a:r>
              <a:rPr lang="sv-SE" dirty="0"/>
              <a:t>Ny vy i studieavgiftshanteringen för att se </a:t>
            </a:r>
            <a:r>
              <a:rPr lang="sv-SE"/>
              <a:t>borttagna fakturor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87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5D9FB9-44AF-99EB-1415-829436A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idag!</a:t>
            </a:r>
          </a:p>
        </p:txBody>
      </p:sp>
    </p:spTree>
    <p:extLst>
      <p:ext uri="{BB962C8B-B14F-4D97-AF65-F5344CB8AC3E}">
        <p14:creationId xmlns:p14="http://schemas.microsoft.com/office/powerpoint/2010/main" val="30986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Nya grafiska</Template>
  <TotalTime>10323</TotalTime>
  <Words>775</Words>
  <Application>Microsoft Office PowerPoint</Application>
  <PresentationFormat>Bredbild</PresentationFormat>
  <Paragraphs>77</Paragraphs>
  <Slides>17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4" baseType="lpstr">
      <vt:lpstr>Figtree SemiBold</vt:lpstr>
      <vt:lpstr>Figtree</vt:lpstr>
      <vt:lpstr>Aptos</vt:lpstr>
      <vt:lpstr>Figtree Medium</vt:lpstr>
      <vt:lpstr>Arial</vt:lpstr>
      <vt:lpstr>Wingdings 3</vt:lpstr>
      <vt:lpstr>Office Theme</vt:lpstr>
      <vt:lpstr>PowerPoint-presentation</vt:lpstr>
      <vt:lpstr>Demo av version 3.2</vt:lpstr>
      <vt:lpstr>Detta kommer demonstreras</vt:lpstr>
      <vt:lpstr>Utbildningsplanering</vt:lpstr>
      <vt:lpstr>Utbudsomgång</vt:lpstr>
      <vt:lpstr>Studieavgifter</vt:lpstr>
      <vt:lpstr>Studiedeltagande</vt:lpstr>
      <vt:lpstr>Resultat</vt:lpstr>
      <vt:lpstr>Pedagogiskt stöd</vt:lpstr>
      <vt:lpstr>Ärende</vt:lpstr>
      <vt:lpstr>Tillgodoräknande</vt:lpstr>
      <vt:lpstr>Bevis</vt:lpstr>
      <vt:lpstr>Ladok för studenter</vt:lpstr>
      <vt:lpstr>BI-objekt</vt:lpstr>
      <vt:lpstr>BI-objekt</vt:lpstr>
      <vt:lpstr>Inför version 3.3</vt:lpstr>
      <vt:lpstr>Tack för idag!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Versionsdemo</dc:title>
  <dc:creator>Klara Nordström</dc:creator>
  <cp:lastModifiedBy>Klara Nordström</cp:lastModifiedBy>
  <cp:revision>934</cp:revision>
  <dcterms:created xsi:type="dcterms:W3CDTF">2024-03-26T12:09:15Z</dcterms:created>
  <dcterms:modified xsi:type="dcterms:W3CDTF">2026-09-07T06:21:44Z</dcterms:modified>
</cp:coreProperties>
</file>