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56" r:id="rId3"/>
    <p:sldId id="259" r:id="rId4"/>
    <p:sldId id="337" r:id="rId5"/>
    <p:sldId id="335" r:id="rId6"/>
    <p:sldId id="336" r:id="rId7"/>
    <p:sldId id="332" r:id="rId8"/>
    <p:sldId id="331" r:id="rId9"/>
    <p:sldId id="333" r:id="rId10"/>
    <p:sldId id="334" r:id="rId11"/>
    <p:sldId id="330" r:id="rId12"/>
    <p:sldId id="329" r:id="rId13"/>
    <p:sldId id="338" r:id="rId14"/>
    <p:sldId id="328" r:id="rId15"/>
    <p:sldId id="292" r:id="rId16"/>
  </p:sldIdLst>
  <p:sldSz cx="12192000" cy="6858000"/>
  <p:notesSz cx="6858000" cy="9144000"/>
  <p:embeddedFontLst>
    <p:embeddedFont>
      <p:font typeface="Figtree" panose="020B0604020202020204" charset="0"/>
      <p:regular r:id="rId18"/>
      <p:bold r:id="rId19"/>
      <p:italic r:id="rId20"/>
      <p:boldItalic r:id="rId21"/>
    </p:embeddedFont>
    <p:embeddedFont>
      <p:font typeface="Figtree Medium" panose="020B0604020202020204" charset="0"/>
      <p:regular r:id="rId22"/>
      <p:italic r:id="rId23"/>
    </p:embeddedFont>
    <p:embeddedFont>
      <p:font typeface="Figtree SemiBold" panose="020B0604020202020204" charset="0"/>
      <p:regular r:id="rId24"/>
      <p:bold r:id="rId25"/>
      <p:italic r:id="rId26"/>
      <p:boldItalic r:id="rId27"/>
    </p:embeddedFont>
    <p:embeddedFont>
      <p:font typeface="Wingdings 3" panose="05040102010807070707" pitchFamily="18" charset="2"/>
      <p:regular r:id="rId28"/>
    </p:embeddedFont>
  </p:embeddedFontLst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0F4"/>
    <a:srgbClr val="0E72ED"/>
    <a:srgbClr val="DCA346"/>
    <a:srgbClr val="04B067"/>
    <a:srgbClr val="F1F1F3"/>
    <a:srgbClr val="C6C6C6"/>
    <a:srgbClr val="F3F4F6"/>
    <a:srgbClr val="F9F9F9"/>
    <a:srgbClr val="FFFFFF"/>
    <a:srgbClr val="007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2" autoAdjust="0"/>
    <p:restoredTop sz="96247" autoAdjust="0"/>
  </p:normalViewPr>
  <p:slideViewPr>
    <p:cSldViewPr snapToGrid="0">
      <p:cViewPr>
        <p:scale>
          <a:sx n="66" d="100"/>
          <a:sy n="66" d="100"/>
        </p:scale>
        <p:origin x="1238" y="7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3E644-9AD9-1B47-BB31-DDA0E5DC1CDE}" type="datetimeFigureOut">
              <a:rPr lang="en-SE" smtClean="0"/>
              <a:t>09/21/2026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C61D6-423E-A349-AA98-83ABF4E6F90D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04031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C61D6-423E-A349-AA98-83ABF4E6F90D}" type="slidenum">
              <a:rPr lang="en-SE" smtClean="0"/>
              <a:t>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68857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CBD8B-BEB3-B472-0651-BC2036179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fld id="{8A50A0E2-9454-1A47-9ECA-17CFBF43F9D8}" type="datetime1">
              <a:rPr lang="sv-SE" smtClean="0"/>
              <a:t>2026-09-21</a:t>
            </a:fld>
            <a:endParaRPr lang="en-S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66BBB8C-BB60-1947-468F-4BBF3B1EB7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182" y="574654"/>
            <a:ext cx="1498235" cy="43927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55D4715-3F9A-45B2-ACFB-A466A2DBC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3557" y="5873750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57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CBD8B-BEB3-B472-0651-BC2036179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fld id="{8A50A0E2-9454-1A47-9ECA-17CFBF43F9D8}" type="datetime1">
              <a:rPr lang="sv-SE" smtClean="0"/>
              <a:t>2026-09-21</a:t>
            </a:fld>
            <a:endParaRPr lang="en-SE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55D4715-3F9A-45B2-ACFB-A466A2DBC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3557" y="5873750"/>
            <a:ext cx="482600" cy="482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8CAF758-5B8D-914A-57C4-A29D178133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544" y="541292"/>
            <a:ext cx="4272022" cy="53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00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379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C1C9D6-962A-9EDB-1387-C352C1B327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182" y="574654"/>
            <a:ext cx="1498235" cy="43927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35106B-D516-2187-B352-7C2BE62ED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3026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63637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379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7855B1E-D74F-C54E-CE61-83490999A0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7544" y="541292"/>
            <a:ext cx="4272022" cy="53400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78373-6821-27A5-958A-7B85ECC9A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3026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946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541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4130E41-A691-BDBC-87BE-64335B450A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182" y="5845186"/>
            <a:ext cx="1498235" cy="43927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66FF7B2-0F90-0298-DB7F-3555F3C39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975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02024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541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70278C9-6026-42BB-776E-1DDE9814F9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9551" y="5801857"/>
            <a:ext cx="4272022" cy="53400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AC793-6678-D009-476D-A6BD526DA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975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69117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anli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3031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De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buClr>
                <a:srgbClr val="04B067"/>
              </a:buClr>
              <a:buFont typeface="Wingdings 3" panose="05040102010807070707" pitchFamily="18" charset="2"/>
              <a:buChar char="u"/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98967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F17F89-5D8E-AFD6-042E-5A6533FE93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20657" y="693915"/>
            <a:ext cx="4084222" cy="61769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14391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5" y="-22904"/>
            <a:ext cx="2862805" cy="693435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D2CE4E-AC76-C81C-ABB7-824E23D16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2870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CAAF4D-6321-8AFB-25DE-405E79C85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E4C24-AEF2-7249-9AA0-1CAC3A320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591498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59D4D0-806D-EE44-D99C-0A1D6CA18E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0012" y="3342860"/>
            <a:ext cx="4064885" cy="5773316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7442C5-5137-0062-09E9-5DFF18786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21398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FFE41FF-7FD8-9D00-8599-5FC39B691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65799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A95824-1C64-A0B8-445C-F67C747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6120E-D0F4-1F4F-69D2-4A9203D0D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F8254F5-2E54-2929-1B50-47A66009FA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16513" y="2702030"/>
            <a:ext cx="4958971" cy="145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22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A95824-1C64-A0B8-445C-F67C747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6120E-D0F4-1F4F-69D2-4A9203D0D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C45834E-24AB-6E9B-FCF7-14C44E43EA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2154" y="2719890"/>
            <a:ext cx="3287692" cy="14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96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17671-6EE3-A30D-909F-10565891E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9982" y="669246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2026-09-21</a:t>
            </a:fld>
            <a:endParaRPr lang="en-SE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BCBE20B-8B28-E5CA-4285-ADD0803ED2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413" y="589322"/>
            <a:ext cx="1491577" cy="43732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DD751FC-B2D6-7414-1C06-8D064CB16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83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17671-6EE3-A30D-909F-10565891E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9982" y="669246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2026-09-21</a:t>
            </a:fld>
            <a:endParaRPr lang="en-SE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DD751FC-B2D6-7414-1C06-8D064CB16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5FDF1DF-3C1E-CB5D-8F80-82B4AFDA9A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516" y="541347"/>
            <a:ext cx="4092018" cy="51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63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03C7DB-07EE-ADCC-4E8D-9518244B9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4" y="0"/>
            <a:ext cx="2839656" cy="687827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F2EA030-428D-BEBB-B319-92680E206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36418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03C7DB-07EE-ADCC-4E8D-9518244B9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28814" y="326528"/>
            <a:ext cx="563186" cy="136416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EAB526-E829-9FA6-CF67-28AE852FE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25735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5BFFF2-459C-96C8-6A90-602E2C124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02367" y="0"/>
            <a:ext cx="4089633" cy="6858000"/>
          </a:xfrm>
          <a:prstGeom prst="rect">
            <a:avLst/>
          </a:prstGeom>
          <a:solidFill>
            <a:srgbClr val="007633"/>
          </a:solidFill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2AF513B9-3816-BAEB-4843-7EC0969F3732}"/>
              </a:ext>
            </a:extLst>
          </p:cNvPr>
          <p:cNvSpPr/>
          <p:nvPr userDrawn="1"/>
        </p:nvSpPr>
        <p:spPr>
          <a:xfrm rot="917296">
            <a:off x="9070416" y="-183710"/>
            <a:ext cx="3892918" cy="7703438"/>
          </a:xfrm>
          <a:custGeom>
            <a:avLst/>
            <a:gdLst>
              <a:gd name="connsiteX0" fmla="*/ 0 w 1628775"/>
              <a:gd name="connsiteY0" fmla="*/ 0 h 7125079"/>
              <a:gd name="connsiteX1" fmla="*/ 1628775 w 1628775"/>
              <a:gd name="connsiteY1" fmla="*/ 0 h 7125079"/>
              <a:gd name="connsiteX2" fmla="*/ 1628775 w 1628775"/>
              <a:gd name="connsiteY2" fmla="*/ 7125079 h 7125079"/>
              <a:gd name="connsiteX3" fmla="*/ 0 w 1628775"/>
              <a:gd name="connsiteY3" fmla="*/ 7125079 h 7125079"/>
              <a:gd name="connsiteX4" fmla="*/ 0 w 1628775"/>
              <a:gd name="connsiteY4" fmla="*/ 0 h 7125079"/>
              <a:gd name="connsiteX0" fmla="*/ 0 w 2082897"/>
              <a:gd name="connsiteY0" fmla="*/ 578359 h 7703438"/>
              <a:gd name="connsiteX1" fmla="*/ 2082897 w 2082897"/>
              <a:gd name="connsiteY1" fmla="*/ 0 h 7703438"/>
              <a:gd name="connsiteX2" fmla="*/ 1628775 w 2082897"/>
              <a:gd name="connsiteY2" fmla="*/ 7703438 h 7703438"/>
              <a:gd name="connsiteX3" fmla="*/ 0 w 2082897"/>
              <a:gd name="connsiteY3" fmla="*/ 7703438 h 7703438"/>
              <a:gd name="connsiteX4" fmla="*/ 0 w 2082897"/>
              <a:gd name="connsiteY4" fmla="*/ 578359 h 7703438"/>
              <a:gd name="connsiteX0" fmla="*/ 0 w 3892918"/>
              <a:gd name="connsiteY0" fmla="*/ 578359 h 7703438"/>
              <a:gd name="connsiteX1" fmla="*/ 2082897 w 3892918"/>
              <a:gd name="connsiteY1" fmla="*/ 0 h 7703438"/>
              <a:gd name="connsiteX2" fmla="*/ 3892918 w 3892918"/>
              <a:gd name="connsiteY2" fmla="*/ 6630313 h 7703438"/>
              <a:gd name="connsiteX3" fmla="*/ 0 w 3892918"/>
              <a:gd name="connsiteY3" fmla="*/ 7703438 h 7703438"/>
              <a:gd name="connsiteX4" fmla="*/ 0 w 3892918"/>
              <a:gd name="connsiteY4" fmla="*/ 578359 h 770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92918" h="7703438">
                <a:moveTo>
                  <a:pt x="0" y="578359"/>
                </a:moveTo>
                <a:lnTo>
                  <a:pt x="2082897" y="0"/>
                </a:lnTo>
                <a:lnTo>
                  <a:pt x="3892918" y="6630313"/>
                </a:lnTo>
                <a:lnTo>
                  <a:pt x="0" y="7703438"/>
                </a:lnTo>
                <a:lnTo>
                  <a:pt x="0" y="578359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EE276D9-B1D7-512E-9E31-307589EAF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078776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9D2C18-4ADF-1CDE-6E0D-62FC46F7F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164014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7038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EEC4692-26F6-5E3C-7ADC-092571DAE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2138" y="6036815"/>
            <a:ext cx="1587724" cy="46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46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12B14E5-2648-4329-AFFD-B10A575CFD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32650" y="2754614"/>
            <a:ext cx="3126699" cy="13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21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51D169-60D0-F73F-8657-C5C05CE6AF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2026-09-21</a:t>
            </a:fld>
            <a:endParaRPr lang="en-SE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B07326-30B0-DEF1-E871-62752D93D7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413" y="589322"/>
            <a:ext cx="1491577" cy="43732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F7D56C4-BD66-A21C-CF40-6646800FB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08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8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51D169-60D0-F73F-8657-C5C05CE6AF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2026-09-21</a:t>
            </a:fld>
            <a:endParaRPr lang="en-S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7D56C4-BD66-A21C-CF40-6646800FB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BE6E8F6-C384-1E29-A9EC-4D22C46805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516" y="550678"/>
            <a:ext cx="4092018" cy="51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2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5F2F90-7F02-5858-E37B-3DACBEDC72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662B6-E63C-6D4A-56B7-1260C5AA4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063888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CAAF4D-6321-8AFB-25DE-405E79C85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94381-2C45-C341-AE82-F9E7DD509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639469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0993AB-4E17-B9A2-D11A-438C67C691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5" y="-22904"/>
            <a:ext cx="2862805" cy="693435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9C839-6834-A094-B1BF-887D63EC7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263445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724E1D99-EC3B-00B1-4FA1-678700860336}"/>
              </a:ext>
            </a:extLst>
          </p:cNvPr>
          <p:cNvSpPr/>
          <p:nvPr userDrawn="1"/>
        </p:nvSpPr>
        <p:spPr>
          <a:xfrm>
            <a:off x="-1587" y="0"/>
            <a:ext cx="12193587" cy="2836863"/>
          </a:xfrm>
          <a:custGeom>
            <a:avLst/>
            <a:gdLst>
              <a:gd name="connsiteX0" fmla="*/ 0 w 12192000"/>
              <a:gd name="connsiteY0" fmla="*/ 0 h 1790700"/>
              <a:gd name="connsiteX1" fmla="*/ 12192000 w 12192000"/>
              <a:gd name="connsiteY1" fmla="*/ 0 h 1790700"/>
              <a:gd name="connsiteX2" fmla="*/ 12192000 w 12192000"/>
              <a:gd name="connsiteY2" fmla="*/ 1790700 h 1790700"/>
              <a:gd name="connsiteX3" fmla="*/ 0 w 12192000"/>
              <a:gd name="connsiteY3" fmla="*/ 1790700 h 1790700"/>
              <a:gd name="connsiteX4" fmla="*/ 0 w 12192000"/>
              <a:gd name="connsiteY4" fmla="*/ 0 h 1790700"/>
              <a:gd name="connsiteX0" fmla="*/ 25400 w 12217400"/>
              <a:gd name="connsiteY0" fmla="*/ 0 h 2730500"/>
              <a:gd name="connsiteX1" fmla="*/ 12217400 w 12217400"/>
              <a:gd name="connsiteY1" fmla="*/ 0 h 2730500"/>
              <a:gd name="connsiteX2" fmla="*/ 12217400 w 12217400"/>
              <a:gd name="connsiteY2" fmla="*/ 1790700 h 2730500"/>
              <a:gd name="connsiteX3" fmla="*/ 0 w 12217400"/>
              <a:gd name="connsiteY3" fmla="*/ 2730500 h 2730500"/>
              <a:gd name="connsiteX4" fmla="*/ 25400 w 12217400"/>
              <a:gd name="connsiteY4" fmla="*/ 0 h 2730500"/>
              <a:gd name="connsiteX0" fmla="*/ 1587 w 12193587"/>
              <a:gd name="connsiteY0" fmla="*/ 0 h 2735092"/>
              <a:gd name="connsiteX1" fmla="*/ 12193587 w 12193587"/>
              <a:gd name="connsiteY1" fmla="*/ 0 h 2735092"/>
              <a:gd name="connsiteX2" fmla="*/ 12193587 w 12193587"/>
              <a:gd name="connsiteY2" fmla="*/ 1790700 h 2735092"/>
              <a:gd name="connsiteX3" fmla="*/ 0 w 12193587"/>
              <a:gd name="connsiteY3" fmla="*/ 2735092 h 2735092"/>
              <a:gd name="connsiteX4" fmla="*/ 1587 w 12193587"/>
              <a:gd name="connsiteY4" fmla="*/ 0 h 273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3587" h="2735092">
                <a:moveTo>
                  <a:pt x="1587" y="0"/>
                </a:moveTo>
                <a:lnTo>
                  <a:pt x="12193587" y="0"/>
                </a:lnTo>
                <a:lnTo>
                  <a:pt x="12193587" y="1790700"/>
                </a:lnTo>
                <a:lnTo>
                  <a:pt x="0" y="2735092"/>
                </a:lnTo>
                <a:lnTo>
                  <a:pt x="1587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94381-2C45-C341-AE82-F9E7DD509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6620766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D10D52E0-5D28-E763-7378-2C9B3446CA04}"/>
              </a:ext>
            </a:extLst>
          </p:cNvPr>
          <p:cNvSpPr/>
          <p:nvPr userDrawn="1"/>
        </p:nvSpPr>
        <p:spPr>
          <a:xfrm>
            <a:off x="0" y="1690688"/>
            <a:ext cx="6096000" cy="5167312"/>
          </a:xfrm>
          <a:prstGeom prst="round1Rect">
            <a:avLst/>
          </a:prstGeom>
          <a:solidFill>
            <a:srgbClr val="CAD8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8629006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6096000" y="0"/>
            <a:ext cx="6096000" cy="6858000"/>
          </a:xfrm>
          <a:prstGeom prst="round1Rect">
            <a:avLst/>
          </a:prstGeom>
          <a:solidFill>
            <a:srgbClr val="CAD8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3108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56092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6095103" y="2047081"/>
            <a:ext cx="6106228" cy="4842588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06228" h="4842588">
                <a:moveTo>
                  <a:pt x="9331" y="0"/>
                </a:moveTo>
                <a:lnTo>
                  <a:pt x="5089311" y="0"/>
                </a:lnTo>
                <a:cubicBezTo>
                  <a:pt x="5650443" y="0"/>
                  <a:pt x="6105331" y="454888"/>
                  <a:pt x="6105331" y="1016020"/>
                </a:cubicBezTo>
                <a:cubicBezTo>
                  <a:pt x="6108441" y="2412841"/>
                  <a:pt x="6102221" y="3417775"/>
                  <a:pt x="6105331" y="4814596"/>
                </a:cubicBezTo>
                <a:lnTo>
                  <a:pt x="0" y="4842588"/>
                </a:lnTo>
                <a:cubicBezTo>
                  <a:pt x="3110" y="3228392"/>
                  <a:pt x="6221" y="1614196"/>
                  <a:pt x="9331" y="0"/>
                </a:cubicBezTo>
                <a:close/>
              </a:path>
            </a:pathLst>
          </a:custGeom>
          <a:solidFill>
            <a:srgbClr val="754F0B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3108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237629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416494" y="1690688"/>
            <a:ext cx="11779059" cy="5205213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  <a:gd name="connsiteX0" fmla="*/ 284 w 6123814"/>
              <a:gd name="connsiteY0" fmla="*/ 0 h 4851466"/>
              <a:gd name="connsiteX1" fmla="*/ 5106897 w 6123814"/>
              <a:gd name="connsiteY1" fmla="*/ 8878 h 4851466"/>
              <a:gd name="connsiteX2" fmla="*/ 6122917 w 6123814"/>
              <a:gd name="connsiteY2" fmla="*/ 1024898 h 4851466"/>
              <a:gd name="connsiteX3" fmla="*/ 6122917 w 6123814"/>
              <a:gd name="connsiteY3" fmla="*/ 4823474 h 4851466"/>
              <a:gd name="connsiteX4" fmla="*/ 17586 w 6123814"/>
              <a:gd name="connsiteY4" fmla="*/ 4851466 h 4851466"/>
              <a:gd name="connsiteX5" fmla="*/ 284 w 6123814"/>
              <a:gd name="connsiteY5" fmla="*/ 0 h 4851466"/>
              <a:gd name="connsiteX0" fmla="*/ 1 w 11769729"/>
              <a:gd name="connsiteY0" fmla="*/ 0 h 4842588"/>
              <a:gd name="connsiteX1" fmla="*/ 10752812 w 11769729"/>
              <a:gd name="connsiteY1" fmla="*/ 0 h 4842588"/>
              <a:gd name="connsiteX2" fmla="*/ 11768832 w 11769729"/>
              <a:gd name="connsiteY2" fmla="*/ 1016020 h 4842588"/>
              <a:gd name="connsiteX3" fmla="*/ 11768832 w 11769729"/>
              <a:gd name="connsiteY3" fmla="*/ 4814596 h 4842588"/>
              <a:gd name="connsiteX4" fmla="*/ 5663501 w 11769729"/>
              <a:gd name="connsiteY4" fmla="*/ 4842588 h 4842588"/>
              <a:gd name="connsiteX5" fmla="*/ 1 w 11769729"/>
              <a:gd name="connsiteY5" fmla="*/ 0 h 4842588"/>
              <a:gd name="connsiteX0" fmla="*/ 1 w 11769729"/>
              <a:gd name="connsiteY0" fmla="*/ 0 h 5205213"/>
              <a:gd name="connsiteX1" fmla="*/ 10752812 w 11769729"/>
              <a:gd name="connsiteY1" fmla="*/ 0 h 5205213"/>
              <a:gd name="connsiteX2" fmla="*/ 11768832 w 11769729"/>
              <a:gd name="connsiteY2" fmla="*/ 1016020 h 5205213"/>
              <a:gd name="connsiteX3" fmla="*/ 11768832 w 11769729"/>
              <a:gd name="connsiteY3" fmla="*/ 5205213 h 5205213"/>
              <a:gd name="connsiteX4" fmla="*/ 5663501 w 11769729"/>
              <a:gd name="connsiteY4" fmla="*/ 4842588 h 5205213"/>
              <a:gd name="connsiteX5" fmla="*/ 1 w 11769729"/>
              <a:gd name="connsiteY5" fmla="*/ 0 h 5205213"/>
              <a:gd name="connsiteX0" fmla="*/ 9331 w 11779059"/>
              <a:gd name="connsiteY0" fmla="*/ 0 h 5205213"/>
              <a:gd name="connsiteX1" fmla="*/ 10762142 w 11779059"/>
              <a:gd name="connsiteY1" fmla="*/ 0 h 5205213"/>
              <a:gd name="connsiteX2" fmla="*/ 11778162 w 11779059"/>
              <a:gd name="connsiteY2" fmla="*/ 1016020 h 5205213"/>
              <a:gd name="connsiteX3" fmla="*/ 11778162 w 11779059"/>
              <a:gd name="connsiteY3" fmla="*/ 5205213 h 5205213"/>
              <a:gd name="connsiteX4" fmla="*/ 0 w 11779059"/>
              <a:gd name="connsiteY4" fmla="*/ 5197695 h 5205213"/>
              <a:gd name="connsiteX5" fmla="*/ 9331 w 11779059"/>
              <a:gd name="connsiteY5" fmla="*/ 0 h 520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9059" h="5205213">
                <a:moveTo>
                  <a:pt x="9331" y="0"/>
                </a:moveTo>
                <a:lnTo>
                  <a:pt x="10762142" y="0"/>
                </a:lnTo>
                <a:cubicBezTo>
                  <a:pt x="11323274" y="0"/>
                  <a:pt x="11778162" y="454888"/>
                  <a:pt x="11778162" y="1016020"/>
                </a:cubicBezTo>
                <a:cubicBezTo>
                  <a:pt x="11781272" y="2412841"/>
                  <a:pt x="11775052" y="3808392"/>
                  <a:pt x="11778162" y="5205213"/>
                </a:cubicBezTo>
                <a:lnTo>
                  <a:pt x="0" y="5197695"/>
                </a:lnTo>
                <a:cubicBezTo>
                  <a:pt x="3110" y="3583499"/>
                  <a:pt x="6221" y="1614196"/>
                  <a:pt x="9331" y="0"/>
                </a:cubicBezTo>
                <a:close/>
              </a:path>
            </a:pathLst>
          </a:custGeom>
          <a:solidFill>
            <a:srgbClr val="754F0B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8971235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404314" y="1398688"/>
            <a:ext cx="11797212" cy="5445345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  <a:gd name="connsiteX0" fmla="*/ 284 w 6123814"/>
              <a:gd name="connsiteY0" fmla="*/ 0 h 4851466"/>
              <a:gd name="connsiteX1" fmla="*/ 5106897 w 6123814"/>
              <a:gd name="connsiteY1" fmla="*/ 8878 h 4851466"/>
              <a:gd name="connsiteX2" fmla="*/ 6122917 w 6123814"/>
              <a:gd name="connsiteY2" fmla="*/ 1024898 h 4851466"/>
              <a:gd name="connsiteX3" fmla="*/ 6122917 w 6123814"/>
              <a:gd name="connsiteY3" fmla="*/ 4823474 h 4851466"/>
              <a:gd name="connsiteX4" fmla="*/ 17586 w 6123814"/>
              <a:gd name="connsiteY4" fmla="*/ 4851466 h 4851466"/>
              <a:gd name="connsiteX5" fmla="*/ 284 w 6123814"/>
              <a:gd name="connsiteY5" fmla="*/ 0 h 4851466"/>
              <a:gd name="connsiteX0" fmla="*/ 1 w 11769729"/>
              <a:gd name="connsiteY0" fmla="*/ 0 h 4842588"/>
              <a:gd name="connsiteX1" fmla="*/ 10752812 w 11769729"/>
              <a:gd name="connsiteY1" fmla="*/ 0 h 4842588"/>
              <a:gd name="connsiteX2" fmla="*/ 11768832 w 11769729"/>
              <a:gd name="connsiteY2" fmla="*/ 1016020 h 4842588"/>
              <a:gd name="connsiteX3" fmla="*/ 11768832 w 11769729"/>
              <a:gd name="connsiteY3" fmla="*/ 4814596 h 4842588"/>
              <a:gd name="connsiteX4" fmla="*/ 5663501 w 11769729"/>
              <a:gd name="connsiteY4" fmla="*/ 4842588 h 4842588"/>
              <a:gd name="connsiteX5" fmla="*/ 1 w 11769729"/>
              <a:gd name="connsiteY5" fmla="*/ 0 h 4842588"/>
              <a:gd name="connsiteX0" fmla="*/ 1 w 11769729"/>
              <a:gd name="connsiteY0" fmla="*/ 0 h 5205213"/>
              <a:gd name="connsiteX1" fmla="*/ 10752812 w 11769729"/>
              <a:gd name="connsiteY1" fmla="*/ 0 h 5205213"/>
              <a:gd name="connsiteX2" fmla="*/ 11768832 w 11769729"/>
              <a:gd name="connsiteY2" fmla="*/ 1016020 h 5205213"/>
              <a:gd name="connsiteX3" fmla="*/ 11768832 w 11769729"/>
              <a:gd name="connsiteY3" fmla="*/ 5205213 h 5205213"/>
              <a:gd name="connsiteX4" fmla="*/ 5663501 w 11769729"/>
              <a:gd name="connsiteY4" fmla="*/ 4842588 h 5205213"/>
              <a:gd name="connsiteX5" fmla="*/ 1 w 11769729"/>
              <a:gd name="connsiteY5" fmla="*/ 0 h 5205213"/>
              <a:gd name="connsiteX0" fmla="*/ 9331 w 11779059"/>
              <a:gd name="connsiteY0" fmla="*/ 0 h 5205213"/>
              <a:gd name="connsiteX1" fmla="*/ 10762142 w 11779059"/>
              <a:gd name="connsiteY1" fmla="*/ 0 h 5205213"/>
              <a:gd name="connsiteX2" fmla="*/ 11778162 w 11779059"/>
              <a:gd name="connsiteY2" fmla="*/ 1016020 h 5205213"/>
              <a:gd name="connsiteX3" fmla="*/ 11778162 w 11779059"/>
              <a:gd name="connsiteY3" fmla="*/ 5205213 h 5205213"/>
              <a:gd name="connsiteX4" fmla="*/ 0 w 11779059"/>
              <a:gd name="connsiteY4" fmla="*/ 5197695 h 5205213"/>
              <a:gd name="connsiteX5" fmla="*/ 9331 w 11779059"/>
              <a:gd name="connsiteY5" fmla="*/ 0 h 5205213"/>
              <a:gd name="connsiteX0" fmla="*/ 9331 w 11787687"/>
              <a:gd name="connsiteY0" fmla="*/ 0 h 5443338"/>
              <a:gd name="connsiteX1" fmla="*/ 10762142 w 11787687"/>
              <a:gd name="connsiteY1" fmla="*/ 0 h 5443338"/>
              <a:gd name="connsiteX2" fmla="*/ 11778162 w 11787687"/>
              <a:gd name="connsiteY2" fmla="*/ 1016020 h 5443338"/>
              <a:gd name="connsiteX3" fmla="*/ 11787687 w 11787687"/>
              <a:gd name="connsiteY3" fmla="*/ 5443338 h 5443338"/>
              <a:gd name="connsiteX4" fmla="*/ 0 w 11787687"/>
              <a:gd name="connsiteY4" fmla="*/ 5197695 h 5443338"/>
              <a:gd name="connsiteX5" fmla="*/ 9331 w 11787687"/>
              <a:gd name="connsiteY5" fmla="*/ 0 h 5443338"/>
              <a:gd name="connsiteX0" fmla="*/ 18856 w 11797212"/>
              <a:gd name="connsiteY0" fmla="*/ 0 h 5445345"/>
              <a:gd name="connsiteX1" fmla="*/ 10771667 w 11797212"/>
              <a:gd name="connsiteY1" fmla="*/ 0 h 5445345"/>
              <a:gd name="connsiteX2" fmla="*/ 11787687 w 11797212"/>
              <a:gd name="connsiteY2" fmla="*/ 1016020 h 5445345"/>
              <a:gd name="connsiteX3" fmla="*/ 11797212 w 11797212"/>
              <a:gd name="connsiteY3" fmla="*/ 5443338 h 5445345"/>
              <a:gd name="connsiteX4" fmla="*/ 0 w 11797212"/>
              <a:gd name="connsiteY4" fmla="*/ 5445345 h 5445345"/>
              <a:gd name="connsiteX5" fmla="*/ 18856 w 11797212"/>
              <a:gd name="connsiteY5" fmla="*/ 0 h 544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97212" h="5445345">
                <a:moveTo>
                  <a:pt x="18856" y="0"/>
                </a:moveTo>
                <a:lnTo>
                  <a:pt x="10771667" y="0"/>
                </a:lnTo>
                <a:cubicBezTo>
                  <a:pt x="11332799" y="0"/>
                  <a:pt x="11787687" y="454888"/>
                  <a:pt x="11787687" y="1016020"/>
                </a:cubicBezTo>
                <a:cubicBezTo>
                  <a:pt x="11790797" y="2412841"/>
                  <a:pt x="11794102" y="4046517"/>
                  <a:pt x="11797212" y="5443338"/>
                </a:cubicBezTo>
                <a:lnTo>
                  <a:pt x="0" y="5445345"/>
                </a:lnTo>
                <a:cubicBezTo>
                  <a:pt x="3110" y="3831149"/>
                  <a:pt x="15746" y="1614196"/>
                  <a:pt x="18856" y="0"/>
                </a:cubicBez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solidFill>
                  <a:schemeClr val="bg1"/>
                </a:solidFill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251669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ED23103-4AAA-6EBE-45F8-9E3EF1DF925D}"/>
              </a:ext>
            </a:extLst>
          </p:cNvPr>
          <p:cNvSpPr/>
          <p:nvPr userDrawn="1"/>
        </p:nvSpPr>
        <p:spPr>
          <a:xfrm rot="243989">
            <a:off x="-50845" y="-424978"/>
            <a:ext cx="12342844" cy="2209838"/>
          </a:xfrm>
          <a:custGeom>
            <a:avLst/>
            <a:gdLst>
              <a:gd name="connsiteX0" fmla="*/ 0 w 12220146"/>
              <a:gd name="connsiteY0" fmla="*/ 0 h 3004457"/>
              <a:gd name="connsiteX1" fmla="*/ 12220146 w 12220146"/>
              <a:gd name="connsiteY1" fmla="*/ 0 h 3004457"/>
              <a:gd name="connsiteX2" fmla="*/ 12220146 w 12220146"/>
              <a:gd name="connsiteY2" fmla="*/ 3004457 h 3004457"/>
              <a:gd name="connsiteX3" fmla="*/ 0 w 12220146"/>
              <a:gd name="connsiteY3" fmla="*/ 3004457 h 3004457"/>
              <a:gd name="connsiteX4" fmla="*/ 0 w 12220146"/>
              <a:gd name="connsiteY4" fmla="*/ 0 h 3004457"/>
              <a:gd name="connsiteX0" fmla="*/ 0 w 12342844"/>
              <a:gd name="connsiteY0" fmla="*/ 1632060 h 3004457"/>
              <a:gd name="connsiteX1" fmla="*/ 12342844 w 12342844"/>
              <a:gd name="connsiteY1" fmla="*/ 0 h 3004457"/>
              <a:gd name="connsiteX2" fmla="*/ 12342844 w 12342844"/>
              <a:gd name="connsiteY2" fmla="*/ 3004457 h 3004457"/>
              <a:gd name="connsiteX3" fmla="*/ 122698 w 12342844"/>
              <a:gd name="connsiteY3" fmla="*/ 3004457 h 3004457"/>
              <a:gd name="connsiteX4" fmla="*/ 0 w 12342844"/>
              <a:gd name="connsiteY4" fmla="*/ 1632060 h 3004457"/>
              <a:gd name="connsiteX0" fmla="*/ 0 w 12342844"/>
              <a:gd name="connsiteY0" fmla="*/ 837441 h 2209838"/>
              <a:gd name="connsiteX1" fmla="*/ 12179708 w 12342844"/>
              <a:gd name="connsiteY1" fmla="*/ 0 h 2209838"/>
              <a:gd name="connsiteX2" fmla="*/ 12342844 w 12342844"/>
              <a:gd name="connsiteY2" fmla="*/ 2209838 h 2209838"/>
              <a:gd name="connsiteX3" fmla="*/ 122698 w 12342844"/>
              <a:gd name="connsiteY3" fmla="*/ 2209838 h 2209838"/>
              <a:gd name="connsiteX4" fmla="*/ 0 w 12342844"/>
              <a:gd name="connsiteY4" fmla="*/ 837441 h 2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2844" h="2209838">
                <a:moveTo>
                  <a:pt x="0" y="837441"/>
                </a:moveTo>
                <a:lnTo>
                  <a:pt x="12179708" y="0"/>
                </a:lnTo>
                <a:lnTo>
                  <a:pt x="12342844" y="2209838"/>
                </a:lnTo>
                <a:lnTo>
                  <a:pt x="122698" y="2209838"/>
                </a:lnTo>
                <a:lnTo>
                  <a:pt x="0" y="837441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solidFill>
                  <a:schemeClr val="bg1"/>
                </a:solidFill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4587008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ED23103-4AAA-6EBE-45F8-9E3EF1DF925D}"/>
              </a:ext>
            </a:extLst>
          </p:cNvPr>
          <p:cNvSpPr/>
          <p:nvPr userDrawn="1"/>
        </p:nvSpPr>
        <p:spPr>
          <a:xfrm rot="243989">
            <a:off x="-107758" y="-457354"/>
            <a:ext cx="12482504" cy="4765386"/>
          </a:xfrm>
          <a:custGeom>
            <a:avLst/>
            <a:gdLst>
              <a:gd name="connsiteX0" fmla="*/ 0 w 12215175"/>
              <a:gd name="connsiteY0" fmla="*/ 0 h 5781861"/>
              <a:gd name="connsiteX1" fmla="*/ 12215175 w 12215175"/>
              <a:gd name="connsiteY1" fmla="*/ 0 h 5781861"/>
              <a:gd name="connsiteX2" fmla="*/ 12215175 w 12215175"/>
              <a:gd name="connsiteY2" fmla="*/ 5781861 h 5781861"/>
              <a:gd name="connsiteX3" fmla="*/ 0 w 12215175"/>
              <a:gd name="connsiteY3" fmla="*/ 5781861 h 5781861"/>
              <a:gd name="connsiteX4" fmla="*/ 0 w 12215175"/>
              <a:gd name="connsiteY4" fmla="*/ 0 h 5781861"/>
              <a:gd name="connsiteX0" fmla="*/ 0 w 12482504"/>
              <a:gd name="connsiteY0" fmla="*/ 1881068 h 5781861"/>
              <a:gd name="connsiteX1" fmla="*/ 12482504 w 12482504"/>
              <a:gd name="connsiteY1" fmla="*/ 0 h 5781861"/>
              <a:gd name="connsiteX2" fmla="*/ 12482504 w 12482504"/>
              <a:gd name="connsiteY2" fmla="*/ 5781861 h 5781861"/>
              <a:gd name="connsiteX3" fmla="*/ 267329 w 12482504"/>
              <a:gd name="connsiteY3" fmla="*/ 5781861 h 5781861"/>
              <a:gd name="connsiteX4" fmla="*/ 0 w 12482504"/>
              <a:gd name="connsiteY4" fmla="*/ 1881068 h 5781861"/>
              <a:gd name="connsiteX0" fmla="*/ 0 w 12482504"/>
              <a:gd name="connsiteY0" fmla="*/ 1629358 h 5530151"/>
              <a:gd name="connsiteX1" fmla="*/ 12299869 w 12482504"/>
              <a:gd name="connsiteY1" fmla="*/ 0 h 5530151"/>
              <a:gd name="connsiteX2" fmla="*/ 12482504 w 12482504"/>
              <a:gd name="connsiteY2" fmla="*/ 5530151 h 5530151"/>
              <a:gd name="connsiteX3" fmla="*/ 267329 w 12482504"/>
              <a:gd name="connsiteY3" fmla="*/ 5530151 h 5530151"/>
              <a:gd name="connsiteX4" fmla="*/ 0 w 12482504"/>
              <a:gd name="connsiteY4" fmla="*/ 1629358 h 5530151"/>
              <a:gd name="connsiteX0" fmla="*/ 0 w 12482504"/>
              <a:gd name="connsiteY0" fmla="*/ 864593 h 4765386"/>
              <a:gd name="connsiteX1" fmla="*/ 12153708 w 12482504"/>
              <a:gd name="connsiteY1" fmla="*/ 0 h 4765386"/>
              <a:gd name="connsiteX2" fmla="*/ 12482504 w 12482504"/>
              <a:gd name="connsiteY2" fmla="*/ 4765386 h 4765386"/>
              <a:gd name="connsiteX3" fmla="*/ 267329 w 12482504"/>
              <a:gd name="connsiteY3" fmla="*/ 4765386 h 4765386"/>
              <a:gd name="connsiteX4" fmla="*/ 0 w 12482504"/>
              <a:gd name="connsiteY4" fmla="*/ 864593 h 476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2504" h="4765386">
                <a:moveTo>
                  <a:pt x="0" y="864593"/>
                </a:moveTo>
                <a:lnTo>
                  <a:pt x="12153708" y="0"/>
                </a:lnTo>
                <a:lnTo>
                  <a:pt x="12482504" y="4765386"/>
                </a:lnTo>
                <a:lnTo>
                  <a:pt x="267329" y="4765386"/>
                </a:lnTo>
                <a:lnTo>
                  <a:pt x="0" y="864593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075856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347C-455C-0BAF-5376-652754923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1B567-9C19-A63B-BF88-ECB34A7C3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66900"/>
            <a:ext cx="5157787" cy="4322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1B324E-3E90-E468-EEEC-37B1EC51A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66900"/>
            <a:ext cx="5183188" cy="4322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7321207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3486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4AA211-5EA4-3AEC-5935-DB51C205FA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F7B27D-44D5-ADDA-F6DE-41C6CDB1E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4448492" cy="1268096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80301-8D23-6E5E-70E8-86DCA4E64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69280" y="987425"/>
            <a:ext cx="568610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17DEE-93A4-9BD5-BB4A-C9C5B4AD6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53640"/>
            <a:ext cx="4448492" cy="341534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73910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1EFB08-47C3-3F4C-F28E-6157CB80BA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95160" y="0"/>
            <a:ext cx="519684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80301-8D23-6E5E-70E8-86DCA4E64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19976" y="0"/>
            <a:ext cx="4772024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6DA3AAB-37F1-831B-EFA1-A9DC4BF8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5696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CAABE1-A30B-0327-4064-369B85FAEA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825625"/>
            <a:ext cx="615696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77906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B85BBC-75C8-A5B9-C000-757D8F01D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65FB9-B18E-D96A-9239-226000CCA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7F281-F576-B19F-199C-3852683DD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FA0968-ABAC-5F43-9115-8C66E652C644}" type="datetime1">
              <a:rPr lang="sv-SE" smtClean="0"/>
              <a:t>2026-09-21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8408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0" r:id="rId3"/>
    <p:sldLayoutId id="2147483683" r:id="rId4"/>
    <p:sldLayoutId id="2147483681" r:id="rId5"/>
    <p:sldLayoutId id="2147483684" r:id="rId6"/>
    <p:sldLayoutId id="2147483672" r:id="rId7"/>
    <p:sldLayoutId id="2147483690" r:id="rId8"/>
    <p:sldLayoutId id="2147483674" r:id="rId9"/>
    <p:sldLayoutId id="2147483661" r:id="rId10"/>
    <p:sldLayoutId id="2147483663" r:id="rId11"/>
    <p:sldLayoutId id="2147483667" r:id="rId12"/>
    <p:sldLayoutId id="2147483666" r:id="rId13"/>
    <p:sldLayoutId id="2147483671" r:id="rId14"/>
    <p:sldLayoutId id="2147483685" r:id="rId15"/>
    <p:sldLayoutId id="2147483660" r:id="rId16"/>
    <p:sldLayoutId id="2147483686" r:id="rId17"/>
    <p:sldLayoutId id="2147483662" r:id="rId18"/>
    <p:sldLayoutId id="2147483673" r:id="rId19"/>
    <p:sldLayoutId id="2147483664" r:id="rId20"/>
    <p:sldLayoutId id="2147483665" r:id="rId21"/>
    <p:sldLayoutId id="2147483670" r:id="rId22"/>
    <p:sldLayoutId id="2147483687" r:id="rId23"/>
    <p:sldLayoutId id="2147483675" r:id="rId24"/>
    <p:sldLayoutId id="2147483689" r:id="rId25"/>
    <p:sldLayoutId id="2147483677" r:id="rId26"/>
    <p:sldLayoutId id="2147483678" r:id="rId27"/>
    <p:sldLayoutId id="2147483676" r:id="rId28"/>
    <p:sldLayoutId id="2147483692" r:id="rId29"/>
    <p:sldLayoutId id="2147483652" r:id="rId30"/>
    <p:sldLayoutId id="2147483669" r:id="rId31"/>
    <p:sldLayoutId id="2147483691" r:id="rId32"/>
    <p:sldLayoutId id="2147483695" r:id="rId33"/>
    <p:sldLayoutId id="2147483696" r:id="rId34"/>
    <p:sldLayoutId id="2147483697" r:id="rId35"/>
    <p:sldLayoutId id="2147483698" r:id="rId36"/>
    <p:sldLayoutId id="2147483653" r:id="rId37"/>
    <p:sldLayoutId id="2147483655" r:id="rId38"/>
    <p:sldLayoutId id="2147483657" r:id="rId39"/>
    <p:sldLayoutId id="2147483668" r:id="rId4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Figtree Semi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>
            <a:extLst>
              <a:ext uri="{FF2B5EF4-FFF2-40B4-BE49-F238E27FC236}">
                <a16:creationId xmlns:a16="http://schemas.microsoft.com/office/drawing/2014/main" id="{2A066810-0716-D4B6-AE9B-AD2294347919}"/>
              </a:ext>
            </a:extLst>
          </p:cNvPr>
          <p:cNvGrpSpPr/>
          <p:nvPr/>
        </p:nvGrpSpPr>
        <p:grpSpPr>
          <a:xfrm>
            <a:off x="5188228" y="5337777"/>
            <a:ext cx="3334215" cy="1114581"/>
            <a:chOff x="5188228" y="5337777"/>
            <a:chExt cx="3334215" cy="1114581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0EA8E285-EDEF-C94D-1181-69B97F027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8228" y="5337777"/>
              <a:ext cx="3334215" cy="1114581"/>
            </a:xfrm>
            <a:prstGeom prst="rect">
              <a:avLst/>
            </a:prstGeom>
          </p:spPr>
        </p:pic>
        <p:sp>
          <p:nvSpPr>
            <p:cNvPr id="2" name="textruta 1">
              <a:extLst>
                <a:ext uri="{FF2B5EF4-FFF2-40B4-BE49-F238E27FC236}">
                  <a16:creationId xmlns:a16="http://schemas.microsoft.com/office/drawing/2014/main" id="{F358F3A9-2D22-478F-2E55-9AC944F87968}"/>
                </a:ext>
              </a:extLst>
            </p:cNvPr>
            <p:cNvSpPr txBox="1"/>
            <p:nvPr/>
          </p:nvSpPr>
          <p:spPr>
            <a:xfrm>
              <a:off x="5560706" y="5520176"/>
              <a:ext cx="800089" cy="138499"/>
            </a:xfrm>
            <a:prstGeom prst="rect">
              <a:avLst/>
            </a:prstGeom>
            <a:solidFill>
              <a:srgbClr val="0E72ED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v-SE" sz="900" dirty="0"/>
                <a:t>Edda Ahrent</a:t>
              </a:r>
            </a:p>
          </p:txBody>
        </p:sp>
      </p:grp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59BB0D1-9BAE-EF4A-BC28-155FDA93913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r>
              <a:rPr lang="sv-SE" sz="2000" dirty="0">
                <a:latin typeface="+mn-lt"/>
              </a:rPr>
              <a:t>Snart börjar… </a:t>
            </a:r>
          </a:p>
          <a:p>
            <a:pPr marL="0" indent="0">
              <a:buNone/>
            </a:pPr>
            <a:r>
              <a:rPr lang="sv-SE" sz="3600" dirty="0">
                <a:latin typeface="Figtree SemiBold" pitchFamily="2" charset="0"/>
              </a:rPr>
              <a:t>Demo av version 3.3</a:t>
            </a:r>
            <a:br>
              <a:rPr lang="sv-SE" sz="2000" dirty="0"/>
            </a:br>
            <a:r>
              <a:rPr lang="sv-SE" sz="2000" dirty="0">
                <a:latin typeface="+mn-lt"/>
              </a:rPr>
              <a:t>Mötet spelas in. Inspelningen och chatten kommer läggas upp på ladokkonsortiet.se. </a:t>
            </a:r>
          </a:p>
          <a:p>
            <a:pPr marL="0" indent="0">
              <a:buNone/>
            </a:pPr>
            <a:endParaRPr lang="sv-SE" sz="2000" dirty="0">
              <a:latin typeface="+mn-lt"/>
            </a:endParaRPr>
          </a:p>
          <a:p>
            <a:pPr marL="0" indent="0">
              <a:buNone/>
            </a:pPr>
            <a:r>
              <a:rPr lang="sv-SE" sz="2000" b="1" dirty="0">
                <a:latin typeface="+mn-lt"/>
              </a:rPr>
              <a:t>Vill du inte vara med? </a:t>
            </a:r>
          </a:p>
          <a:p>
            <a:pPr marL="0" indent="0">
              <a:buNone/>
            </a:pPr>
            <a:r>
              <a:rPr lang="sv-SE" sz="2000" dirty="0">
                <a:latin typeface="+mn-lt"/>
              </a:rPr>
              <a:t>Stäng av kamera och mikrofon. Skicka direktmeddelanden till Edda Ahrent i chatten.</a:t>
            </a:r>
            <a:endParaRPr lang="sv-SE" dirty="0">
              <a:latin typeface="+mn-lt"/>
            </a:endParaRPr>
          </a:p>
          <a:p>
            <a:endParaRPr lang="sv-SE" dirty="0">
              <a:latin typeface="+mn-lt"/>
            </a:endParaRPr>
          </a:p>
          <a:p>
            <a:endParaRPr lang="sv-SE" dirty="0"/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F0CC1D79-4219-856A-24CC-171EE1E74D11}"/>
              </a:ext>
            </a:extLst>
          </p:cNvPr>
          <p:cNvGrpSpPr/>
          <p:nvPr/>
        </p:nvGrpSpPr>
        <p:grpSpPr>
          <a:xfrm>
            <a:off x="897468" y="5337778"/>
            <a:ext cx="4008361" cy="1114581"/>
            <a:chOff x="897468" y="5337778"/>
            <a:chExt cx="4008361" cy="1114581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9ABF3BD0-4BB3-F896-2BD4-6C06AD6E6F70}"/>
                </a:ext>
              </a:extLst>
            </p:cNvPr>
            <p:cNvSpPr/>
            <p:nvPr/>
          </p:nvSpPr>
          <p:spPr>
            <a:xfrm>
              <a:off x="897468" y="5337778"/>
              <a:ext cx="4008361" cy="1114581"/>
            </a:xfrm>
            <a:prstGeom prst="rect">
              <a:avLst/>
            </a:prstGeom>
            <a:solidFill>
              <a:srgbClr val="1A1A1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5E83B391-A068-7CEE-8B3E-FD85FB24D8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-6999" r="67123" b="1"/>
            <a:stretch/>
          </p:blipFill>
          <p:spPr>
            <a:xfrm>
              <a:off x="897468" y="5876693"/>
              <a:ext cx="4008361" cy="575666"/>
            </a:xfrm>
            <a:prstGeom prst="rect">
              <a:avLst/>
            </a:prstGeom>
          </p:spPr>
        </p:pic>
      </p:grp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3FBDED3F-E26A-22E3-8D3E-7B961E7C7939}"/>
              </a:ext>
            </a:extLst>
          </p:cNvPr>
          <p:cNvSpPr/>
          <p:nvPr/>
        </p:nvSpPr>
        <p:spPr>
          <a:xfrm>
            <a:off x="930921" y="5798633"/>
            <a:ext cx="1745371" cy="67602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C2DFA834-450D-1B7D-E3A1-C9AC6FB7ACFC}"/>
              </a:ext>
            </a:extLst>
          </p:cNvPr>
          <p:cNvSpPr/>
          <p:nvPr/>
        </p:nvSpPr>
        <p:spPr>
          <a:xfrm>
            <a:off x="5225148" y="5383132"/>
            <a:ext cx="1244808" cy="41625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72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D17A-1401-A23E-2A5C-8978824E3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27188"/>
            <a:ext cx="9144000" cy="2387600"/>
          </a:xfrm>
        </p:spPr>
        <p:txBody>
          <a:bodyPr/>
          <a:lstStyle/>
          <a:p>
            <a:r>
              <a:rPr lang="sv-SE" dirty="0"/>
              <a:t>Demo av version 3.3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F11E5-5C01-D306-7BBA-3DF460747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402931"/>
            <a:ext cx="9144000" cy="1655762"/>
          </a:xfrm>
        </p:spPr>
        <p:txBody>
          <a:bodyPr>
            <a:normAutofit/>
          </a:bodyPr>
          <a:lstStyle/>
          <a:p>
            <a:r>
              <a:rPr lang="sv-SE" sz="2000" b="1" dirty="0"/>
              <a:t>Klara Nordström</a:t>
            </a:r>
            <a:r>
              <a:rPr lang="sv-SE" sz="2000" dirty="0"/>
              <a:t>, användarstöd och kommunikation</a:t>
            </a:r>
          </a:p>
          <a:p>
            <a:r>
              <a:rPr lang="sv-SE" sz="2000" b="1" dirty="0"/>
              <a:t>Edda Ahrent</a:t>
            </a:r>
            <a:r>
              <a:rPr lang="sv-SE" sz="2000" dirty="0"/>
              <a:t>, verksamhetsexpert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985DB74-1F2C-C7B3-6509-154ABB33D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r>
              <a:rPr lang="sv-SE" dirty="0"/>
              <a:t>21 september 2026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940695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399F86C-8996-F992-147E-6D9D8B717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dirty="0"/>
              <a:t>Detta kommer demonstreras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B227CD-4D47-CF4C-8241-67CFBF3C76E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v-SE" sz="2400" dirty="0"/>
              <a:t>AI-chattbot</a:t>
            </a:r>
          </a:p>
          <a:p>
            <a:pPr marL="0" indent="0">
              <a:buNone/>
            </a:pPr>
            <a:r>
              <a:rPr lang="sv-SE" sz="2400" dirty="0"/>
              <a:t>Studieavgifter</a:t>
            </a:r>
          </a:p>
        </p:txBody>
      </p:sp>
    </p:spTree>
    <p:extLst>
      <p:ext uri="{BB962C8B-B14F-4D97-AF65-F5344CB8AC3E}">
        <p14:creationId xmlns:p14="http://schemas.microsoft.com/office/powerpoint/2010/main" val="2291649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ADA7800-1E3D-61BD-C198-F39ED3D8A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AI-chattbot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0EE15DA-D6D5-8F33-E87E-547072E49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Onsdagen den 23 september lanseras AI-chattbotten ”Aldo” som kan svara på frågor om hur användare kan arbeta i Ladok. </a:t>
            </a:r>
          </a:p>
          <a:p>
            <a:pPr lvl="1"/>
            <a:r>
              <a:rPr lang="sv-SE" dirty="0"/>
              <a:t>Chattbotten finns på Ladokkonsortiet.se</a:t>
            </a:r>
          </a:p>
          <a:p>
            <a:pPr lvl="1"/>
            <a:r>
              <a:rPr lang="sv-SE" dirty="0"/>
              <a:t>Kan endast användas av personal på lärosäten</a:t>
            </a:r>
          </a:p>
        </p:txBody>
      </p:sp>
    </p:spTree>
    <p:extLst>
      <p:ext uri="{BB962C8B-B14F-4D97-AF65-F5344CB8AC3E}">
        <p14:creationId xmlns:p14="http://schemas.microsoft.com/office/powerpoint/2010/main" val="823463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2656E6-1539-07EB-8311-4FE7E7439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Utbildningsinformation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D22B224-115B-1009-3FCF-3FF0DBC7E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I sammanställningsfliken för utbildningsversioner och utbildningstillfällen listas nu beslut i den ordning som de fattats (oavsett vilket beslutsdatum som angetts).</a:t>
            </a:r>
          </a:p>
          <a:p>
            <a:r>
              <a:rPr lang="sv-SE" dirty="0"/>
              <a:t>Vid sökning av kurs på forskarnivå syns nu alla sju tecken i kolumnen för utbildningskod.</a:t>
            </a:r>
          </a:p>
          <a:p>
            <a:r>
              <a:rPr lang="sv-SE" dirty="0"/>
              <a:t>Det är inte längre möjligt att via integration direkt ändra organisationsenhet för ej självständiga utbildningar, till exempel inriktning (2007INR). Detta är sedan tidigare inte möjligt att göra via gränssnittet.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15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2F3737-2C3F-3FBF-A486-2E2FE54F2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Utbudsomgång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0800870-0C55-9B6C-A279-E23322A03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I fliken "Planera strukturinnehåll”: Det är nu möjligt att välja vad som ska kopieras med åtgärden "Masshantera kopiera innehåll från förlaga" (beställningar och/eller förslag till inriktningstillfällen).</a:t>
            </a:r>
          </a:p>
          <a:p>
            <a:r>
              <a:rPr lang="sv-SE" dirty="0"/>
              <a:t>I fliken "Hantera förslag”: I vänstra delen av dialogrutan "Detaljer, redigering och jämförelse" visas nu information från det nya tillfället efter det att utbud skapats från ett förslag. Till höger i dialogrutan visas fortsatt förlagan som förslaget skapades från.</a:t>
            </a:r>
          </a:p>
          <a:p>
            <a:r>
              <a:rPr lang="sv-SE" dirty="0"/>
              <a:t>i fliken "Hantera förslag”: I dialogrutan för att redigera kurstillfällen och kurspaketeringstillfällen har stödet för skärmläsare förbättrats så att segmenterade knappar läses korrekt.</a:t>
            </a:r>
          </a:p>
          <a:p>
            <a:r>
              <a:rPr lang="sv-SE" dirty="0"/>
              <a:t>I fliken "Hantera förslag”: Nu visas inställda tillfällen som genomstrukna.</a:t>
            </a:r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72A6EC24-1543-9429-FA6F-598681E126F0}"/>
              </a:ext>
            </a:extLst>
          </p:cNvPr>
          <p:cNvGrpSpPr/>
          <p:nvPr/>
        </p:nvGrpSpPr>
        <p:grpSpPr>
          <a:xfrm>
            <a:off x="2458517" y="3004999"/>
            <a:ext cx="7274965" cy="3649447"/>
            <a:chOff x="0" y="1368177"/>
            <a:chExt cx="8216265" cy="4121645"/>
          </a:xfrm>
        </p:grpSpPr>
        <p:pic>
          <p:nvPicPr>
            <p:cNvPr id="5" name="Bildobjekt 4">
              <a:extLst>
                <a:ext uri="{FF2B5EF4-FFF2-40B4-BE49-F238E27FC236}">
                  <a16:creationId xmlns:a16="http://schemas.microsoft.com/office/drawing/2014/main" id="{692026D3-BDDD-0D08-42F5-FCA67FA1A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35158"/>
            <a:stretch>
              <a:fillRect/>
            </a:stretch>
          </p:blipFill>
          <p:spPr>
            <a:xfrm>
              <a:off x="0" y="1368177"/>
              <a:ext cx="7905509" cy="4121645"/>
            </a:xfrm>
            <a:prstGeom prst="rect">
              <a:avLst/>
            </a:prstGeom>
          </p:spPr>
        </p:pic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CE6C918F-6399-A937-0160-E5353614B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6617"/>
            <a:stretch>
              <a:fillRect/>
            </a:stretch>
          </p:blipFill>
          <p:spPr>
            <a:xfrm>
              <a:off x="7803846" y="1368177"/>
              <a:ext cx="412419" cy="4121645"/>
            </a:xfrm>
            <a:prstGeom prst="rect">
              <a:avLst/>
            </a:prstGeom>
          </p:spPr>
        </p:pic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0DB73BFC-4CD3-9F5C-EE58-FCC2308AD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2609" t="75766"/>
            <a:stretch>
              <a:fillRect/>
            </a:stretch>
          </p:blipFill>
          <p:spPr>
            <a:xfrm>
              <a:off x="6096000" y="4490977"/>
              <a:ext cx="2120265" cy="998845"/>
            </a:xfrm>
            <a:prstGeom prst="rect">
              <a:avLst/>
            </a:prstGeom>
          </p:spPr>
        </p:pic>
      </p:grpSp>
      <p:sp>
        <p:nvSpPr>
          <p:cNvPr id="9" name="Rektangel 8">
            <a:extLst>
              <a:ext uri="{FF2B5EF4-FFF2-40B4-BE49-F238E27FC236}">
                <a16:creationId xmlns:a16="http://schemas.microsoft.com/office/drawing/2014/main" id="{DFAE3C33-4A2F-1BD5-AE66-C3A92932DDEB}"/>
              </a:ext>
            </a:extLst>
          </p:cNvPr>
          <p:cNvSpPr/>
          <p:nvPr/>
        </p:nvSpPr>
        <p:spPr>
          <a:xfrm>
            <a:off x="4097438" y="3996876"/>
            <a:ext cx="1666754" cy="6285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96A05462-C8D6-3BD4-5839-1BAD062177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287"/>
          <a:stretch>
            <a:fillRect/>
          </a:stretch>
        </p:blipFill>
        <p:spPr>
          <a:xfrm>
            <a:off x="1381725" y="3543744"/>
            <a:ext cx="7898435" cy="3286688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0C47A16D-FFB4-1696-D67E-A80B94F584A6}"/>
              </a:ext>
            </a:extLst>
          </p:cNvPr>
          <p:cNvSpPr/>
          <p:nvPr/>
        </p:nvSpPr>
        <p:spPr>
          <a:xfrm>
            <a:off x="2430684" y="6284332"/>
            <a:ext cx="567159" cy="5736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491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9" grpId="1" animBg="1"/>
      <p:bldP spid="12" grpId="0" animBg="1"/>
      <p:bldP spid="1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C4A3F6-C095-892F-5D42-391367684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Studieavgifter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F14266-74F4-D37D-1F64-B07F0C18C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Det går nu att söka fram borttagna fakturor i den nya fliken "Borttagna fakturor".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sv-SE" dirty="0"/>
              <a:t>I </a:t>
            </a:r>
            <a:r>
              <a:rPr lang="sv-SE" dirty="0" err="1"/>
              <a:t>sökvyn</a:t>
            </a:r>
            <a:r>
              <a:rPr lang="sv-SE" dirty="0"/>
              <a:t> för fakturor går det nu att sortera på organisationsenhet och utbildningskod.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4E6E0AE-0FE3-B635-68E1-E9D1959D61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951"/>
          <a:stretch>
            <a:fillRect/>
          </a:stretch>
        </p:blipFill>
        <p:spPr>
          <a:xfrm>
            <a:off x="1070823" y="2897969"/>
            <a:ext cx="9544399" cy="3413932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65FF374-6BD9-BC32-2868-8D73773B0D5A}"/>
              </a:ext>
            </a:extLst>
          </p:cNvPr>
          <p:cNvSpPr/>
          <p:nvPr/>
        </p:nvSpPr>
        <p:spPr>
          <a:xfrm flipV="1">
            <a:off x="5127585" y="4953965"/>
            <a:ext cx="3900668" cy="4514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61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7194BD-E7E9-61D8-8FFE-033ACFF13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Resultat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942B8DA-DE18-5F8D-5325-8AFD0B926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De sista tre tecknen i anonymiseringskoder kommer så långt det är möjligt inte att upprepas på samma aktivitetstillfälle. Påverkar inte redan skapade koder.</a:t>
            </a:r>
          </a:p>
          <a:p>
            <a:r>
              <a:rPr lang="sv-SE" dirty="0"/>
              <a:t>Om resultat rapporteras eller attesteras på en modul som har ett aktivitetstillfälle visas nu en påminnelse om att rapportera eller attestera via aktivitetstillfället istället.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E6BCF658-A765-3870-69C2-9B9D67B45E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706"/>
          <a:stretch>
            <a:fillRect/>
          </a:stretch>
        </p:blipFill>
        <p:spPr>
          <a:xfrm>
            <a:off x="1095162" y="2668125"/>
            <a:ext cx="7452742" cy="376852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3C0F212C-931E-CB07-7FEF-7D771E99A7A4}"/>
              </a:ext>
            </a:extLst>
          </p:cNvPr>
          <p:cNvSpPr/>
          <p:nvPr/>
        </p:nvSpPr>
        <p:spPr>
          <a:xfrm flipV="1">
            <a:off x="2361233" y="5007326"/>
            <a:ext cx="509286" cy="14293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82D5B841-6756-3CD3-5CCC-E439D40B4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163" y="3429000"/>
            <a:ext cx="7030266" cy="326057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5E55ACBE-A0F1-A8EE-651C-1C761DBA2EBF}"/>
              </a:ext>
            </a:extLst>
          </p:cNvPr>
          <p:cNvSpPr/>
          <p:nvPr/>
        </p:nvSpPr>
        <p:spPr>
          <a:xfrm flipV="1">
            <a:off x="1095162" y="4704511"/>
            <a:ext cx="2951547" cy="9028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339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6" grpId="1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3368E89-9D82-F6DF-03F4-161B0C0AE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110" y="3460590"/>
            <a:ext cx="8456407" cy="2862068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D300566-4DF7-C96B-3501-608213911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Tillgodoräknande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EAC6C7-B98B-D5BA-C68B-439B55839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Om en merit studenten åberopat i sin ansökan ingår i ett tidigare beslut visas det sedan tidigare i studentens tillgodoräknandeärende. Nytt är:</a:t>
            </a:r>
          </a:p>
          <a:p>
            <a:pPr lvl="1"/>
            <a:r>
              <a:rPr lang="sv-SE" dirty="0"/>
              <a:t>Borttagna tillgodoräknanden visas inte i listan längre. Tidigare kunde ett borttaget tillgodoräknande visas om det ingick i ett beslut om delvis bifall.</a:t>
            </a:r>
          </a:p>
          <a:p>
            <a:pPr lvl="1"/>
            <a:r>
              <a:rPr lang="sv-SE" dirty="0"/>
              <a:t>Listan över tidigare beslut är nu sorterad.</a:t>
            </a:r>
          </a:p>
          <a:p>
            <a:endParaRPr lang="sv-SE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DECF0854-2A2B-2F97-3235-FF97F6B9F850}"/>
              </a:ext>
            </a:extLst>
          </p:cNvPr>
          <p:cNvSpPr/>
          <p:nvPr/>
        </p:nvSpPr>
        <p:spPr>
          <a:xfrm flipV="1">
            <a:off x="1376979" y="4714390"/>
            <a:ext cx="1495313" cy="3334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741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DC0447-09BC-C655-A144-4732EE7DE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BI-objekt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48615E-CD0A-DC3B-B8DE-0D7468526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Nya BI-objekt som innehåller värdena för de resultatnoteringar som kopplats till ett resultat. Objekten levereras utan historik.</a:t>
            </a:r>
          </a:p>
          <a:p>
            <a:pPr lvl="1"/>
            <a:r>
              <a:rPr lang="sv-SE" dirty="0"/>
              <a:t>BI_RESULTATNOTERINGAR </a:t>
            </a:r>
          </a:p>
          <a:p>
            <a:pPr lvl="1"/>
            <a:r>
              <a:rPr lang="sv-SE" dirty="0"/>
              <a:t>BI_KLARMARKERADE_RESULTATNOTERINGAR</a:t>
            </a:r>
          </a:p>
          <a:p>
            <a:r>
              <a:rPr lang="sv-SE" dirty="0"/>
              <a:t>BI-objekten BI_ATTRIBUTVARDE_FOR_PLAN och BI_ATTRIBUTVARDE_FOR_INGAENDE_DELAR har kompletteras med attributet ”Språkkod”.</a:t>
            </a:r>
          </a:p>
          <a:p>
            <a:r>
              <a:rPr lang="sv-SE" dirty="0"/>
              <a:t>BI-objekt för grunddata har kompletterats med mer information:</a:t>
            </a:r>
          </a:p>
          <a:p>
            <a:pPr lvl="1"/>
            <a:r>
              <a:rPr lang="sv-SE" dirty="0"/>
              <a:t>BI_UTBILDNINGSOMRADE</a:t>
            </a:r>
          </a:p>
          <a:p>
            <a:pPr lvl="1"/>
            <a:r>
              <a:rPr lang="sv-SE" dirty="0"/>
              <a:t>BI_UTBILDNINGSFORMER</a:t>
            </a:r>
          </a:p>
          <a:p>
            <a:pPr lvl="1"/>
            <a:r>
              <a:rPr lang="sv-SE" dirty="0"/>
              <a:t>BI_NIVAER_INOM_STUDIEORDNING</a:t>
            </a:r>
          </a:p>
          <a:p>
            <a:pPr lvl="1"/>
            <a:r>
              <a:rPr lang="sv-SE" dirty="0"/>
              <a:t>BI_UNDERVISNINGSSPRAK</a:t>
            </a:r>
          </a:p>
          <a:p>
            <a:pPr lvl="1"/>
            <a:r>
              <a:rPr lang="sv-SE" dirty="0"/>
              <a:t>BI_TILLTRADESNIVAER</a:t>
            </a:r>
          </a:p>
        </p:txBody>
      </p:sp>
    </p:spTree>
    <p:extLst>
      <p:ext uri="{BB962C8B-B14F-4D97-AF65-F5344CB8AC3E}">
        <p14:creationId xmlns:p14="http://schemas.microsoft.com/office/powerpoint/2010/main" val="248524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A0E9B0-0EBC-9A3F-01F2-C9C4026B1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Ladok för studenter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A2B32D-B974-1ECF-F0BC-1B7DB8A94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Om en student är inloggad med obekräftad identitet på ett lärosäte och försöker byta till ett lärosäte som kräver bekräftad identitet visas nu information om varför det inte går.</a:t>
            </a:r>
          </a:p>
          <a:p>
            <a:r>
              <a:rPr lang="sv-SE" dirty="0"/>
              <a:t>Det går nu att logga in i Ladok för studenter med Ladok-ESI som identifierare i stället för personnummer, </a:t>
            </a:r>
            <a:r>
              <a:rPr lang="sv-SE" dirty="0" err="1"/>
              <a:t>interimspersonnummer</a:t>
            </a:r>
            <a:r>
              <a:rPr lang="sv-SE" dirty="0"/>
              <a:t>, </a:t>
            </a:r>
            <a:r>
              <a:rPr lang="sv-SE" dirty="0" err="1"/>
              <a:t>eIDAS-prid</a:t>
            </a:r>
            <a:r>
              <a:rPr lang="sv-SE" dirty="0"/>
              <a:t> eller Freja-UPI.</a:t>
            </a:r>
          </a:p>
        </p:txBody>
      </p:sp>
      <p:grpSp>
        <p:nvGrpSpPr>
          <p:cNvPr id="7" name="Grupp 6">
            <a:extLst>
              <a:ext uri="{FF2B5EF4-FFF2-40B4-BE49-F238E27FC236}">
                <a16:creationId xmlns:a16="http://schemas.microsoft.com/office/drawing/2014/main" id="{2D3F6315-2AC0-E15B-2FC0-3214E8DAB65C}"/>
              </a:ext>
            </a:extLst>
          </p:cNvPr>
          <p:cNvGrpSpPr/>
          <p:nvPr/>
        </p:nvGrpSpPr>
        <p:grpSpPr>
          <a:xfrm>
            <a:off x="1932939" y="2779481"/>
            <a:ext cx="7044807" cy="3883169"/>
            <a:chOff x="1932939" y="2779481"/>
            <a:chExt cx="7044807" cy="3883169"/>
          </a:xfrm>
        </p:grpSpPr>
        <p:pic>
          <p:nvPicPr>
            <p:cNvPr id="5" name="Bildobjekt 4">
              <a:extLst>
                <a:ext uri="{FF2B5EF4-FFF2-40B4-BE49-F238E27FC236}">
                  <a16:creationId xmlns:a16="http://schemas.microsoft.com/office/drawing/2014/main" id="{EDCB69FA-FF72-0CB9-DDE3-6520E625E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2939" y="2779481"/>
              <a:ext cx="7044807" cy="3883169"/>
            </a:xfrm>
            <a:prstGeom prst="rect">
              <a:avLst/>
            </a:prstGeom>
          </p:spPr>
        </p:pic>
        <p:sp>
          <p:nvSpPr>
            <p:cNvPr id="6" name="textruta 5">
              <a:extLst>
                <a:ext uri="{FF2B5EF4-FFF2-40B4-BE49-F238E27FC236}">
                  <a16:creationId xmlns:a16="http://schemas.microsoft.com/office/drawing/2014/main" id="{29AD60CD-078B-AA22-AAED-78A0604537A9}"/>
                </a:ext>
              </a:extLst>
            </p:cNvPr>
            <p:cNvSpPr txBox="1"/>
            <p:nvPr/>
          </p:nvSpPr>
          <p:spPr>
            <a:xfrm>
              <a:off x="3676261" y="5523723"/>
              <a:ext cx="3095719" cy="230832"/>
            </a:xfrm>
            <a:prstGeom prst="rect">
              <a:avLst/>
            </a:prstGeom>
            <a:solidFill>
              <a:srgbClr val="F2F0F4"/>
            </a:solidFill>
          </p:spPr>
          <p:txBody>
            <a:bodyPr wrap="none" rtlCol="0">
              <a:spAutoFit/>
            </a:bodyPr>
            <a:lstStyle/>
            <a:p>
              <a:r>
                <a:rPr lang="sv-SE" sz="900" u="sng" dirty="0">
                  <a:solidFill>
                    <a:srgbClr val="0E72E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Bekräfta din användare vid Blå lärosätet</a:t>
              </a:r>
              <a:r>
                <a:rPr lang="sv-SE" sz="900" dirty="0">
                  <a:solidFill>
                    <a:srgbClr val="0E72E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          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620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CF1FA44A-69ED-DC44-CFD8-C300B940F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Emrex</a:t>
            </a:r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CB079664-D3C7-C91D-3E0A-1CD6A07F6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Användare utan lärosäteskonto kan nu logga in i </a:t>
            </a:r>
            <a:r>
              <a:rPr lang="sv-SE" dirty="0" err="1"/>
              <a:t>Emrex</a:t>
            </a:r>
            <a:r>
              <a:rPr lang="sv-SE" dirty="0"/>
              <a:t> via </a:t>
            </a:r>
            <a:r>
              <a:rPr lang="sv-SE" dirty="0" err="1"/>
              <a:t>BankID</a:t>
            </a:r>
            <a:r>
              <a:rPr lang="sv-SE" dirty="0"/>
              <a:t> eller Freja.</a:t>
            </a:r>
          </a:p>
        </p:txBody>
      </p:sp>
    </p:spTree>
    <p:extLst>
      <p:ext uri="{BB962C8B-B14F-4D97-AF65-F5344CB8AC3E}">
        <p14:creationId xmlns:p14="http://schemas.microsoft.com/office/powerpoint/2010/main" val="188521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ABC099-19B3-7C5D-003C-7060C786D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Lärosäten med polisutbildning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E1EBEA5-F027-A797-A209-5F57095DD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Nu kan en användare se uppgifter om polisutbildning i Nationell översikt med den nya systemaktiviteten ”Studiedeltagande: Läsa nationell översikt inklusive information om polisutbildning”.</a:t>
            </a:r>
            <a:br>
              <a:rPr lang="sv-SE" dirty="0"/>
            </a:br>
            <a:br>
              <a:rPr lang="sv-SE" dirty="0"/>
            </a:br>
            <a:r>
              <a:rPr lang="sv-SE" dirty="0"/>
              <a:t>Systemaktiviteten är nationell och beställs i en särskild nationell behörighetsprofil via Ladokkonsortiet. Kan endast beställas av lärosäten med polisutbildning. </a:t>
            </a:r>
          </a:p>
        </p:txBody>
      </p:sp>
    </p:spTree>
    <p:extLst>
      <p:ext uri="{BB962C8B-B14F-4D97-AF65-F5344CB8AC3E}">
        <p14:creationId xmlns:p14="http://schemas.microsoft.com/office/powerpoint/2010/main" val="94278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ACED6-5E74-31AC-7551-D9F824E0D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A04B7E41-110E-B6BD-F049-5DD2214DD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Inför version 3.4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3214A46-B9F5-7FF8-1E5E-D510F3343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82200" cy="4351338"/>
          </a:xfrm>
        </p:spPr>
        <p:txBody>
          <a:bodyPr/>
          <a:lstStyle/>
          <a:p>
            <a:r>
              <a:rPr lang="sv-SE" dirty="0"/>
              <a:t>Möjlighet att kommunicera med student i bevisärenden</a:t>
            </a:r>
          </a:p>
          <a:p>
            <a:r>
              <a:rPr lang="sv-SE" dirty="0"/>
              <a:t>Ändringslogg för vem som har skapat/uppdaterat aktivitetstillfällen</a:t>
            </a:r>
          </a:p>
        </p:txBody>
      </p:sp>
    </p:spTree>
    <p:extLst>
      <p:ext uri="{BB962C8B-B14F-4D97-AF65-F5344CB8AC3E}">
        <p14:creationId xmlns:p14="http://schemas.microsoft.com/office/powerpoint/2010/main" val="380870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5D9FB9-44AF-99EB-1415-829436A14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Tack för idag!</a:t>
            </a:r>
          </a:p>
        </p:txBody>
      </p:sp>
    </p:spTree>
    <p:extLst>
      <p:ext uri="{BB962C8B-B14F-4D97-AF65-F5344CB8AC3E}">
        <p14:creationId xmlns:p14="http://schemas.microsoft.com/office/powerpoint/2010/main" val="3098662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npassat 2">
      <a:dk1>
        <a:srgbClr val="000000"/>
      </a:dk1>
      <a:lt1>
        <a:srgbClr val="FFFFFF"/>
      </a:lt1>
      <a:dk2>
        <a:srgbClr val="1A2219"/>
      </a:dk2>
      <a:lt2>
        <a:srgbClr val="ECF0F3"/>
      </a:lt2>
      <a:accent1>
        <a:srgbClr val="E0EBD8"/>
      </a:accent1>
      <a:accent2>
        <a:srgbClr val="9FDDAC"/>
      </a:accent2>
      <a:accent3>
        <a:srgbClr val="04B067"/>
      </a:accent3>
      <a:accent4>
        <a:srgbClr val="107238"/>
      </a:accent4>
      <a:accent5>
        <a:srgbClr val="EA9E16"/>
      </a:accent5>
      <a:accent6>
        <a:srgbClr val="EC5C49"/>
      </a:accent6>
      <a:hlink>
        <a:srgbClr val="2469E6"/>
      </a:hlink>
      <a:folHlink>
        <a:srgbClr val="132F98"/>
      </a:folHlink>
    </a:clrScheme>
    <a:fontScheme name="Figtree">
      <a:majorFont>
        <a:latin typeface="Figtree"/>
        <a:ea typeface=""/>
        <a:cs typeface=""/>
      </a:majorFont>
      <a:minorFont>
        <a:latin typeface="Figt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Nya grafiska</Template>
  <TotalTime>10442</TotalTime>
  <Words>670</Words>
  <Application>Microsoft Office PowerPoint</Application>
  <PresentationFormat>Bredbild</PresentationFormat>
  <Paragraphs>60</Paragraphs>
  <Slides>15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22" baseType="lpstr">
      <vt:lpstr>Aptos</vt:lpstr>
      <vt:lpstr>Wingdings 3</vt:lpstr>
      <vt:lpstr>Figtree SemiBold</vt:lpstr>
      <vt:lpstr>Figtree</vt:lpstr>
      <vt:lpstr>Arial</vt:lpstr>
      <vt:lpstr>Figtree Medium</vt:lpstr>
      <vt:lpstr>Office Theme</vt:lpstr>
      <vt:lpstr>PowerPoint-presentation</vt:lpstr>
      <vt:lpstr>Demo av version 3.3</vt:lpstr>
      <vt:lpstr>Detta kommer demonstreras</vt:lpstr>
      <vt:lpstr>AI-chattbot</vt:lpstr>
      <vt:lpstr>Utbildningsinformation</vt:lpstr>
      <vt:lpstr>Utbudsomgång</vt:lpstr>
      <vt:lpstr>Studieavgifter</vt:lpstr>
      <vt:lpstr>Resultat</vt:lpstr>
      <vt:lpstr>Tillgodoräknande</vt:lpstr>
      <vt:lpstr>BI-objekt</vt:lpstr>
      <vt:lpstr>Ladok för studenter</vt:lpstr>
      <vt:lpstr>Emrex</vt:lpstr>
      <vt:lpstr>Lärosäten med polisutbildning</vt:lpstr>
      <vt:lpstr>Inför version 3.4</vt:lpstr>
      <vt:lpstr>Tack för idag!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Versionsdemo</dc:title>
  <dc:creator>Klara Nordström</dc:creator>
  <cp:lastModifiedBy>Klara Nordström</cp:lastModifiedBy>
  <cp:revision>949</cp:revision>
  <dcterms:created xsi:type="dcterms:W3CDTF">2024-03-26T12:09:15Z</dcterms:created>
  <dcterms:modified xsi:type="dcterms:W3CDTF">2026-09-21T09:28:12Z</dcterms:modified>
</cp:coreProperties>
</file>