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9"/>
  </p:notesMasterIdLst>
  <p:sldIdLst>
    <p:sldId id="257" r:id="rId2"/>
    <p:sldId id="256" r:id="rId3"/>
    <p:sldId id="272" r:id="rId4"/>
    <p:sldId id="291" r:id="rId5"/>
    <p:sldId id="258" r:id="rId6"/>
    <p:sldId id="261" r:id="rId7"/>
    <p:sldId id="259" r:id="rId8"/>
    <p:sldId id="267" r:id="rId9"/>
    <p:sldId id="269" r:id="rId10"/>
    <p:sldId id="270" r:id="rId11"/>
    <p:sldId id="283" r:id="rId12"/>
    <p:sldId id="282" r:id="rId13"/>
    <p:sldId id="284" r:id="rId14"/>
    <p:sldId id="285" r:id="rId15"/>
    <p:sldId id="287" r:id="rId16"/>
    <p:sldId id="268" r:id="rId17"/>
    <p:sldId id="281" r:id="rId18"/>
    <p:sldId id="266" r:id="rId19"/>
    <p:sldId id="292" r:id="rId20"/>
    <p:sldId id="274" r:id="rId21"/>
    <p:sldId id="293" r:id="rId22"/>
    <p:sldId id="275" r:id="rId23"/>
    <p:sldId id="290" r:id="rId24"/>
    <p:sldId id="276" r:id="rId25"/>
    <p:sldId id="286" r:id="rId26"/>
    <p:sldId id="289" r:id="rId27"/>
    <p:sldId id="265" r:id="rId28"/>
  </p:sldIdLst>
  <p:sldSz cx="12192000" cy="6858000"/>
  <p:notesSz cx="6858000" cy="9144000"/>
  <p:embeddedFontLst>
    <p:embeddedFont>
      <p:font typeface="Figtree" panose="020B0604020202020204" charset="0"/>
      <p:regular r:id="rId30"/>
      <p:bold r:id="rId31"/>
      <p:italic r:id="rId32"/>
      <p:boldItalic r:id="rId33"/>
    </p:embeddedFont>
    <p:embeddedFont>
      <p:font typeface="Figtree Medium" panose="020B0604020202020204" charset="0"/>
      <p:regular r:id="rId34"/>
      <p:italic r:id="rId35"/>
    </p:embeddedFont>
    <p:embeddedFont>
      <p:font typeface="Figtree SemiBold" panose="020B0604020202020204" charset="0"/>
      <p:regular r:id="rId36"/>
      <p:bold r:id="rId37"/>
      <p:italic r:id="rId38"/>
      <p:boldItalic r:id="rId39"/>
    </p:embeddedFont>
  </p:embeddedFontLst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D395AAC0-32C3-4FFD-B10B-A2AC591660AE}">
          <p14:sldIdLst>
            <p14:sldId id="257"/>
            <p14:sldId id="256"/>
            <p14:sldId id="272"/>
          </p14:sldIdLst>
        </p14:section>
        <p14:section name="Bakgrund" id="{025CCFBD-5D0D-4C93-A44E-CFEE598A8320}">
          <p14:sldIdLst>
            <p14:sldId id="291"/>
            <p14:sldId id="258"/>
            <p14:sldId id="261"/>
            <p14:sldId id="259"/>
          </p14:sldIdLst>
        </p14:section>
        <p14:section name="Resultat i enkät och användarstudier" id="{AAE4FF14-6DDD-41BF-94F4-C21B223F39D0}">
          <p14:sldIdLst>
            <p14:sldId id="267"/>
            <p14:sldId id="269"/>
            <p14:sldId id="270"/>
            <p14:sldId id="283"/>
            <p14:sldId id="282"/>
            <p14:sldId id="284"/>
            <p14:sldId id="285"/>
            <p14:sldId id="287"/>
            <p14:sldId id="268"/>
            <p14:sldId id="281"/>
          </p14:sldIdLst>
        </p14:section>
        <p14:section name="Demo" id="{032D4E8C-7B96-4620-989F-D274EF77EB71}">
          <p14:sldIdLst>
            <p14:sldId id="266"/>
          </p14:sldIdLst>
        </p14:section>
        <p14:section name="Hur lärosätena kan hantera det" id="{6350B9E1-509D-4CD7-8FF7-01761AD8B521}">
          <p14:sldIdLst>
            <p14:sldId id="292"/>
            <p14:sldId id="274"/>
            <p14:sldId id="293"/>
          </p14:sldIdLst>
        </p14:section>
        <p14:section name="Tidplan" id="{F761D077-B663-4A2C-9ADD-433BC39F81CB}">
          <p14:sldIdLst>
            <p14:sldId id="275"/>
            <p14:sldId id="290"/>
            <p14:sldId id="276"/>
            <p14:sldId id="286"/>
            <p14:sldId id="289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30BD6F"/>
    <a:srgbClr val="E0EBD8"/>
    <a:srgbClr val="D22C16"/>
    <a:srgbClr val="107238"/>
    <a:srgbClr val="007633"/>
    <a:srgbClr val="FCFCD0"/>
    <a:srgbClr val="FFFFFF"/>
    <a:srgbClr val="EDF1F4"/>
    <a:srgbClr val="DDEC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6"/>
    <p:restoredTop sz="87473" autoAdjust="0"/>
  </p:normalViewPr>
  <p:slideViewPr>
    <p:cSldViewPr snapToGrid="0">
      <p:cViewPr varScale="1">
        <p:scale>
          <a:sx n="83" d="100"/>
          <a:sy n="83" d="100"/>
        </p:scale>
        <p:origin x="94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3E644-9AD9-1B47-BB31-DDA0E5DC1CDE}" type="datetimeFigureOut">
              <a:rPr lang="en-SE" smtClean="0"/>
              <a:t>09/23/2026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C61D6-423E-A349-AA98-83ABF4E6F90D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0403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68857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lärosäte anger att de endast gör eget material </a:t>
            </a:r>
          </a:p>
          <a:p>
            <a:pPr lvl="0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lärosäten anger att de endast anpassar Ladokkonsortiets material (använder inget rakt av)</a:t>
            </a:r>
          </a:p>
          <a:p>
            <a:pPr lvl="0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 lärosäten anger att de endast använder Ladokkonsortiets material (rakt av)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10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23575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 </a:t>
            </a:r>
            <a:r>
              <a:rPr lang="sv-SE" dirty="0" err="1"/>
              <a:t>big</a:t>
            </a:r>
            <a:r>
              <a:rPr lang="sv-SE" dirty="0"/>
              <a:t> </a:t>
            </a:r>
            <a:r>
              <a:rPr lang="sv-SE" dirty="0" err="1"/>
              <a:t>five</a:t>
            </a:r>
            <a:r>
              <a:rPr lang="sv-SE" dirty="0"/>
              <a:t> anger alla "Några av dem" (SU, UU, </a:t>
            </a:r>
            <a:r>
              <a:rPr lang="sv-SE" dirty="0" err="1"/>
              <a:t>Umu</a:t>
            </a:r>
            <a:r>
              <a:rPr lang="sv-SE" dirty="0"/>
              <a:t>, GU, LU), d.v.s. näst lägsta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74247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Ingen tydlig korrelation mellan antal timmar och om man använder många av Ladokkonsortiets lathundar. 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13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5946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AC61D6-423E-A349-AA98-83ABF4E6F90D}" type="slidenum">
              <a:rPr lang="en-SE" smtClean="0"/>
              <a:t>24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81166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  <a:prstGeom prst="rect">
            <a:avLst/>
          </a:prstGeom>
        </p:spPr>
        <p:txBody>
          <a:bodyPr/>
          <a:lstStyle/>
          <a:p>
            <a:fld id="{8A50A0E2-9454-1A47-9ECA-17CFBF43F9D8}" type="datetime1">
              <a:rPr lang="sv-SE" smtClean="0"/>
              <a:t>2026-09-23</a:t>
            </a:fld>
            <a:endParaRPr lang="en-SE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66BBB8C-BB60-1947-468F-4BBF3B1EB7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5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ACBD8B-BEB3-B472-0651-BC2036179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932487"/>
            <a:ext cx="2743200" cy="365125"/>
          </a:xfrm>
          <a:prstGeom prst="rect">
            <a:avLst/>
          </a:prstGeom>
        </p:spPr>
        <p:txBody>
          <a:bodyPr/>
          <a:lstStyle/>
          <a:p>
            <a:fld id="{8A50A0E2-9454-1A47-9ECA-17CFBF43F9D8}" type="datetime1">
              <a:rPr lang="sv-SE" smtClean="0"/>
              <a:t>2026-09-23</a:t>
            </a:fld>
            <a:endParaRPr lang="en-S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D4715-3F9A-45B2-ACFB-A466A2DBC1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3557" y="5873750"/>
            <a:ext cx="482600" cy="482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8CAF758-5B8D-914A-57C4-A29D178133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0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C1C9D6-962A-9EDB-1387-C352C1B327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74654"/>
            <a:ext cx="1498235" cy="4392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48A64-3354-0222-9AED-1C0918D585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875168"/>
            <a:ext cx="10515600" cy="3552793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63637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1379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7855B1E-D74F-C54E-CE61-83490999A0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44" y="541292"/>
            <a:ext cx="4272022" cy="53400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8BF8-9BC4-B0EF-2918-F7E340E02CC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866115"/>
            <a:ext cx="10515600" cy="3552793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946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4130E41-A691-BDBC-87BE-64335B450A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182" y="5845186"/>
            <a:ext cx="1498235" cy="4392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0413B-70CB-F186-02AF-3CCAECF6E0F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141837"/>
            <a:ext cx="10515600" cy="3552793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202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54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70278C9-6026-42BB-776E-1DDE9814F9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9551" y="5801857"/>
            <a:ext cx="4272022" cy="53400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7CB67E-9B05-395A-9DA8-6AB48753DA5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38200" y="2141837"/>
            <a:ext cx="10515600" cy="3552793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117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FF2F8B2-E22B-41C2-E78F-A71D8CD657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6303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F17F89-5D8E-AFD6-042E-5A6533FE93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20657" y="693915"/>
            <a:ext cx="4084222" cy="61769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33C9CAC-35DB-5A0E-3FE9-E716F6DB3B5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43917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DCC8F3-0B56-EB07-ABC3-675FC490D6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5" y="-22904"/>
            <a:ext cx="2862805" cy="693435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 indent="-252000">
              <a:lnSpc>
                <a:spcPct val="100000"/>
              </a:lnSpc>
              <a:spcAft>
                <a:spcPts val="600"/>
              </a:spcAft>
              <a:defRPr sz="2400"/>
            </a:lvl1pPr>
            <a:lvl2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2000"/>
            </a:lvl2pPr>
            <a:lvl3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4pPr>
            <a:lvl5pPr indent="-252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870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59149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9D4D0-806D-EE44-D99C-0A1D6CA18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0909" b="39114"/>
          <a:stretch>
            <a:fillRect/>
          </a:stretch>
        </p:blipFill>
        <p:spPr>
          <a:xfrm>
            <a:off x="9790013" y="3342860"/>
            <a:ext cx="2401988" cy="351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98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579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F8254F5-2E54-2929-1B50-47A66009FA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16513" y="2702030"/>
            <a:ext cx="4958971" cy="14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22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A95824-1C64-A0B8-445C-F67C747801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06120E-D0F4-1F4F-69D2-4A9203D0D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BC45834E-24AB-6E9B-FCF7-14C44E43E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2154" y="2719890"/>
            <a:ext cx="3287692" cy="14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96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  <a:prstGeom prst="rect">
            <a:avLst/>
          </a:prstGeom>
        </p:spPr>
        <p:txBody>
          <a:bodyPr/>
          <a:lstStyle/>
          <a:p>
            <a:fld id="{FB967051-D53A-0545-A9A5-5717265AFBBA}" type="datetime1">
              <a:rPr lang="sv-SE" smtClean="0"/>
              <a:t>2026-09-23</a:t>
            </a:fld>
            <a:endParaRPr lang="en-SE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BCBE20B-8B28-E5CA-4285-ADD0803ED2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  <a:prstGeom prst="rect">
            <a:avLst/>
          </a:prstGeom>
        </p:spPr>
        <p:txBody>
          <a:bodyPr/>
          <a:lstStyle/>
          <a:p>
            <a:fld id="{FB967051-D53A-0545-A9A5-5717265AFBBA}" type="datetime1">
              <a:rPr lang="sv-SE" smtClean="0"/>
              <a:t>2026-09-23</a:t>
            </a:fld>
            <a:endParaRPr lang="en-SE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D751FC-B2D6-7414-1C06-8D064CB16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5FDF1DF-3C1E-CB5D-8F80-82B4AFDA9A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41347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630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17671-6EE3-A30D-909F-10565891E0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099982" y="669246"/>
            <a:ext cx="4092018" cy="618875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A7FF1A1-B37F-A635-9439-97850BD794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37057"/>
            <a:ext cx="10515600" cy="1325563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568661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52344" y="0"/>
            <a:ext cx="2839656" cy="687827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36418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F03C7DB-07EE-ADCC-4E8D-9518244B9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28814" y="326528"/>
            <a:ext cx="563186" cy="136416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325735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BFFF2-459C-96C8-6A90-602E2C124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02367" y="0"/>
            <a:ext cx="4089633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078776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1640149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EEC4692-26F6-5E3C-7ADC-092571DAE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5098" y="2716275"/>
            <a:ext cx="4861803" cy="1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461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bg>
      <p:bgPr>
        <a:solidFill>
          <a:srgbClr val="007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12B14E5-2648-4329-AFFD-B10A575CFD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21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 contrast="-20000"/>
          </a:blip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  <a:prstGeom prst="rect">
            <a:avLst/>
          </a:prstGeom>
        </p:spPr>
        <p:txBody>
          <a:bodyPr/>
          <a:lstStyle/>
          <a:p>
            <a:fld id="{FB967051-D53A-0545-A9A5-5717265AFBBA}" type="datetime1">
              <a:rPr lang="sv-SE" smtClean="0"/>
              <a:t>2026-09-23</a:t>
            </a:fld>
            <a:endParaRPr lang="en-SE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B07326-30B0-DEF1-E871-62752D93D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413" y="589322"/>
            <a:ext cx="1491577" cy="43732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0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51D169-60D0-F73F-8657-C5C05CE6AF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 contrast="-20000"/>
          </a:blip>
          <a:stretch>
            <a:fillRect/>
          </a:stretch>
        </p:blipFill>
        <p:spPr>
          <a:xfrm>
            <a:off x="8112861" y="682125"/>
            <a:ext cx="4092018" cy="618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5522C2-04BB-C34D-B691-57EE3807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 i="0">
                <a:latin typeface="Figtree Semi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D92B-53F1-2B49-6FD6-D49A4BBC5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144000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Figtree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7416F-4AEE-69AF-67B0-1C9CC50F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5823629"/>
            <a:ext cx="2743200" cy="365125"/>
          </a:xfrm>
          <a:prstGeom prst="rect">
            <a:avLst/>
          </a:prstGeom>
        </p:spPr>
        <p:txBody>
          <a:bodyPr/>
          <a:lstStyle/>
          <a:p>
            <a:fld id="{FB967051-D53A-0545-A9A5-5717265AFBBA}" type="datetime1">
              <a:rPr lang="sv-SE" smtClean="0"/>
              <a:t>2026-09-23</a:t>
            </a:fld>
            <a:endParaRPr lang="en-S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F7D56C4-BD66-A21C-CF40-6646800FBB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7436" y="5872032"/>
            <a:ext cx="482599" cy="48259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6E8F6-C384-1E29-A9EC-4D22C468050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516" y="550678"/>
            <a:ext cx="4092018" cy="51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0993AB-4E17-B9A2-D11A-438C67C691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 contrast="-20000"/>
          </a:blip>
          <a:srcRect l="-1" r="809"/>
          <a:stretch>
            <a:fillRect/>
          </a:stretch>
        </p:blipFill>
        <p:spPr>
          <a:xfrm>
            <a:off x="9352345" y="-22904"/>
            <a:ext cx="2839655" cy="693435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263445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043734-9758-3CBE-5393-389784228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5F2F90-7F02-5858-E37B-3DACBEDC7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 contrast="-20000"/>
          </a:blip>
          <a:stretch>
            <a:fillRect/>
          </a:stretch>
        </p:blipFill>
        <p:spPr>
          <a:xfrm>
            <a:off x="11667899" y="365125"/>
            <a:ext cx="547251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887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CAAF4D-6321-8AFB-25DE-405E79C852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 contrast="-20000"/>
          </a:blip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DC44185-6EB2-1B91-8F5D-C4FE12D08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A01264-94DE-1240-FF57-93DE97C2D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63946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E1833D8-186B-5317-7FCA-A85C1F4EF8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65098" y="2716275"/>
            <a:ext cx="4861803" cy="142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62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12B59A2-C69F-1AEE-DB4A-B8F0F5EA77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5273039"/>
            <a:ext cx="10515600" cy="903923"/>
          </a:xfrm>
        </p:spPr>
        <p:txBody>
          <a:bodyPr/>
          <a:lstStyle>
            <a:lvl1pPr algn="ctr">
              <a:buNone/>
              <a:defRPr sz="2000"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  <a:endParaRPr lang="en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F759B-9D8B-810E-93CA-B5B58BB495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69548" y="2190697"/>
            <a:ext cx="1022452" cy="24766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92ADBBD-DBC8-FE3B-98EC-3CE2C2765D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32650" y="2754614"/>
            <a:ext cx="3126699" cy="13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40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D10D52E0-5D28-E763-7378-2C9B3446CA04}"/>
              </a:ext>
            </a:extLst>
          </p:cNvPr>
          <p:cNvSpPr/>
          <p:nvPr userDrawn="1"/>
        </p:nvSpPr>
        <p:spPr>
          <a:xfrm flipH="1">
            <a:off x="6096000" y="1690688"/>
            <a:ext cx="6096000" cy="5167312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862900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5A45318E-4509-8932-528E-F98CA2E16B27}"/>
              </a:ext>
            </a:extLst>
          </p:cNvPr>
          <p:cNvSpPr/>
          <p:nvPr userDrawn="1"/>
        </p:nvSpPr>
        <p:spPr>
          <a:xfrm flipH="1">
            <a:off x="6096000" y="0"/>
            <a:ext cx="6096000" cy="6858000"/>
          </a:xfrm>
          <a:prstGeom prst="round1Rect">
            <a:avLst/>
          </a:prstGeom>
          <a:solidFill>
            <a:srgbClr val="CAD8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8BAFF-6284-2092-3FA8-D2C13189F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74E3-D29C-7192-B8DA-24228C308F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7081"/>
            <a:ext cx="483108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329C-F8E5-2205-A227-3DF687021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7480" y="2047081"/>
            <a:ext cx="484632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3956092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347C-455C-0BAF-5376-652754923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F9E70-23D1-28E2-686D-CAE0C92EB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1B567-9C19-A63B-BF88-ECB34A7C3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0CEA1-271A-D9E3-AE7A-E939321097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1B324E-3E90-E468-EEEC-37B1EC51A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321207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5964-6C99-A390-1543-D5DADFFC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31322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3486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4AA211-5EA4-3AEC-5935-DB51C205FA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66347" y="-43405"/>
            <a:ext cx="4141400" cy="69448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4448492" cy="126809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9280" y="987425"/>
            <a:ext cx="56861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53640"/>
            <a:ext cx="4448492" cy="341534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3910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91EFB08-47C3-3F4C-F28E-6157CB80BA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95160" y="0"/>
            <a:ext cx="519684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F7B27D-44D5-ADDA-F6DE-41C6CD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155372" cy="124968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680301-8D23-6E5E-70E8-86DCA4E64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19976" y="0"/>
            <a:ext cx="4772024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17DEE-93A4-9BD5-BB4A-C9C5B4AD6E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615537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7906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85BBC-75C8-A5B9-C000-757D8F01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65FB9-B18E-D96A-9239-226000CCA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78408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81" r:id="rId5"/>
    <p:sldLayoutId id="2147483684" r:id="rId6"/>
    <p:sldLayoutId id="2147483672" r:id="rId7"/>
    <p:sldLayoutId id="2147483674" r:id="rId8"/>
    <p:sldLayoutId id="2147483661" r:id="rId9"/>
    <p:sldLayoutId id="2147483663" r:id="rId10"/>
    <p:sldLayoutId id="2147483667" r:id="rId11"/>
    <p:sldLayoutId id="2147483666" r:id="rId12"/>
    <p:sldLayoutId id="2147483671" r:id="rId13"/>
    <p:sldLayoutId id="2147483685" r:id="rId14"/>
    <p:sldLayoutId id="2147483660" r:id="rId15"/>
    <p:sldLayoutId id="2147483686" r:id="rId16"/>
    <p:sldLayoutId id="2147483690" r:id="rId17"/>
    <p:sldLayoutId id="2147483662" r:id="rId18"/>
    <p:sldLayoutId id="2147483673" r:id="rId19"/>
    <p:sldLayoutId id="2147483664" r:id="rId20"/>
    <p:sldLayoutId id="2147483665" r:id="rId21"/>
    <p:sldLayoutId id="2147483670" r:id="rId22"/>
    <p:sldLayoutId id="2147483687" r:id="rId23"/>
    <p:sldLayoutId id="2147483675" r:id="rId24"/>
    <p:sldLayoutId id="2147483689" r:id="rId25"/>
    <p:sldLayoutId id="2147483676" r:id="rId26"/>
    <p:sldLayoutId id="2147483677" r:id="rId27"/>
    <p:sldLayoutId id="2147483678" r:id="rId28"/>
    <p:sldLayoutId id="2147483679" r:id="rId29"/>
    <p:sldLayoutId id="2147483688" r:id="rId30"/>
    <p:sldLayoutId id="2147483652" r:id="rId31"/>
    <p:sldLayoutId id="2147483669" r:id="rId32"/>
    <p:sldLayoutId id="2147483653" r:id="rId33"/>
    <p:sldLayoutId id="2147483654" r:id="rId34"/>
    <p:sldLayoutId id="2147483655" r:id="rId35"/>
    <p:sldLayoutId id="2147483657" r:id="rId36"/>
    <p:sldLayoutId id="2147483668" r:id="rId3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Figtree SemiBold" pitchFamily="2" charset="0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j-lt"/>
          <a:ea typeface="+mn-ea"/>
          <a:cs typeface="+mn-cs"/>
        </a:defRPr>
      </a:lvl1pPr>
      <a:lvl2pPr marL="720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j-lt"/>
          <a:ea typeface="+mn-ea"/>
          <a:cs typeface="+mn-cs"/>
        </a:defRPr>
      </a:lvl2pPr>
      <a:lvl3pPr marL="11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j-lt"/>
          <a:ea typeface="+mn-ea"/>
          <a:cs typeface="+mn-cs"/>
        </a:defRPr>
      </a:lvl3pPr>
      <a:lvl4pPr marL="1620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j-lt"/>
          <a:ea typeface="+mn-ea"/>
          <a:cs typeface="+mn-cs"/>
        </a:defRPr>
      </a:lvl4pPr>
      <a:lvl5pPr marL="2088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adokkonsortiet.se/instruktioner?term-topic=bevis" TargetMode="External"/><Relationship Id="rId2" Type="http://schemas.openxmlformats.org/officeDocument/2006/relationships/hyperlink" Target="https://ladokkonsortiet.se/wp-content/uploads/2018/10/Handhavandeguide-Ladok-Attestera-resultat.pdf" TargetMode="Externa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9BB0D1-9BAE-EF4A-BC28-155FDA93913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sv-SE" sz="2000" dirty="0">
                <a:latin typeface="+mn-lt"/>
              </a:rPr>
              <a:t>Snart börjar… </a:t>
            </a:r>
          </a:p>
          <a:p>
            <a:pPr marL="0" indent="0">
              <a:buNone/>
            </a:pPr>
            <a:r>
              <a:rPr lang="sv-SE" sz="3600" dirty="0">
                <a:latin typeface="Figtree SemiBold" pitchFamily="2" charset="0"/>
              </a:rPr>
              <a:t>Tematräff: Lathundar i nytt format</a:t>
            </a:r>
            <a:br>
              <a:rPr lang="sv-SE" sz="2000" dirty="0"/>
            </a:br>
            <a:r>
              <a:rPr lang="sv-SE" sz="2000" dirty="0">
                <a:latin typeface="+mn-lt"/>
              </a:rPr>
              <a:t>Mötet spelas in. Inspelningen och chatten kommer läggas upp på ladokkonsortiet.se. </a:t>
            </a:r>
          </a:p>
          <a:p>
            <a:pPr marL="0" indent="0">
              <a:buNone/>
            </a:pPr>
            <a:endParaRPr lang="sv-SE" sz="2000" dirty="0">
              <a:latin typeface="+mn-lt"/>
            </a:endParaRPr>
          </a:p>
          <a:p>
            <a:pPr marL="0" indent="0">
              <a:buNone/>
            </a:pPr>
            <a:r>
              <a:rPr lang="sv-SE" sz="2000" b="1" dirty="0">
                <a:latin typeface="+mn-lt"/>
              </a:rPr>
              <a:t>Vill du inte vara med? </a:t>
            </a:r>
          </a:p>
          <a:p>
            <a:pPr marL="0" indent="0">
              <a:buNone/>
            </a:pPr>
            <a:r>
              <a:rPr lang="sv-SE" sz="2000" dirty="0">
                <a:latin typeface="+mn-lt"/>
              </a:rPr>
              <a:t>Stäng av kamera och mikrofon. </a:t>
            </a:r>
          </a:p>
          <a:p>
            <a:pPr marL="0" indent="0">
              <a:buNone/>
            </a:pPr>
            <a:endParaRPr lang="sv-SE" dirty="0">
              <a:latin typeface="+mn-lt"/>
            </a:endParaRPr>
          </a:p>
          <a:p>
            <a:endParaRPr lang="sv-SE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F0CC1D79-4219-856A-24CC-171EE1E74D11}"/>
              </a:ext>
            </a:extLst>
          </p:cNvPr>
          <p:cNvGrpSpPr/>
          <p:nvPr/>
        </p:nvGrpSpPr>
        <p:grpSpPr>
          <a:xfrm>
            <a:off x="897468" y="5337778"/>
            <a:ext cx="4008361" cy="1114581"/>
            <a:chOff x="897468" y="5337778"/>
            <a:chExt cx="4008361" cy="1114581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9ABF3BD0-4BB3-F896-2BD4-6C06AD6E6F70}"/>
                </a:ext>
              </a:extLst>
            </p:cNvPr>
            <p:cNvSpPr/>
            <p:nvPr/>
          </p:nvSpPr>
          <p:spPr>
            <a:xfrm>
              <a:off x="897468" y="5337778"/>
              <a:ext cx="4008361" cy="1114581"/>
            </a:xfrm>
            <a:prstGeom prst="rect">
              <a:avLst/>
            </a:prstGeom>
            <a:solidFill>
              <a:srgbClr val="1A1A1A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5E83B391-A068-7CEE-8B3E-FD85FB24D8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6999" r="67123" b="1"/>
            <a:stretch/>
          </p:blipFill>
          <p:spPr>
            <a:xfrm>
              <a:off x="897468" y="5876693"/>
              <a:ext cx="4008361" cy="575666"/>
            </a:xfrm>
            <a:prstGeom prst="rect">
              <a:avLst/>
            </a:prstGeom>
          </p:spPr>
        </p:pic>
      </p:grp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3FBDED3F-E26A-22E3-8D3E-7B961E7C7939}"/>
              </a:ext>
            </a:extLst>
          </p:cNvPr>
          <p:cNvSpPr/>
          <p:nvPr/>
        </p:nvSpPr>
        <p:spPr>
          <a:xfrm>
            <a:off x="930921" y="5798633"/>
            <a:ext cx="1745371" cy="67602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722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27E4EE69-4FE1-BF6D-B5B3-CBE17DF38B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Lathundar i nytt format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1C1882B-1BE9-33A8-F674-AFA81AA741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>
                <a:latin typeface="Figtree SemiBold" panose="020B0604020202020204" charset="0"/>
              </a:rPr>
              <a:t>Klara Nordström</a:t>
            </a:r>
            <a:r>
              <a:rPr lang="sv-SE" dirty="0"/>
              <a:t>, </a:t>
            </a:r>
            <a:r>
              <a:rPr lang="sv-SE" dirty="0">
                <a:latin typeface="+mj-lt"/>
              </a:rPr>
              <a:t>användarstöd och kommunikation</a:t>
            </a:r>
          </a:p>
          <a:p>
            <a:r>
              <a:rPr lang="sv-SE" dirty="0">
                <a:latin typeface="Figtree SemiBold" panose="020B0604020202020204" charset="0"/>
              </a:rPr>
              <a:t>Samuel </a:t>
            </a:r>
            <a:r>
              <a:rPr lang="sv-SE" dirty="0" err="1">
                <a:latin typeface="Figtree SemiBold" panose="020B0604020202020204" charset="0"/>
              </a:rPr>
              <a:t>Farebo</a:t>
            </a:r>
            <a:r>
              <a:rPr lang="sv-SE" dirty="0"/>
              <a:t>, </a:t>
            </a:r>
            <a:r>
              <a:rPr lang="sv-SE" dirty="0">
                <a:latin typeface="+mj-lt"/>
              </a:rPr>
              <a:t>UX-designer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985DB74-1F2C-C7B3-6509-154ABB33D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v-SE" dirty="0"/>
              <a:t>2026-09-23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940695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BD1ADC9D-E3D3-0E2D-0353-8EB14C2A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F115D1-6DD3-3ADE-0D11-08F4353A6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Bakgrund </a:t>
            </a:r>
          </a:p>
          <a:p>
            <a:r>
              <a:rPr lang="sv-SE" dirty="0"/>
              <a:t>Resultat i enkät och användarstudier</a:t>
            </a:r>
          </a:p>
          <a:p>
            <a:r>
              <a:rPr lang="sv-SE" dirty="0"/>
              <a:t>Demo! </a:t>
            </a:r>
          </a:p>
          <a:p>
            <a:r>
              <a:rPr lang="sv-SE" dirty="0"/>
              <a:t>Hur lärosätena påverkas</a:t>
            </a:r>
          </a:p>
          <a:p>
            <a:r>
              <a:rPr lang="sv-SE" dirty="0"/>
              <a:t>Leveransplan</a:t>
            </a:r>
          </a:p>
          <a:p>
            <a:endParaRPr lang="sv-SE" dirty="0"/>
          </a:p>
          <a:p>
            <a:r>
              <a:rPr lang="sv-SE" dirty="0"/>
              <a:t>Tid för frågor</a:t>
            </a:r>
          </a:p>
        </p:txBody>
      </p:sp>
    </p:spTree>
    <p:extLst>
      <p:ext uri="{BB962C8B-B14F-4D97-AF65-F5344CB8AC3E}">
        <p14:creationId xmlns:p14="http://schemas.microsoft.com/office/powerpoint/2010/main" val="4100901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02680-C1E4-5CAA-C58C-406FD477E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FF5C30-269E-6117-E915-3F03B8A86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Bakgrund</a:t>
            </a:r>
          </a:p>
        </p:txBody>
      </p:sp>
    </p:spTree>
    <p:extLst>
      <p:ext uri="{BB962C8B-B14F-4D97-AF65-F5344CB8AC3E}">
        <p14:creationId xmlns:p14="http://schemas.microsoft.com/office/powerpoint/2010/main" val="2405362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7E7B6CBE-783B-E2B1-6C55-B5A9287D1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Nuläget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60D300CB-0200-4E17-F3E7-CFC44899E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Formatet</a:t>
            </a:r>
          </a:p>
          <a:p>
            <a:r>
              <a:rPr lang="sv-SE" dirty="0"/>
              <a:t>Lathundar i </a:t>
            </a:r>
            <a:r>
              <a:rPr lang="sv-SE" dirty="0" err="1"/>
              <a:t>pdf-format</a:t>
            </a:r>
            <a:r>
              <a:rPr lang="sv-SE" dirty="0"/>
              <a:t> (original i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)</a:t>
            </a:r>
          </a:p>
          <a:p>
            <a:r>
              <a:rPr lang="sv-SE" dirty="0"/>
              <a:t>Ni kan hänvisa direkt till </a:t>
            </a:r>
            <a:r>
              <a:rPr lang="sv-SE" dirty="0" err="1"/>
              <a:t>pdf</a:t>
            </a:r>
            <a:r>
              <a:rPr lang="sv-SE" dirty="0"/>
              <a:t>-lathundar</a:t>
            </a:r>
          </a:p>
          <a:p>
            <a:r>
              <a:rPr lang="sv-SE" dirty="0"/>
              <a:t>Ni kan ladda ner och redigera PowerPoint-filerna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Strukturen</a:t>
            </a:r>
          </a:p>
          <a:p>
            <a:r>
              <a:rPr lang="sv-SE" dirty="0"/>
              <a:t>Flera arbetsuppgifter samlade per lathund</a:t>
            </a:r>
          </a:p>
          <a:p>
            <a:r>
              <a:rPr lang="sv-SE" dirty="0"/>
              <a:t>Samlar ihop ett helt arbetsflöde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CCE548C-E9F7-4460-8286-E526FADBA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0000">
            <a:off x="8974003" y="2044128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3883C6DC-61EA-AE77-AE9F-9B15E1E47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69888">
            <a:off x="8812791" y="2101172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2302F0E8-A236-72C7-A559-645CB641E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5836">
            <a:off x="8658266" y="2178321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83058B12-14CE-F6C4-9271-61CD43BBC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5335">
            <a:off x="8538811" y="2241496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08D3C0-76B0-C3CA-5F8D-2584961F2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4506" y="2320219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64A84DA1-121E-A693-DDC1-E6D982937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5611">
            <a:off x="8231827" y="2407874"/>
            <a:ext cx="2634439" cy="38053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2687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AA3BA-5C39-3B8F-7C5C-F8C92EABD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ktangel 41">
            <a:extLst>
              <a:ext uri="{FF2B5EF4-FFF2-40B4-BE49-F238E27FC236}">
                <a16:creationId xmlns:a16="http://schemas.microsoft.com/office/drawing/2014/main" id="{D316FE46-F8E7-C3C3-8FBB-4B89E605EFC5}"/>
              </a:ext>
            </a:extLst>
          </p:cNvPr>
          <p:cNvSpPr/>
          <p:nvPr/>
        </p:nvSpPr>
        <p:spPr>
          <a:xfrm>
            <a:off x="5157828" y="3379839"/>
            <a:ext cx="3864251" cy="46889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80000" rIns="108000" rtlCol="0" anchor="ctr"/>
          <a:lstStyle/>
          <a:p>
            <a:r>
              <a:rPr lang="sv-SE" dirty="0">
                <a:solidFill>
                  <a:schemeClr val="bg1"/>
                </a:solidFill>
              </a:rPr>
              <a:t>Skapa aktivitetstillfälle</a:t>
            </a:r>
          </a:p>
        </p:txBody>
      </p:sp>
      <p:sp>
        <p:nvSpPr>
          <p:cNvPr id="43" name="Rektangel 42">
            <a:extLst>
              <a:ext uri="{FF2B5EF4-FFF2-40B4-BE49-F238E27FC236}">
                <a16:creationId xmlns:a16="http://schemas.microsoft.com/office/drawing/2014/main" id="{142DE7CF-26C7-C86F-4B1C-272FA5D4319B}"/>
              </a:ext>
            </a:extLst>
          </p:cNvPr>
          <p:cNvSpPr/>
          <p:nvPr/>
        </p:nvSpPr>
        <p:spPr>
          <a:xfrm>
            <a:off x="5157828" y="4009297"/>
            <a:ext cx="3864251" cy="46889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80000" rIns="108000" rtlCol="0" anchor="ctr"/>
          <a:lstStyle/>
          <a:p>
            <a:r>
              <a:rPr lang="sv-SE" dirty="0">
                <a:solidFill>
                  <a:schemeClr val="bg1"/>
                </a:solidFill>
              </a:rPr>
              <a:t>Kopiera aktivitetstillfälle</a:t>
            </a:r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B0587DA9-878E-2625-4369-844FB9BADEB2}"/>
              </a:ext>
            </a:extLst>
          </p:cNvPr>
          <p:cNvSpPr/>
          <p:nvPr/>
        </p:nvSpPr>
        <p:spPr>
          <a:xfrm>
            <a:off x="5157828" y="4631135"/>
            <a:ext cx="3864251" cy="46889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80000" rIns="108000" rtlCol="0" anchor="ctr"/>
          <a:lstStyle/>
          <a:p>
            <a:r>
              <a:rPr lang="sv-SE" dirty="0">
                <a:solidFill>
                  <a:schemeClr val="bg1"/>
                </a:solidFill>
              </a:rPr>
              <a:t>Anmäl studenter</a:t>
            </a:r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0B60D590-251C-C7B2-3BBC-D01C09DBBBE8}"/>
              </a:ext>
            </a:extLst>
          </p:cNvPr>
          <p:cNvSpPr/>
          <p:nvPr/>
        </p:nvSpPr>
        <p:spPr>
          <a:xfrm>
            <a:off x="5157828" y="5268213"/>
            <a:ext cx="3864251" cy="46889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80000" rIns="108000" rtlCol="0" anchor="ctr"/>
          <a:lstStyle/>
          <a:p>
            <a:r>
              <a:rPr lang="sv-SE" dirty="0">
                <a:solidFill>
                  <a:schemeClr val="bg1"/>
                </a:solidFill>
              </a:rPr>
              <a:t>Ta bort anmälda studenter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1D7B98F2-7DA8-02FC-B9F3-BFFD5E3A3009}"/>
              </a:ext>
            </a:extLst>
          </p:cNvPr>
          <p:cNvSpPr/>
          <p:nvPr/>
        </p:nvSpPr>
        <p:spPr>
          <a:xfrm>
            <a:off x="5157828" y="5897672"/>
            <a:ext cx="3864251" cy="46889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80000" rIns="108000" rtlCol="0" anchor="ctr"/>
          <a:lstStyle/>
          <a:p>
            <a:r>
              <a:rPr lang="sv-SE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326004D-1A9F-FE41-2A46-FFEC0384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Planen framåt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BBE623-3F57-E47C-1278-955ACB67D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66660" cy="4351338"/>
          </a:xfrm>
        </p:spPr>
        <p:txBody>
          <a:bodyPr>
            <a:normAutofit/>
          </a:bodyPr>
          <a:lstStyle/>
          <a:p>
            <a:pPr marL="342900" indent="-342900"/>
            <a:r>
              <a:rPr lang="sv-SE" dirty="0"/>
              <a:t>Lathundar lägga upp som webbsidor </a:t>
            </a:r>
          </a:p>
          <a:p>
            <a:pPr marL="342900" indent="-342900"/>
            <a:r>
              <a:rPr lang="sv-SE" dirty="0"/>
              <a:t>Varje arbetsuppgift blir en egen lathund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AA4B3C2-7993-0722-6A6B-2D1A80EA8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185" y="3159889"/>
            <a:ext cx="2362431" cy="34124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23" name="Koppling: vinklad 22">
            <a:extLst>
              <a:ext uri="{FF2B5EF4-FFF2-40B4-BE49-F238E27FC236}">
                <a16:creationId xmlns:a16="http://schemas.microsoft.com/office/drawing/2014/main" id="{85CEB953-E9E7-6A7E-FB8E-60F7A4E458A4}"/>
              </a:ext>
            </a:extLst>
          </p:cNvPr>
          <p:cNvCxnSpPr>
            <a:cxnSpLocks/>
            <a:stCxn id="5" idx="3"/>
            <a:endCxn id="42" idx="1"/>
          </p:cNvCxnSpPr>
          <p:nvPr/>
        </p:nvCxnSpPr>
        <p:spPr>
          <a:xfrm flipV="1">
            <a:off x="3528616" y="3614286"/>
            <a:ext cx="1629212" cy="1251803"/>
          </a:xfrm>
          <a:prstGeom prst="bentConnector3">
            <a:avLst>
              <a:gd name="adj1" fmla="val 50000"/>
            </a:avLst>
          </a:prstGeom>
          <a:ln>
            <a:solidFill>
              <a:srgbClr val="107238"/>
            </a:solidFill>
            <a:headEnd type="none" w="sm" len="sm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25" name="Koppling: vinklad 24">
            <a:extLst>
              <a:ext uri="{FF2B5EF4-FFF2-40B4-BE49-F238E27FC236}">
                <a16:creationId xmlns:a16="http://schemas.microsoft.com/office/drawing/2014/main" id="{DEB2FDE4-D2A3-DA50-7436-08CBAA2918AB}"/>
              </a:ext>
            </a:extLst>
          </p:cNvPr>
          <p:cNvCxnSpPr>
            <a:cxnSpLocks/>
            <a:stCxn id="5" idx="3"/>
            <a:endCxn id="43" idx="1"/>
          </p:cNvCxnSpPr>
          <p:nvPr/>
        </p:nvCxnSpPr>
        <p:spPr>
          <a:xfrm flipV="1">
            <a:off x="3528616" y="4243744"/>
            <a:ext cx="1629212" cy="622345"/>
          </a:xfrm>
          <a:prstGeom prst="bentConnector3">
            <a:avLst>
              <a:gd name="adj1" fmla="val 50000"/>
            </a:avLst>
          </a:prstGeom>
          <a:ln>
            <a:solidFill>
              <a:srgbClr val="107238"/>
            </a:solidFill>
            <a:headEnd type="none" w="sm" len="sm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28" name="Koppling: vinklad 27">
            <a:extLst>
              <a:ext uri="{FF2B5EF4-FFF2-40B4-BE49-F238E27FC236}">
                <a16:creationId xmlns:a16="http://schemas.microsoft.com/office/drawing/2014/main" id="{271D3FC1-070A-F217-2182-0172264D2FF0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3528616" y="4858469"/>
            <a:ext cx="1629212" cy="7113"/>
          </a:xfrm>
          <a:prstGeom prst="bentConnector3">
            <a:avLst>
              <a:gd name="adj1" fmla="val 50000"/>
            </a:avLst>
          </a:prstGeom>
          <a:ln>
            <a:solidFill>
              <a:srgbClr val="107238"/>
            </a:solidFill>
            <a:headEnd type="none" w="sm" len="sm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31" name="Koppling: vinklad 30">
            <a:extLst>
              <a:ext uri="{FF2B5EF4-FFF2-40B4-BE49-F238E27FC236}">
                <a16:creationId xmlns:a16="http://schemas.microsoft.com/office/drawing/2014/main" id="{D353DEA0-0EFC-8ABB-FFE5-F8C732919F77}"/>
              </a:ext>
            </a:extLst>
          </p:cNvPr>
          <p:cNvCxnSpPr>
            <a:cxnSpLocks/>
            <a:stCxn id="5" idx="3"/>
            <a:endCxn id="45" idx="1"/>
          </p:cNvCxnSpPr>
          <p:nvPr/>
        </p:nvCxnSpPr>
        <p:spPr>
          <a:xfrm>
            <a:off x="3528616" y="4866089"/>
            <a:ext cx="1629212" cy="636571"/>
          </a:xfrm>
          <a:prstGeom prst="bentConnector3">
            <a:avLst>
              <a:gd name="adj1" fmla="val 50000"/>
            </a:avLst>
          </a:prstGeom>
          <a:ln>
            <a:solidFill>
              <a:srgbClr val="107238"/>
            </a:solidFill>
            <a:headEnd type="none" w="sm" len="sm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34" name="Koppling: vinklad 33">
            <a:extLst>
              <a:ext uri="{FF2B5EF4-FFF2-40B4-BE49-F238E27FC236}">
                <a16:creationId xmlns:a16="http://schemas.microsoft.com/office/drawing/2014/main" id="{4958E190-D864-43BB-D661-4DD4407EEB7D}"/>
              </a:ext>
            </a:extLst>
          </p:cNvPr>
          <p:cNvCxnSpPr>
            <a:cxnSpLocks/>
            <a:stCxn id="5" idx="3"/>
            <a:endCxn id="46" idx="1"/>
          </p:cNvCxnSpPr>
          <p:nvPr/>
        </p:nvCxnSpPr>
        <p:spPr>
          <a:xfrm>
            <a:off x="3528616" y="4866089"/>
            <a:ext cx="1629212" cy="1266030"/>
          </a:xfrm>
          <a:prstGeom prst="bentConnector3">
            <a:avLst>
              <a:gd name="adj1" fmla="val 50000"/>
            </a:avLst>
          </a:prstGeom>
          <a:ln>
            <a:solidFill>
              <a:srgbClr val="107238"/>
            </a:solidFill>
            <a:headEnd type="none" w="sm" len="sm"/>
            <a:tailEnd type="triangl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10093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D891DB0F-BB6D-A2EF-A8A5-36C3A6794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Varför gör vi detta?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76E48B-1B29-F5D4-6E53-C4FECBA86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Sökbarhet </a:t>
            </a:r>
          </a:p>
          <a:p>
            <a:r>
              <a:rPr lang="sv-SE" dirty="0"/>
              <a:t>Tillgänglighet</a:t>
            </a:r>
          </a:p>
          <a:p>
            <a:r>
              <a:rPr lang="sv-SE" dirty="0" err="1"/>
              <a:t>Responsivitet</a:t>
            </a:r>
            <a:endParaRPr lang="sv-SE" dirty="0"/>
          </a:p>
          <a:p>
            <a:r>
              <a:rPr lang="sv-SE" dirty="0"/>
              <a:t>Direktlänkning till rätt arbetsuppgift</a:t>
            </a:r>
          </a:p>
          <a:p>
            <a:r>
              <a:rPr lang="sv-SE" dirty="0"/>
              <a:t>Bättre statistik</a:t>
            </a:r>
          </a:p>
          <a:p>
            <a:r>
              <a:rPr lang="sv-SE" dirty="0"/>
              <a:t>Mer flexibelt format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2413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267DE5-F7AF-4DA5-821E-97D6A618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Enkät och användarstudier</a:t>
            </a:r>
          </a:p>
        </p:txBody>
      </p:sp>
    </p:spTree>
    <p:extLst>
      <p:ext uri="{BB962C8B-B14F-4D97-AF65-F5344CB8AC3E}">
        <p14:creationId xmlns:p14="http://schemas.microsoft.com/office/powerpoint/2010/main" val="2621570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7993-7BFA-78C9-C150-76854BEF5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E7694-E69A-637F-57E6-0DBE2BF4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Enkät till alla lokala kontaktpersoner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9EC0727-E845-082A-C87D-D85E7004C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Hur lärosätena arbetar med lathundar idag och vad ni tycker om den planerade förändringen</a:t>
            </a:r>
          </a:p>
          <a:p>
            <a:pPr marL="0" indent="0">
              <a:buNone/>
            </a:pPr>
            <a:endParaRPr lang="sv-SE" dirty="0">
              <a:ea typeface="+mj-ea"/>
              <a:cs typeface="+mj-cs"/>
            </a:endParaRPr>
          </a:p>
          <a:p>
            <a:pPr marL="0" indent="0">
              <a:buNone/>
            </a:pPr>
            <a:r>
              <a:rPr lang="sv-SE" dirty="0">
                <a:ea typeface="+mj-ea"/>
                <a:cs typeface="+mj-cs"/>
              </a:rPr>
              <a:t>Svarande: </a:t>
            </a:r>
            <a:r>
              <a:rPr lang="sv-SE" b="1" dirty="0">
                <a:solidFill>
                  <a:srgbClr val="107238"/>
                </a:solidFill>
                <a:ea typeface="+mj-ea"/>
                <a:cs typeface="+mj-cs"/>
              </a:rPr>
              <a:t>32</a:t>
            </a:r>
            <a:r>
              <a:rPr lang="sv-SE" dirty="0">
                <a:ea typeface="+mj-ea"/>
                <a:cs typeface="+mj-cs"/>
              </a:rPr>
              <a:t> (av 43) </a:t>
            </a:r>
          </a:p>
          <a:p>
            <a:pPr marL="0" indent="0">
              <a:buNone/>
            </a:pPr>
            <a:endParaRPr lang="sv-SE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8440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FCAF9-13A0-DEED-F1D6-E2D72828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CC598D-FEEC-D966-A833-350F0D9D1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Hur använder ni Ladokkonsortiets lathundar idag? </a:t>
            </a:r>
            <a:r>
              <a:rPr lang="sv-SE" sz="2400" b="0" dirty="0">
                <a:latin typeface="+mj-lt"/>
              </a:rPr>
              <a:t>(flera alternativ kan väljas)</a:t>
            </a:r>
            <a:endParaRPr lang="sv-SE" b="0" dirty="0">
              <a:latin typeface="+mj-lt"/>
            </a:endParaRPr>
          </a:p>
        </p:txBody>
      </p:sp>
      <p:grpSp>
        <p:nvGrpSpPr>
          <p:cNvPr id="14" name="Grupp 13">
            <a:extLst>
              <a:ext uri="{FF2B5EF4-FFF2-40B4-BE49-F238E27FC236}">
                <a16:creationId xmlns:a16="http://schemas.microsoft.com/office/drawing/2014/main" id="{141ACB60-7446-A4BE-9326-2EFBC12AB41B}"/>
              </a:ext>
            </a:extLst>
          </p:cNvPr>
          <p:cNvGrpSpPr/>
          <p:nvPr/>
        </p:nvGrpSpPr>
        <p:grpSpPr>
          <a:xfrm>
            <a:off x="1600200" y="2102655"/>
            <a:ext cx="8870548" cy="3763428"/>
            <a:chOff x="1600200" y="2102655"/>
            <a:chExt cx="8870548" cy="3763428"/>
          </a:xfrm>
        </p:grpSpPr>
        <p:grpSp>
          <p:nvGrpSpPr>
            <p:cNvPr id="13" name="Grupp 12">
              <a:extLst>
                <a:ext uri="{FF2B5EF4-FFF2-40B4-BE49-F238E27FC236}">
                  <a16:creationId xmlns:a16="http://schemas.microsoft.com/office/drawing/2014/main" id="{2382E122-0817-F9F4-57EA-60FB7DF2DAC8}"/>
                </a:ext>
              </a:extLst>
            </p:cNvPr>
            <p:cNvGrpSpPr/>
            <p:nvPr/>
          </p:nvGrpSpPr>
          <p:grpSpPr>
            <a:xfrm>
              <a:off x="1721252" y="2102655"/>
              <a:ext cx="8749496" cy="3763428"/>
              <a:chOff x="1721252" y="2590154"/>
              <a:chExt cx="8749496" cy="3763428"/>
            </a:xfrm>
          </p:grpSpPr>
          <p:pic>
            <p:nvPicPr>
              <p:cNvPr id="7" name="Bildobjekt 6">
                <a:extLst>
                  <a:ext uri="{FF2B5EF4-FFF2-40B4-BE49-F238E27FC236}">
                    <a16:creationId xmlns:a16="http://schemas.microsoft.com/office/drawing/2014/main" id="{F37CEDCE-CA7A-1D55-3F53-D01BA9580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89565"/>
              <a:stretch>
                <a:fillRect/>
              </a:stretch>
            </p:blipFill>
            <p:spPr>
              <a:xfrm>
                <a:off x="1721252" y="5878104"/>
                <a:ext cx="8749496" cy="475478"/>
              </a:xfrm>
              <a:prstGeom prst="rect">
                <a:avLst/>
              </a:prstGeom>
            </p:spPr>
          </p:pic>
          <p:pic>
            <p:nvPicPr>
              <p:cNvPr id="12" name="Bildobjekt 11">
                <a:extLst>
                  <a:ext uri="{FF2B5EF4-FFF2-40B4-BE49-F238E27FC236}">
                    <a16:creationId xmlns:a16="http://schemas.microsoft.com/office/drawing/2014/main" id="{6C5BF39B-0CA9-14E0-5BB9-1EC6AE508B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b="27315"/>
              <a:stretch>
                <a:fillRect/>
              </a:stretch>
            </p:blipFill>
            <p:spPr>
              <a:xfrm>
                <a:off x="1721252" y="2590154"/>
                <a:ext cx="8749496" cy="3311948"/>
              </a:xfrm>
              <a:prstGeom prst="rect">
                <a:avLst/>
              </a:prstGeom>
            </p:spPr>
          </p:pic>
        </p:grpSp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BD505D5A-787B-4A5D-7672-97660E42B05E}"/>
                </a:ext>
              </a:extLst>
            </p:cNvPr>
            <p:cNvSpPr txBox="1"/>
            <p:nvPr/>
          </p:nvSpPr>
          <p:spPr>
            <a:xfrm>
              <a:off x="1600200" y="2890559"/>
              <a:ext cx="3028950" cy="6601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144000" bIns="144000" rtlCol="0">
              <a:spAutoFit/>
            </a:bodyPr>
            <a:lstStyle/>
            <a:p>
              <a:pPr algn="r"/>
              <a:r>
                <a:rPr lang="sv-SE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Hänvisar direkt till Ladokkonsortiets lathundar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721CCB39-C98E-F4A9-09A5-1349AB1C3CB3}"/>
                </a:ext>
              </a:extLst>
            </p:cNvPr>
            <p:cNvSpPr txBox="1"/>
            <p:nvPr/>
          </p:nvSpPr>
          <p:spPr>
            <a:xfrm>
              <a:off x="1600200" y="3770207"/>
              <a:ext cx="3028950" cy="6601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144000" bIns="144000" rtlCol="0">
              <a:spAutoFit/>
            </a:bodyPr>
            <a:lstStyle>
              <a:defPPr>
                <a:defRPr lang="en-SE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sv-SE" dirty="0"/>
                <a:t>Gör eget material </a:t>
              </a:r>
              <a:br>
                <a:rPr lang="sv-SE" dirty="0"/>
              </a:br>
              <a:r>
                <a:rPr lang="sv-SE" dirty="0"/>
                <a:t>med Ladokkonsortiets som grund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6E2A37EC-1C82-268B-7442-CCEA61B70CEE}"/>
                </a:ext>
              </a:extLst>
            </p:cNvPr>
            <p:cNvSpPr txBox="1"/>
            <p:nvPr/>
          </p:nvSpPr>
          <p:spPr>
            <a:xfrm>
              <a:off x="1600200" y="4609053"/>
              <a:ext cx="3028950" cy="6601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144000" bIns="144000" rtlCol="0">
              <a:spAutoFit/>
            </a:bodyPr>
            <a:lstStyle>
              <a:defPPr>
                <a:defRPr lang="en-SE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sv-SE" dirty="0"/>
                <a:t>Gör eget material, </a:t>
              </a:r>
              <a:br>
                <a:rPr lang="sv-SE" dirty="0"/>
              </a:br>
              <a:r>
                <a:rPr lang="sv-SE" dirty="0"/>
                <a:t>utan Ladokkonsortiets som grund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6702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A42398-ECF9-2A69-3FEE-C962067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Hur stor andel av Ladokkonsortiets lathundar kan ni använda utan att ändra dem?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8848B02-05B9-DE02-221D-98BF1CA3F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948" y="1826887"/>
            <a:ext cx="7492104" cy="482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72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BEF1DC-415F-7F6F-3829-7068BDEF1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Varför gör ni egna lathundar? </a:t>
            </a:r>
            <a:br>
              <a:rPr lang="sv-SE" dirty="0"/>
            </a:br>
            <a:r>
              <a:rPr lang="sv-SE" sz="2400" b="0" dirty="0">
                <a:latin typeface="+mj-lt"/>
              </a:rPr>
              <a:t>(28 fritextsvar)</a:t>
            </a:r>
            <a:br>
              <a:rPr lang="sv-SE" sz="2400" b="0" dirty="0">
                <a:latin typeface="+mj-lt"/>
              </a:rPr>
            </a:br>
            <a:endParaRPr lang="sv-SE" sz="2400" b="0" dirty="0">
              <a:latin typeface="+mj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F64963-CFE2-DA19-72FF-191C2F99E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Anpassa till lärosätets rutiner: </a:t>
            </a:r>
            <a:r>
              <a:rPr lang="sv-SE" b="1" dirty="0">
                <a:solidFill>
                  <a:srgbClr val="107238"/>
                </a:solidFill>
              </a:rPr>
              <a:t>24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r>
              <a:rPr lang="sv-SE" dirty="0"/>
              <a:t>Dela upp i mindre delar: </a:t>
            </a:r>
            <a:r>
              <a:rPr lang="sv-SE" b="1" dirty="0">
                <a:solidFill>
                  <a:srgbClr val="107238"/>
                </a:solidFill>
              </a:rPr>
              <a:t>8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5328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E6C633-BF1D-AC7C-2D1A-B9F9F8C6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Hur mycket tid per termin för att underhålla era lathundar?</a:t>
            </a:r>
            <a:br>
              <a:rPr lang="sv-SE" dirty="0"/>
            </a:br>
            <a:r>
              <a:rPr lang="sv-SE" sz="2700" b="0" dirty="0">
                <a:latin typeface="+mj-lt"/>
              </a:rPr>
              <a:t>(29 fritextsvar)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D37860-42D5-FBB5-96ED-D5B86B67A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Svårt att uppskatta men…</a:t>
            </a:r>
          </a:p>
          <a:p>
            <a:r>
              <a:rPr lang="sv-SE" dirty="0"/>
              <a:t>0 timmar: </a:t>
            </a:r>
            <a:r>
              <a:rPr lang="sv-SE" b="1" dirty="0">
                <a:solidFill>
                  <a:srgbClr val="107238"/>
                </a:solidFill>
              </a:rPr>
              <a:t>2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r>
              <a:rPr lang="sv-SE" dirty="0"/>
              <a:t>Upp till 10 timmar: </a:t>
            </a:r>
            <a:r>
              <a:rPr lang="sv-SE" b="1" dirty="0">
                <a:solidFill>
                  <a:srgbClr val="107238"/>
                </a:solidFill>
              </a:rPr>
              <a:t>7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r>
              <a:rPr lang="sv-SE" dirty="0"/>
              <a:t>20 timmar: </a:t>
            </a:r>
            <a:r>
              <a:rPr lang="sv-SE" b="1" dirty="0">
                <a:solidFill>
                  <a:srgbClr val="107238"/>
                </a:solidFill>
              </a:rPr>
              <a:t>2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r>
              <a:rPr lang="sv-SE" dirty="0"/>
              <a:t>40 timmar eller mer: </a:t>
            </a:r>
            <a:r>
              <a:rPr lang="sv-SE" b="1" dirty="0">
                <a:solidFill>
                  <a:srgbClr val="107238"/>
                </a:solidFill>
              </a:rPr>
              <a:t>8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br>
              <a:rPr lang="sv-SE" dirty="0"/>
            </a:br>
            <a:endParaRPr lang="sv-SE" dirty="0"/>
          </a:p>
          <a:p>
            <a:r>
              <a:rPr lang="sv-SE" dirty="0"/>
              <a:t>Hinner inte: </a:t>
            </a:r>
            <a:r>
              <a:rPr lang="sv-SE" b="1" dirty="0">
                <a:solidFill>
                  <a:srgbClr val="107238"/>
                </a:solidFill>
              </a:rPr>
              <a:t>3 </a:t>
            </a:r>
            <a:r>
              <a:rPr lang="sv-SE" b="1" dirty="0" err="1">
                <a:solidFill>
                  <a:srgbClr val="107238"/>
                </a:solidFill>
              </a:rPr>
              <a:t>st</a:t>
            </a:r>
            <a:endParaRPr lang="sv-SE" b="1" dirty="0">
              <a:solidFill>
                <a:srgbClr val="107238"/>
              </a:solidFill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82766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69814A-F799-8A42-63C4-0346C9C6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Vad tycker ni om förslaget på det nya upplägget?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8FFDD08-4A30-7F27-B5D3-DC1E9B2FA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0334" y="1690688"/>
            <a:ext cx="7411331" cy="48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359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04186A-DA25-B4A5-D9D3-BA7F6279F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tycker ni om förslaget på det nya upplägget?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41C592-05A2-A937-06F9-DE9054949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825625"/>
            <a:ext cx="4724400" cy="272166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Clr>
                <a:schemeClr val="bg1"/>
              </a:buClr>
              <a:buNone/>
            </a:pPr>
            <a:r>
              <a:rPr lang="sv-SE" sz="2000" b="1" dirty="0"/>
              <a:t>Förbättringar 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Lättare att söka/hitta: 14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Möjligt att länka till rätt avsnitt: 7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Bättre tillgänglighet: 5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Ej utskriftvänligt (positivt): 5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endParaRPr lang="sv-SE" sz="2000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67D1470B-C349-B08A-122C-6381D4CA48F3}"/>
              </a:ext>
            </a:extLst>
          </p:cNvPr>
          <p:cNvSpPr txBox="1">
            <a:spLocks/>
          </p:cNvSpPr>
          <p:nvPr/>
        </p:nvSpPr>
        <p:spPr>
          <a:xfrm>
            <a:off x="6343650" y="1825625"/>
            <a:ext cx="4724400" cy="272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20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20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8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Clr>
                <a:schemeClr val="bg1"/>
              </a:buClr>
              <a:buNone/>
            </a:pPr>
            <a:r>
              <a:rPr lang="sv-SE" sz="2000" b="1" dirty="0"/>
              <a:t>Risker / önskemål </a:t>
            </a:r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Risk för ”snuttifiering”: 6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Önskar lokala anpassningar: 6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Kräver bra sök/termer: 4 </a:t>
            </a:r>
            <a:r>
              <a:rPr lang="sv-SE" sz="2000" dirty="0" err="1"/>
              <a:t>st</a:t>
            </a:r>
            <a:endParaRPr lang="sv-SE" sz="2000" dirty="0"/>
          </a:p>
          <a:p>
            <a:pPr>
              <a:lnSpc>
                <a:spcPct val="120000"/>
              </a:lnSpc>
              <a:buClr>
                <a:schemeClr val="bg1"/>
              </a:buClr>
            </a:pPr>
            <a:r>
              <a:rPr lang="sv-SE" sz="2000" dirty="0"/>
              <a:t>Ej utskriftvänligt (negativt): 4 </a:t>
            </a:r>
            <a:r>
              <a:rPr lang="sv-SE" sz="2000" dirty="0" err="1"/>
              <a:t>st</a:t>
            </a:r>
            <a:endParaRPr lang="sv-SE" sz="2000" dirty="0"/>
          </a:p>
        </p:txBody>
      </p:sp>
      <p:pic>
        <p:nvPicPr>
          <p:cNvPr id="12" name="Bild 11" descr="Badge sluta följa med hel fyllning">
            <a:extLst>
              <a:ext uri="{FF2B5EF4-FFF2-40B4-BE49-F238E27FC236}">
                <a16:creationId xmlns:a16="http://schemas.microsoft.com/office/drawing/2014/main" id="{162B541C-F93C-42E2-4AEB-2C7B6FD67B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349" y="2384732"/>
            <a:ext cx="252000" cy="252000"/>
          </a:xfrm>
          <a:prstGeom prst="rect">
            <a:avLst/>
          </a:prstGeom>
        </p:spPr>
      </p:pic>
      <p:pic>
        <p:nvPicPr>
          <p:cNvPr id="13" name="Bild 12" descr="Märke följ med hel fyllning">
            <a:extLst>
              <a:ext uri="{FF2B5EF4-FFF2-40B4-BE49-F238E27FC236}">
                <a16:creationId xmlns:a16="http://schemas.microsoft.com/office/drawing/2014/main" id="{DB0C34BE-3A2C-26B5-1B27-E0DD78E9F6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126" y="2388704"/>
            <a:ext cx="252000" cy="252000"/>
          </a:xfrm>
          <a:prstGeom prst="rect">
            <a:avLst/>
          </a:prstGeom>
        </p:spPr>
      </p:pic>
      <p:pic>
        <p:nvPicPr>
          <p:cNvPr id="14" name="Bild 13" descr="Badge sluta följa med hel fyllning">
            <a:extLst>
              <a:ext uri="{FF2B5EF4-FFF2-40B4-BE49-F238E27FC236}">
                <a16:creationId xmlns:a16="http://schemas.microsoft.com/office/drawing/2014/main" id="{84CAC101-D031-A00F-A5A7-80D23DA60D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349" y="2832508"/>
            <a:ext cx="252000" cy="252000"/>
          </a:xfrm>
          <a:prstGeom prst="rect">
            <a:avLst/>
          </a:prstGeom>
        </p:spPr>
      </p:pic>
      <p:pic>
        <p:nvPicPr>
          <p:cNvPr id="15" name="Bild 14" descr="Märke följ med hel fyllning">
            <a:extLst>
              <a:ext uri="{FF2B5EF4-FFF2-40B4-BE49-F238E27FC236}">
                <a16:creationId xmlns:a16="http://schemas.microsoft.com/office/drawing/2014/main" id="{083272B6-F3B8-3F98-DE44-BA4908966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126" y="2837766"/>
            <a:ext cx="252000" cy="252000"/>
          </a:xfrm>
          <a:prstGeom prst="rect">
            <a:avLst/>
          </a:prstGeom>
        </p:spPr>
      </p:pic>
      <p:pic>
        <p:nvPicPr>
          <p:cNvPr id="16" name="Bild 15" descr="Badge sluta följa med hel fyllning">
            <a:extLst>
              <a:ext uri="{FF2B5EF4-FFF2-40B4-BE49-F238E27FC236}">
                <a16:creationId xmlns:a16="http://schemas.microsoft.com/office/drawing/2014/main" id="{F35481A5-168E-69F6-9C12-BDC4592D8A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349" y="3274876"/>
            <a:ext cx="252000" cy="252000"/>
          </a:xfrm>
          <a:prstGeom prst="rect">
            <a:avLst/>
          </a:prstGeom>
        </p:spPr>
      </p:pic>
      <p:pic>
        <p:nvPicPr>
          <p:cNvPr id="17" name="Bild 16" descr="Märke följ med hel fyllning">
            <a:extLst>
              <a:ext uri="{FF2B5EF4-FFF2-40B4-BE49-F238E27FC236}">
                <a16:creationId xmlns:a16="http://schemas.microsoft.com/office/drawing/2014/main" id="{E9085331-2455-5FEF-5FE2-9097441D7E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126" y="3277505"/>
            <a:ext cx="252000" cy="252000"/>
          </a:xfrm>
          <a:prstGeom prst="rect">
            <a:avLst/>
          </a:prstGeom>
        </p:spPr>
      </p:pic>
      <p:pic>
        <p:nvPicPr>
          <p:cNvPr id="18" name="Bild 17" descr="Badge sluta följa med hel fyllning">
            <a:extLst>
              <a:ext uri="{FF2B5EF4-FFF2-40B4-BE49-F238E27FC236}">
                <a16:creationId xmlns:a16="http://schemas.microsoft.com/office/drawing/2014/main" id="{313291FF-61E0-9591-2E4E-ED5F476C3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349" y="3717244"/>
            <a:ext cx="252000" cy="252000"/>
          </a:xfrm>
          <a:prstGeom prst="rect">
            <a:avLst/>
          </a:prstGeom>
        </p:spPr>
      </p:pic>
      <p:pic>
        <p:nvPicPr>
          <p:cNvPr id="19" name="Bild 18" descr="Märke följ med hel fyllning">
            <a:extLst>
              <a:ext uri="{FF2B5EF4-FFF2-40B4-BE49-F238E27FC236}">
                <a16:creationId xmlns:a16="http://schemas.microsoft.com/office/drawing/2014/main" id="{50342971-26DF-3E91-5A5C-F496D770F9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126" y="3717244"/>
            <a:ext cx="252000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7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2DA9A-DB0A-A2F7-B24C-5DC0F8908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5D0973-4A9A-AF55-2F1E-87E886B13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Användarstudier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7FAFB42-8DD0-64A5-9560-C1AFBC6DC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63025" cy="435133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Testa att lösa en uppgift med de nya lathundarna på webbsida och lathundar uppbyggda inne i Ladok.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Slutanvändare och lokal support, totalt </a:t>
            </a:r>
            <a:r>
              <a:rPr lang="sv-SE" b="1" dirty="0">
                <a:solidFill>
                  <a:srgbClr val="00B050"/>
                </a:solidFill>
              </a:rPr>
              <a:t>7 personer</a:t>
            </a:r>
          </a:p>
        </p:txBody>
      </p:sp>
    </p:spTree>
    <p:extLst>
      <p:ext uri="{BB962C8B-B14F-4D97-AF65-F5344CB8AC3E}">
        <p14:creationId xmlns:p14="http://schemas.microsoft.com/office/powerpoint/2010/main" val="3092643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262DFDC7-FB99-C764-DCEF-EB876B64F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Resultat av användarstudier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6C11846-8C38-1AF6-C9EE-95BD98BCC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v-SE" b="1" dirty="0">
                <a:solidFill>
                  <a:srgbClr val="00B050"/>
                </a:solidFill>
              </a:rPr>
              <a:t>Sökning</a:t>
            </a:r>
            <a:r>
              <a:rPr lang="sv-SE" dirty="0"/>
              <a:t> inom lathund (i webbläsaren) och </a:t>
            </a:r>
            <a:r>
              <a:rPr lang="sv-SE" b="1" dirty="0">
                <a:solidFill>
                  <a:srgbClr val="00B050"/>
                </a:solidFill>
              </a:rPr>
              <a:t>textzoom</a:t>
            </a:r>
            <a:r>
              <a:rPr lang="sv-SE" dirty="0"/>
              <a:t> uppskattas.</a:t>
            </a:r>
          </a:p>
          <a:p>
            <a:pPr>
              <a:lnSpc>
                <a:spcPct val="120000"/>
              </a:lnSpc>
            </a:pPr>
            <a:r>
              <a:rPr lang="sv-SE" dirty="0"/>
              <a:t>Bra att större moment är uppdelade i </a:t>
            </a:r>
            <a:r>
              <a:rPr lang="sv-SE" b="1" dirty="0">
                <a:solidFill>
                  <a:srgbClr val="00B050"/>
                </a:solidFill>
              </a:rPr>
              <a:t>mindre delar</a:t>
            </a:r>
            <a:r>
              <a:rPr lang="sv-SE" dirty="0"/>
              <a:t>.</a:t>
            </a:r>
          </a:p>
          <a:p>
            <a:pPr>
              <a:lnSpc>
                <a:spcPct val="120000"/>
              </a:lnSpc>
            </a:pPr>
            <a:r>
              <a:rPr lang="sv-SE" dirty="0"/>
              <a:t>Öppnar för att kunna länka direkt till </a:t>
            </a:r>
            <a:r>
              <a:rPr lang="sv-SE" b="1" dirty="0">
                <a:solidFill>
                  <a:srgbClr val="00B050"/>
                </a:solidFill>
              </a:rPr>
              <a:t>större andel av Ladokkonsortiets </a:t>
            </a:r>
            <a:r>
              <a:rPr lang="sv-SE" dirty="0"/>
              <a:t>lathundar.</a:t>
            </a:r>
          </a:p>
          <a:p>
            <a:pPr>
              <a:lnSpc>
                <a:spcPct val="120000"/>
              </a:lnSpc>
            </a:pPr>
            <a:r>
              <a:rPr lang="sv-SE" dirty="0"/>
              <a:t>Kan </a:t>
            </a:r>
            <a:r>
              <a:rPr lang="sv-SE" b="1" dirty="0">
                <a:solidFill>
                  <a:srgbClr val="00B050"/>
                </a:solidFill>
              </a:rPr>
              <a:t>minska behovet av lokala </a:t>
            </a:r>
            <a:r>
              <a:rPr lang="sv-SE" dirty="0"/>
              <a:t>lathundar.</a:t>
            </a:r>
          </a:p>
          <a:p>
            <a:pPr>
              <a:lnSpc>
                <a:spcPct val="120000"/>
              </a:lnSpc>
            </a:pPr>
            <a:r>
              <a:rPr lang="sv-SE" b="1" dirty="0">
                <a:solidFill>
                  <a:srgbClr val="00B050"/>
                </a:solidFill>
              </a:rPr>
              <a:t>Lokala rutiner m.m. </a:t>
            </a:r>
            <a:r>
              <a:rPr lang="sv-SE" dirty="0"/>
              <a:t>måste fortfarande kunna förmedlas till användaren.</a:t>
            </a:r>
          </a:p>
          <a:p>
            <a:pPr lvl="0"/>
            <a:r>
              <a:rPr lang="sv-SE" dirty="0"/>
              <a:t>För att skapa egna lokala lathundar var det </a:t>
            </a:r>
            <a:r>
              <a:rPr lang="sv-SE" b="1" dirty="0">
                <a:solidFill>
                  <a:srgbClr val="00B050"/>
                </a:solidFill>
              </a:rPr>
              <a:t>lika lätt att kopiera </a:t>
            </a:r>
            <a:r>
              <a:rPr lang="sv-SE" dirty="0"/>
              <a:t>från html som från PowerPoint</a:t>
            </a:r>
          </a:p>
          <a:p>
            <a:pPr lvl="0"/>
            <a:r>
              <a:rPr lang="sv-SE" dirty="0"/>
              <a:t>Kan ta lite </a:t>
            </a:r>
            <a:r>
              <a:rPr lang="sv-SE" b="1" dirty="0">
                <a:solidFill>
                  <a:srgbClr val="00B050"/>
                </a:solidFill>
              </a:rPr>
              <a:t>tid att lära sig </a:t>
            </a:r>
            <a:r>
              <a:rPr lang="sv-SE" dirty="0"/>
              <a:t>den nya upplägget</a:t>
            </a:r>
          </a:p>
          <a:p>
            <a:pPr>
              <a:lnSpc>
                <a:spcPct val="120000"/>
              </a:lnSpc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6818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FCBB1A6-CD55-5748-8447-B5EE89EB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167559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1ED19-7C9C-10F5-B409-93A2BE06A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3AB4C32-C61B-5389-0C6C-D5C6C5D26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påverkas ni på lärosätena?</a:t>
            </a:r>
          </a:p>
        </p:txBody>
      </p:sp>
    </p:spTree>
    <p:extLst>
      <p:ext uri="{BB962C8B-B14F-4D97-AF65-F5344CB8AC3E}">
        <p14:creationId xmlns:p14="http://schemas.microsoft.com/office/powerpoint/2010/main" val="180409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568B25-E64F-E619-468F-D7B0BADC1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Om lärosätet länkar direkt 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14FD84E-71FA-A94A-8D4A-60BCC367F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Länkar direkt till lathund, till exempel: </a:t>
            </a:r>
            <a:r>
              <a:rPr lang="sv-SE" dirty="0">
                <a:hlinkClick r:id="rId2"/>
              </a:rPr>
              <a:t>https://ladokkonsortiet.se/wp-content/uploads/2018/10/Handhavandeguide-Ladok-Attestera-resultat.pdf</a:t>
            </a:r>
            <a:r>
              <a:rPr lang="sv-SE" dirty="0"/>
              <a:t> </a:t>
            </a:r>
          </a:p>
          <a:p>
            <a:r>
              <a:rPr lang="sv-SE" dirty="0"/>
              <a:t>Länkar till sida under instruktioner, till exempel: </a:t>
            </a:r>
            <a:r>
              <a:rPr lang="sv-SE" dirty="0">
                <a:hlinkClick r:id="rId3"/>
              </a:rPr>
              <a:t>https://ladokkonsortiet.se/instruktioner?term-topic=bevis</a:t>
            </a:r>
            <a:r>
              <a:rPr lang="sv-SE" dirty="0"/>
              <a:t> 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b="1" dirty="0">
                <a:solidFill>
                  <a:srgbClr val="00B050"/>
                </a:solidFill>
              </a:rPr>
              <a:t>Länkarna behöver göras om!</a:t>
            </a:r>
          </a:p>
        </p:txBody>
      </p:sp>
    </p:spTree>
    <p:extLst>
      <p:ext uri="{BB962C8B-B14F-4D97-AF65-F5344CB8AC3E}">
        <p14:creationId xmlns:p14="http://schemas.microsoft.com/office/powerpoint/2010/main" val="2153968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7A07-2B3A-C67E-0E9E-86C451C4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A4A721-F15B-955D-0ED4-B6E5DDEB8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lärosätet gör eget material med Ladokkonsortiets som grund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662D269-4774-5266-9A85-D6AA7CF03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Kopiera och klistra in text och bilder från webbsidan istället för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-fil</a:t>
            </a:r>
          </a:p>
        </p:txBody>
      </p:sp>
    </p:spTree>
    <p:extLst>
      <p:ext uri="{BB962C8B-B14F-4D97-AF65-F5344CB8AC3E}">
        <p14:creationId xmlns:p14="http://schemas.microsoft.com/office/powerpoint/2010/main" val="4006287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3A8BA6F-93FC-ED9E-6727-366AA8C67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Tidplan</a:t>
            </a:r>
          </a:p>
        </p:txBody>
      </p:sp>
    </p:spTree>
    <p:extLst>
      <p:ext uri="{BB962C8B-B14F-4D97-AF65-F5344CB8AC3E}">
        <p14:creationId xmlns:p14="http://schemas.microsoft.com/office/powerpoint/2010/main" val="15050952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B87ADF9-FC67-A412-79D6-00DAC2C8E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Leveransplan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E25B91-52AE-C07D-91ED-B8FF4F0A6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Ny ”instruktioner”-sida </a:t>
            </a:r>
            <a:r>
              <a:rPr lang="sv-SE" b="1" dirty="0">
                <a:solidFill>
                  <a:srgbClr val="00B050"/>
                </a:solidFill>
              </a:rPr>
              <a:t>nästa vecka </a:t>
            </a:r>
            <a:r>
              <a:rPr lang="sv-SE" dirty="0"/>
              <a:t>(vecka 40)</a:t>
            </a:r>
            <a:r>
              <a:rPr lang="sv-SE" b="1" dirty="0">
                <a:solidFill>
                  <a:srgbClr val="00B050"/>
                </a:solidFill>
              </a:rPr>
              <a:t> </a:t>
            </a:r>
          </a:p>
          <a:p>
            <a:r>
              <a:rPr lang="sv-SE" dirty="0"/>
              <a:t>Lathundar levereras löpande från och med </a:t>
            </a:r>
            <a:r>
              <a:rPr lang="sv-SE" b="1" dirty="0">
                <a:solidFill>
                  <a:srgbClr val="00B050"/>
                </a:solidFill>
              </a:rPr>
              <a:t>5 oktober </a:t>
            </a:r>
            <a:r>
              <a:rPr lang="sv-SE" dirty="0"/>
              <a:t>(Ladok version 3.4)</a:t>
            </a:r>
          </a:p>
        </p:txBody>
      </p:sp>
    </p:spTree>
    <p:extLst>
      <p:ext uri="{BB962C8B-B14F-4D97-AF65-F5344CB8AC3E}">
        <p14:creationId xmlns:p14="http://schemas.microsoft.com/office/powerpoint/2010/main" val="1581111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256A14C9-DAC5-9119-9001-1830001F0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29900" cy="1325563"/>
          </a:xfrm>
        </p:spPr>
        <p:txBody>
          <a:bodyPr/>
          <a:lstStyle/>
          <a:p>
            <a:r>
              <a:rPr lang="sv-SE" dirty="0"/>
              <a:t>Lathundar ändras i samband med ny </a:t>
            </a:r>
            <a:r>
              <a:rPr lang="sv-SE" dirty="0" err="1"/>
              <a:t>Ladokversion</a:t>
            </a: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6612F472-74A0-98E8-70ED-97E76C01C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5574" y="1990724"/>
            <a:ext cx="8489659" cy="3514725"/>
          </a:xfrm>
        </p:spPr>
        <p:txBody>
          <a:bodyPr>
            <a:normAutofit fontScale="92500"/>
          </a:bodyPr>
          <a:lstStyle/>
          <a:p>
            <a:r>
              <a:rPr lang="sv-SE" dirty="0"/>
              <a:t>Nya lathundar läggs upp i nytt format</a:t>
            </a:r>
          </a:p>
          <a:p>
            <a:r>
              <a:rPr lang="sv-SE" dirty="0"/>
              <a:t>Utskick till lokal kontaktperson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i="1" dirty="0"/>
              <a:t>…2 veckor att ändra länkar m.m.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r>
              <a:rPr lang="sv-SE" dirty="0" err="1"/>
              <a:t>Pdf</a:t>
            </a:r>
            <a:r>
              <a:rPr lang="sv-SE" dirty="0"/>
              <a:t>- och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point</a:t>
            </a:r>
            <a:r>
              <a:rPr lang="sv-SE" dirty="0"/>
              <a:t> filer tas bort för de lathundar som ersätts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E39CC91-A50C-B2F3-684F-C4C5F1103A20}"/>
              </a:ext>
            </a:extLst>
          </p:cNvPr>
          <p:cNvSpPr/>
          <p:nvPr/>
        </p:nvSpPr>
        <p:spPr>
          <a:xfrm>
            <a:off x="876300" y="2019300"/>
            <a:ext cx="1743075" cy="7143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Uppgradering till version 3.4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5449241-7339-B6DC-EF2C-CF7CECF5BDE9}"/>
              </a:ext>
            </a:extLst>
          </p:cNvPr>
          <p:cNvSpPr/>
          <p:nvPr/>
        </p:nvSpPr>
        <p:spPr>
          <a:xfrm>
            <a:off x="876300" y="4657128"/>
            <a:ext cx="1743075" cy="71437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Uppgradering till version 3.5</a:t>
            </a:r>
          </a:p>
        </p:txBody>
      </p:sp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899489D2-A332-21DC-41E8-2C7B9AFDCA2B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747837" y="2733675"/>
            <a:ext cx="1" cy="18859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Platshållare för innehåll 4">
            <a:extLst>
              <a:ext uri="{FF2B5EF4-FFF2-40B4-BE49-F238E27FC236}">
                <a16:creationId xmlns:a16="http://schemas.microsoft.com/office/drawing/2014/main" id="{E3ECDE0F-34FE-3CBE-C45A-64527120DC86}"/>
              </a:ext>
            </a:extLst>
          </p:cNvPr>
          <p:cNvSpPr txBox="1">
            <a:spLocks/>
          </p:cNvSpPr>
          <p:nvPr/>
        </p:nvSpPr>
        <p:spPr>
          <a:xfrm>
            <a:off x="2619375" y="3347441"/>
            <a:ext cx="6210300" cy="610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20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20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88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36663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26B7F9A-DCA3-96E5-E6AE-CA2A995E1605}"/>
              </a:ext>
            </a:extLst>
          </p:cNvPr>
          <p:cNvSpPr/>
          <p:nvPr/>
        </p:nvSpPr>
        <p:spPr>
          <a:xfrm>
            <a:off x="723618" y="1734753"/>
            <a:ext cx="4861842" cy="1380979"/>
          </a:xfrm>
          <a:prstGeom prst="rect">
            <a:avLst/>
          </a:prstGeom>
          <a:solidFill>
            <a:srgbClr val="30BD6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B0E46D1-2F4C-A799-7154-3DE58AA9A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Prioriteringsordning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05E96E-CB71-064D-A518-AEB1770FD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6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dirty="0"/>
              <a:t>Ärendehantering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Utbytesstudier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Studieavgifter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Individuell studieplan (ISP)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Forskarnivå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Pedagogiskt stöd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Utbildningsinformation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Utbildningsplanering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Bevis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Tillgodoräknande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Grunderna i Ladok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Utdata och uppföljning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Antagning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Studiedeltagande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Attestera resultat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Rapportera resultat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Administrera resultathanteringen</a:t>
            </a:r>
          </a:p>
          <a:p>
            <a:pPr marL="457200" indent="-457200">
              <a:buFont typeface="+mj-lt"/>
              <a:buAutoNum type="arabicPeriod"/>
            </a:pPr>
            <a:r>
              <a:rPr lang="sv-SE" dirty="0"/>
              <a:t>Ladok för studenter</a:t>
            </a:r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8668FE86-321A-40CA-22C5-277595E4048F}"/>
              </a:ext>
            </a:extLst>
          </p:cNvPr>
          <p:cNvCxnSpPr>
            <a:cxnSpLocks/>
          </p:cNvCxnSpPr>
          <p:nvPr/>
        </p:nvCxnSpPr>
        <p:spPr>
          <a:xfrm>
            <a:off x="723618" y="3115733"/>
            <a:ext cx="486184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214AC45E-55A0-4667-EBF7-52E4F0E45FBC}"/>
              </a:ext>
            </a:extLst>
          </p:cNvPr>
          <p:cNvCxnSpPr/>
          <p:nvPr/>
        </p:nvCxnSpPr>
        <p:spPr>
          <a:xfrm flipV="1">
            <a:off x="5572478" y="2941320"/>
            <a:ext cx="0" cy="174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D19DA8F7-BBA1-78DD-23D3-44C719CB00FC}"/>
              </a:ext>
            </a:extLst>
          </p:cNvPr>
          <p:cNvCxnSpPr/>
          <p:nvPr/>
        </p:nvCxnSpPr>
        <p:spPr>
          <a:xfrm flipV="1">
            <a:off x="733496" y="2941320"/>
            <a:ext cx="0" cy="174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320761DC-69B5-2F60-8E9A-E23698666923}"/>
              </a:ext>
            </a:extLst>
          </p:cNvPr>
          <p:cNvSpPr txBox="1"/>
          <p:nvPr/>
        </p:nvSpPr>
        <p:spPr>
          <a:xfrm>
            <a:off x="5569471" y="2864321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solidFill>
                  <a:srgbClr val="30BD6F"/>
                </a:solidFill>
              </a:rPr>
              <a:t>Färdiga att läggas ut 5 oktober</a:t>
            </a:r>
          </a:p>
        </p:txBody>
      </p:sp>
    </p:spTree>
    <p:extLst>
      <p:ext uri="{BB962C8B-B14F-4D97-AF65-F5344CB8AC3E}">
        <p14:creationId xmlns:p14="http://schemas.microsoft.com/office/powerpoint/2010/main" val="319152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A8674-DEB2-563D-11A9-56FA05E4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AC7E38B0-B28C-8329-4BC6-C56FE033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Frågor?</a:t>
            </a:r>
          </a:p>
        </p:txBody>
      </p:sp>
    </p:spTree>
    <p:extLst>
      <p:ext uri="{BB962C8B-B14F-4D97-AF65-F5344CB8AC3E}">
        <p14:creationId xmlns:p14="http://schemas.microsoft.com/office/powerpoint/2010/main" val="27850638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377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npassat 2">
      <a:dk1>
        <a:srgbClr val="000000"/>
      </a:dk1>
      <a:lt1>
        <a:srgbClr val="FFFFFF"/>
      </a:lt1>
      <a:dk2>
        <a:srgbClr val="1A2219"/>
      </a:dk2>
      <a:lt2>
        <a:srgbClr val="ECF0F3"/>
      </a:lt2>
      <a:accent1>
        <a:srgbClr val="E0EBD8"/>
      </a:accent1>
      <a:accent2>
        <a:srgbClr val="9FDDAC"/>
      </a:accent2>
      <a:accent3>
        <a:srgbClr val="04B067"/>
      </a:accent3>
      <a:accent4>
        <a:srgbClr val="107238"/>
      </a:accent4>
      <a:accent5>
        <a:srgbClr val="EA9E16"/>
      </a:accent5>
      <a:accent6>
        <a:srgbClr val="EC5C49"/>
      </a:accent6>
      <a:hlink>
        <a:srgbClr val="2469E6"/>
      </a:hlink>
      <a:folHlink>
        <a:srgbClr val="132F98"/>
      </a:folHlink>
    </a:clrScheme>
    <a:fontScheme name="Figtree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Template</Template>
  <TotalTime>2408</TotalTime>
  <Words>775</Words>
  <Application>Microsoft Office PowerPoint</Application>
  <PresentationFormat>Bredbild</PresentationFormat>
  <Paragraphs>141</Paragraphs>
  <Slides>27</Slides>
  <Notes>5</Notes>
  <HiddenSlides>1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27</vt:i4>
      </vt:variant>
    </vt:vector>
  </HeadingPairs>
  <TitlesOfParts>
    <vt:vector size="33" baseType="lpstr">
      <vt:lpstr>Figtree</vt:lpstr>
      <vt:lpstr>Arial</vt:lpstr>
      <vt:lpstr>Figtree Medium</vt:lpstr>
      <vt:lpstr>Aptos</vt:lpstr>
      <vt:lpstr>Figtree SemiBold</vt:lpstr>
      <vt:lpstr>Office Theme</vt:lpstr>
      <vt:lpstr>PowerPoint-presentation</vt:lpstr>
      <vt:lpstr>Lathundar i nytt format</vt:lpstr>
      <vt:lpstr>Agenda</vt:lpstr>
      <vt:lpstr>Bakgrund</vt:lpstr>
      <vt:lpstr>Nuläget</vt:lpstr>
      <vt:lpstr>Planen framåt</vt:lpstr>
      <vt:lpstr>Varför gör vi detta?</vt:lpstr>
      <vt:lpstr>Enkät och användarstudier</vt:lpstr>
      <vt:lpstr>Enkät till alla lokala kontaktpersoner</vt:lpstr>
      <vt:lpstr>Hur använder ni Ladokkonsortiets lathundar idag? (flera alternativ kan väljas)</vt:lpstr>
      <vt:lpstr>Hur stor andel av Ladokkonsortiets lathundar kan ni använda utan att ändra dem?</vt:lpstr>
      <vt:lpstr>Varför gör ni egna lathundar?  (28 fritextsvar) </vt:lpstr>
      <vt:lpstr>Hur mycket tid per termin för att underhålla era lathundar? (29 fritextsvar)</vt:lpstr>
      <vt:lpstr>Vad tycker ni om förslaget på det nya upplägget?</vt:lpstr>
      <vt:lpstr>Vad tycker ni om förslaget på det nya upplägget?</vt:lpstr>
      <vt:lpstr>Användarstudier</vt:lpstr>
      <vt:lpstr>Resultat av användarstudier</vt:lpstr>
      <vt:lpstr>Demo</vt:lpstr>
      <vt:lpstr>Hur påverkas ni på lärosätena?</vt:lpstr>
      <vt:lpstr>Om lärosätet länkar direkt </vt:lpstr>
      <vt:lpstr>Om lärosätet gör eget material med Ladokkonsortiets som grund</vt:lpstr>
      <vt:lpstr>Tidplan</vt:lpstr>
      <vt:lpstr>Leveransplan</vt:lpstr>
      <vt:lpstr>Lathundar ändras i samband med ny Ladokversion</vt:lpstr>
      <vt:lpstr>Prioriteringsordning</vt:lpstr>
      <vt:lpstr>Frågor?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Ladokkonsortiet power point</dc:title>
  <dc:creator>Ladokkonsortiet</dc:creator>
  <cp:lastModifiedBy>Klara Nordström</cp:lastModifiedBy>
  <cp:revision>132</cp:revision>
  <dcterms:created xsi:type="dcterms:W3CDTF">2024-03-26T12:09:15Z</dcterms:created>
  <dcterms:modified xsi:type="dcterms:W3CDTF">2026-09-23T07:58:45Z</dcterms:modified>
</cp:coreProperties>
</file>