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9" r:id="rId4"/>
    <p:sldId id="344" r:id="rId5"/>
    <p:sldId id="345" r:id="rId6"/>
    <p:sldId id="341" r:id="rId7"/>
    <p:sldId id="340" r:id="rId8"/>
    <p:sldId id="342" r:id="rId9"/>
    <p:sldId id="339" r:id="rId10"/>
    <p:sldId id="346" r:id="rId11"/>
    <p:sldId id="343" r:id="rId12"/>
    <p:sldId id="338" r:id="rId13"/>
    <p:sldId id="347" r:id="rId14"/>
    <p:sldId id="348" r:id="rId15"/>
    <p:sldId id="328" r:id="rId16"/>
    <p:sldId id="292" r:id="rId17"/>
  </p:sldIdLst>
  <p:sldSz cx="12192000" cy="6858000"/>
  <p:notesSz cx="6858000" cy="9144000"/>
  <p:embeddedFontLst>
    <p:embeddedFont>
      <p:font typeface="Figtree" panose="020B0604020202020204" charset="0"/>
      <p:regular r:id="rId19"/>
      <p:bold r:id="rId20"/>
      <p:italic r:id="rId21"/>
      <p:boldItalic r:id="rId22"/>
    </p:embeddedFont>
    <p:embeddedFont>
      <p:font typeface="Figtree Medium" panose="020B0604020202020204" charset="0"/>
      <p:regular r:id="rId23"/>
      <p:italic r:id="rId24"/>
    </p:embeddedFont>
    <p:embeddedFont>
      <p:font typeface="Figtree SemiBold" panose="020B0604020202020204" charset="0"/>
      <p:regular r:id="rId25"/>
      <p:bold r:id="rId26"/>
      <p:italic r:id="rId27"/>
      <p:boldItalic r:id="rId28"/>
    </p:embeddedFont>
    <p:embeddedFont>
      <p:font typeface="Wingdings 3" panose="05040102010807070707" pitchFamily="18" charset="2"/>
      <p:regular r:id="rId29"/>
    </p:embeddedFont>
  </p:embeddedFontLst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0F4"/>
    <a:srgbClr val="0E72ED"/>
    <a:srgbClr val="DCA346"/>
    <a:srgbClr val="04B067"/>
    <a:srgbClr val="F1F1F3"/>
    <a:srgbClr val="C6C6C6"/>
    <a:srgbClr val="F3F4F6"/>
    <a:srgbClr val="F9F9F9"/>
    <a:srgbClr val="FFFFFF"/>
    <a:srgbClr val="007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2" autoAdjust="0"/>
    <p:restoredTop sz="96247" autoAdjust="0"/>
  </p:normalViewPr>
  <p:slideViewPr>
    <p:cSldViewPr snapToGrid="0">
      <p:cViewPr varScale="1">
        <p:scale>
          <a:sx n="95" d="100"/>
          <a:sy n="95" d="100"/>
        </p:scale>
        <p:origin x="1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3E644-9AD9-1B47-BB31-DDA0E5DC1CDE}" type="datetimeFigureOut">
              <a:rPr lang="en-SE" smtClean="0"/>
              <a:t>10/05/2026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C61D6-423E-A349-AA98-83ABF4E6F90D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03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85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2026-10-05</a:t>
            </a:fld>
            <a:endParaRPr lang="en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66BBB8C-BB60-1947-468F-4BBF3B1EB7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5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2026-10-05</a:t>
            </a:fld>
            <a:endParaRPr lang="en-S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8CAF758-5B8D-914A-57C4-A29D178133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0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C1C9D6-962A-9EDB-1387-C352C1B327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35106B-D516-2187-B352-7C2BE62ED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63637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7855B1E-D74F-C54E-CE61-83490999A0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8373-6821-27A5-958A-7B85ECC9A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946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4130E41-A691-BDBC-87BE-64335B450A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845186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6FF7B2-0F90-0298-DB7F-3555F3C39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202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70278C9-6026-42BB-776E-1DDE9814F9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551" y="5801857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AC793-6678-D009-476D-A6BD526DA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9117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anli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3031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buClr>
                <a:srgbClr val="04B067"/>
              </a:buClr>
              <a:buFont typeface="Wingdings 3" panose="05040102010807070707" pitchFamily="18" charset="2"/>
              <a:buChar char="u"/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98967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17F89-5D8E-AFD6-042E-5A6533FE93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20657" y="693915"/>
            <a:ext cx="4084222" cy="61769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4391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D2CE4E-AC76-C81C-ABB7-824E23D1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870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E4C24-AEF2-7249-9AA0-1CAC3A320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591498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9D4D0-806D-EE44-D99C-0A1D6CA18E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0012" y="3342860"/>
            <a:ext cx="4064885" cy="577331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7442C5-5137-0062-09E9-5DFF18786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21398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FFE41FF-7FD8-9D00-8599-5FC39B691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65799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F8254F5-2E54-2929-1B50-47A66009FA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6513" y="2702030"/>
            <a:ext cx="4958971" cy="145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22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C45834E-24AB-6E9B-FCF7-14C44E43E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2154" y="2719890"/>
            <a:ext cx="3287692" cy="14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9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2026-10-05</a:t>
            </a:fld>
            <a:endParaRPr lang="en-S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BCBE20B-8B28-E5CA-4285-ADD0803ED2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83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2026-10-05</a:t>
            </a:fld>
            <a:endParaRPr lang="en-SE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FDF1DF-3C1E-CB5D-8F80-82B4AFDA9A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41347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63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4" y="0"/>
            <a:ext cx="2839656" cy="687827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F2EA030-428D-BEBB-B319-92680E206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36418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8814" y="326528"/>
            <a:ext cx="563186" cy="13641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EAB526-E829-9FA6-CF67-28AE852FE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5735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5BFFF2-459C-96C8-6A90-602E2C124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2367" y="0"/>
            <a:ext cx="4089633" cy="6858000"/>
          </a:xfrm>
          <a:prstGeom prst="rect">
            <a:avLst/>
          </a:prstGeom>
          <a:solidFill>
            <a:srgbClr val="007633"/>
          </a:solidFill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AF513B9-3816-BAEB-4843-7EC0969F3732}"/>
              </a:ext>
            </a:extLst>
          </p:cNvPr>
          <p:cNvSpPr/>
          <p:nvPr userDrawn="1"/>
        </p:nvSpPr>
        <p:spPr>
          <a:xfrm rot="917296">
            <a:off x="9070416" y="-183710"/>
            <a:ext cx="3892918" cy="7703438"/>
          </a:xfrm>
          <a:custGeom>
            <a:avLst/>
            <a:gdLst>
              <a:gd name="connsiteX0" fmla="*/ 0 w 1628775"/>
              <a:gd name="connsiteY0" fmla="*/ 0 h 7125079"/>
              <a:gd name="connsiteX1" fmla="*/ 1628775 w 1628775"/>
              <a:gd name="connsiteY1" fmla="*/ 0 h 7125079"/>
              <a:gd name="connsiteX2" fmla="*/ 1628775 w 1628775"/>
              <a:gd name="connsiteY2" fmla="*/ 7125079 h 7125079"/>
              <a:gd name="connsiteX3" fmla="*/ 0 w 1628775"/>
              <a:gd name="connsiteY3" fmla="*/ 7125079 h 7125079"/>
              <a:gd name="connsiteX4" fmla="*/ 0 w 1628775"/>
              <a:gd name="connsiteY4" fmla="*/ 0 h 7125079"/>
              <a:gd name="connsiteX0" fmla="*/ 0 w 2082897"/>
              <a:gd name="connsiteY0" fmla="*/ 578359 h 7703438"/>
              <a:gd name="connsiteX1" fmla="*/ 2082897 w 2082897"/>
              <a:gd name="connsiteY1" fmla="*/ 0 h 7703438"/>
              <a:gd name="connsiteX2" fmla="*/ 1628775 w 2082897"/>
              <a:gd name="connsiteY2" fmla="*/ 7703438 h 7703438"/>
              <a:gd name="connsiteX3" fmla="*/ 0 w 2082897"/>
              <a:gd name="connsiteY3" fmla="*/ 7703438 h 7703438"/>
              <a:gd name="connsiteX4" fmla="*/ 0 w 2082897"/>
              <a:gd name="connsiteY4" fmla="*/ 578359 h 7703438"/>
              <a:gd name="connsiteX0" fmla="*/ 0 w 3892918"/>
              <a:gd name="connsiteY0" fmla="*/ 578359 h 7703438"/>
              <a:gd name="connsiteX1" fmla="*/ 2082897 w 3892918"/>
              <a:gd name="connsiteY1" fmla="*/ 0 h 7703438"/>
              <a:gd name="connsiteX2" fmla="*/ 3892918 w 3892918"/>
              <a:gd name="connsiteY2" fmla="*/ 6630313 h 7703438"/>
              <a:gd name="connsiteX3" fmla="*/ 0 w 3892918"/>
              <a:gd name="connsiteY3" fmla="*/ 7703438 h 7703438"/>
              <a:gd name="connsiteX4" fmla="*/ 0 w 3892918"/>
              <a:gd name="connsiteY4" fmla="*/ 578359 h 770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2918" h="7703438">
                <a:moveTo>
                  <a:pt x="0" y="578359"/>
                </a:moveTo>
                <a:lnTo>
                  <a:pt x="2082897" y="0"/>
                </a:lnTo>
                <a:lnTo>
                  <a:pt x="3892918" y="6630313"/>
                </a:lnTo>
                <a:lnTo>
                  <a:pt x="0" y="7703438"/>
                </a:lnTo>
                <a:lnTo>
                  <a:pt x="0" y="578359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EE276D9-B1D7-512E-9E31-307589EAF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78776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9D2C18-4ADF-1CDE-6E0D-62FC46F7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164014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7038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EC4692-26F6-5E3C-7ADC-092571DAE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138" y="6036815"/>
            <a:ext cx="1587724" cy="4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46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12B14E5-2648-4329-AFFD-B10A575CFD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2650" y="2754614"/>
            <a:ext cx="3126699" cy="13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21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2026-10-05</a:t>
            </a:fld>
            <a:endParaRPr lang="en-SE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B07326-30B0-DEF1-E871-62752D93D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8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2026-10-05</a:t>
            </a:fld>
            <a:endParaRPr lang="en-S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6E8F6-C384-1E29-A9EC-4D22C46805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50678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5F2F90-7F02-5858-E37B-3DACBEDC72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662B6-E63C-6D4A-56B7-1260C5AA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63888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3946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993AB-4E17-B9A2-D11A-438C67C691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9C839-6834-A094-B1BF-887D63EC7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263445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24E1D99-EC3B-00B1-4FA1-678700860336}"/>
              </a:ext>
            </a:extLst>
          </p:cNvPr>
          <p:cNvSpPr/>
          <p:nvPr userDrawn="1"/>
        </p:nvSpPr>
        <p:spPr>
          <a:xfrm>
            <a:off x="-1587" y="0"/>
            <a:ext cx="12193587" cy="2836863"/>
          </a:xfrm>
          <a:custGeom>
            <a:avLst/>
            <a:gdLst>
              <a:gd name="connsiteX0" fmla="*/ 0 w 12192000"/>
              <a:gd name="connsiteY0" fmla="*/ 0 h 1790700"/>
              <a:gd name="connsiteX1" fmla="*/ 12192000 w 12192000"/>
              <a:gd name="connsiteY1" fmla="*/ 0 h 1790700"/>
              <a:gd name="connsiteX2" fmla="*/ 12192000 w 12192000"/>
              <a:gd name="connsiteY2" fmla="*/ 1790700 h 1790700"/>
              <a:gd name="connsiteX3" fmla="*/ 0 w 12192000"/>
              <a:gd name="connsiteY3" fmla="*/ 1790700 h 1790700"/>
              <a:gd name="connsiteX4" fmla="*/ 0 w 12192000"/>
              <a:gd name="connsiteY4" fmla="*/ 0 h 1790700"/>
              <a:gd name="connsiteX0" fmla="*/ 25400 w 12217400"/>
              <a:gd name="connsiteY0" fmla="*/ 0 h 2730500"/>
              <a:gd name="connsiteX1" fmla="*/ 12217400 w 12217400"/>
              <a:gd name="connsiteY1" fmla="*/ 0 h 2730500"/>
              <a:gd name="connsiteX2" fmla="*/ 12217400 w 12217400"/>
              <a:gd name="connsiteY2" fmla="*/ 1790700 h 2730500"/>
              <a:gd name="connsiteX3" fmla="*/ 0 w 12217400"/>
              <a:gd name="connsiteY3" fmla="*/ 2730500 h 2730500"/>
              <a:gd name="connsiteX4" fmla="*/ 25400 w 12217400"/>
              <a:gd name="connsiteY4" fmla="*/ 0 h 2730500"/>
              <a:gd name="connsiteX0" fmla="*/ 1587 w 12193587"/>
              <a:gd name="connsiteY0" fmla="*/ 0 h 2735092"/>
              <a:gd name="connsiteX1" fmla="*/ 12193587 w 12193587"/>
              <a:gd name="connsiteY1" fmla="*/ 0 h 2735092"/>
              <a:gd name="connsiteX2" fmla="*/ 12193587 w 12193587"/>
              <a:gd name="connsiteY2" fmla="*/ 1790700 h 2735092"/>
              <a:gd name="connsiteX3" fmla="*/ 0 w 12193587"/>
              <a:gd name="connsiteY3" fmla="*/ 2735092 h 2735092"/>
              <a:gd name="connsiteX4" fmla="*/ 1587 w 12193587"/>
              <a:gd name="connsiteY4" fmla="*/ 0 h 273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3587" h="2735092">
                <a:moveTo>
                  <a:pt x="1587" y="0"/>
                </a:moveTo>
                <a:lnTo>
                  <a:pt x="12193587" y="0"/>
                </a:lnTo>
                <a:lnTo>
                  <a:pt x="12193587" y="1790700"/>
                </a:lnTo>
                <a:lnTo>
                  <a:pt x="0" y="2735092"/>
                </a:lnTo>
                <a:lnTo>
                  <a:pt x="1587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62076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D10D52E0-5D28-E763-7378-2C9B3446CA04}"/>
              </a:ext>
            </a:extLst>
          </p:cNvPr>
          <p:cNvSpPr/>
          <p:nvPr userDrawn="1"/>
        </p:nvSpPr>
        <p:spPr>
          <a:xfrm>
            <a:off x="0" y="1690688"/>
            <a:ext cx="6096000" cy="5167312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62900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56092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5103" y="2047081"/>
            <a:ext cx="6106228" cy="4842588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6228" h="4842588">
                <a:moveTo>
                  <a:pt x="9331" y="0"/>
                </a:moveTo>
                <a:lnTo>
                  <a:pt x="5089311" y="0"/>
                </a:lnTo>
                <a:cubicBezTo>
                  <a:pt x="5650443" y="0"/>
                  <a:pt x="6105331" y="454888"/>
                  <a:pt x="6105331" y="1016020"/>
                </a:cubicBezTo>
                <a:cubicBezTo>
                  <a:pt x="6108441" y="2412841"/>
                  <a:pt x="6102221" y="3417775"/>
                  <a:pt x="6105331" y="4814596"/>
                </a:cubicBezTo>
                <a:lnTo>
                  <a:pt x="0" y="4842588"/>
                </a:lnTo>
                <a:cubicBezTo>
                  <a:pt x="3110" y="3228392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23762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16494" y="1690688"/>
            <a:ext cx="11779059" cy="5205213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9059" h="5205213">
                <a:moveTo>
                  <a:pt x="9331" y="0"/>
                </a:moveTo>
                <a:lnTo>
                  <a:pt x="10762142" y="0"/>
                </a:lnTo>
                <a:cubicBezTo>
                  <a:pt x="11323274" y="0"/>
                  <a:pt x="11778162" y="454888"/>
                  <a:pt x="11778162" y="1016020"/>
                </a:cubicBezTo>
                <a:cubicBezTo>
                  <a:pt x="11781272" y="2412841"/>
                  <a:pt x="11775052" y="3808392"/>
                  <a:pt x="11778162" y="5205213"/>
                </a:cubicBezTo>
                <a:lnTo>
                  <a:pt x="0" y="5197695"/>
                </a:lnTo>
                <a:cubicBezTo>
                  <a:pt x="3110" y="3583499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97123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04314" y="1398688"/>
            <a:ext cx="11797212" cy="5445345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  <a:gd name="connsiteX0" fmla="*/ 9331 w 11787687"/>
              <a:gd name="connsiteY0" fmla="*/ 0 h 5443338"/>
              <a:gd name="connsiteX1" fmla="*/ 10762142 w 11787687"/>
              <a:gd name="connsiteY1" fmla="*/ 0 h 5443338"/>
              <a:gd name="connsiteX2" fmla="*/ 11778162 w 11787687"/>
              <a:gd name="connsiteY2" fmla="*/ 1016020 h 5443338"/>
              <a:gd name="connsiteX3" fmla="*/ 11787687 w 11787687"/>
              <a:gd name="connsiteY3" fmla="*/ 5443338 h 5443338"/>
              <a:gd name="connsiteX4" fmla="*/ 0 w 11787687"/>
              <a:gd name="connsiteY4" fmla="*/ 5197695 h 5443338"/>
              <a:gd name="connsiteX5" fmla="*/ 9331 w 11787687"/>
              <a:gd name="connsiteY5" fmla="*/ 0 h 5443338"/>
              <a:gd name="connsiteX0" fmla="*/ 18856 w 11797212"/>
              <a:gd name="connsiteY0" fmla="*/ 0 h 5445345"/>
              <a:gd name="connsiteX1" fmla="*/ 10771667 w 11797212"/>
              <a:gd name="connsiteY1" fmla="*/ 0 h 5445345"/>
              <a:gd name="connsiteX2" fmla="*/ 11787687 w 11797212"/>
              <a:gd name="connsiteY2" fmla="*/ 1016020 h 5445345"/>
              <a:gd name="connsiteX3" fmla="*/ 11797212 w 11797212"/>
              <a:gd name="connsiteY3" fmla="*/ 5443338 h 5445345"/>
              <a:gd name="connsiteX4" fmla="*/ 0 w 11797212"/>
              <a:gd name="connsiteY4" fmla="*/ 5445345 h 5445345"/>
              <a:gd name="connsiteX5" fmla="*/ 18856 w 11797212"/>
              <a:gd name="connsiteY5" fmla="*/ 0 h 544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97212" h="5445345">
                <a:moveTo>
                  <a:pt x="18856" y="0"/>
                </a:moveTo>
                <a:lnTo>
                  <a:pt x="10771667" y="0"/>
                </a:lnTo>
                <a:cubicBezTo>
                  <a:pt x="11332799" y="0"/>
                  <a:pt x="11787687" y="454888"/>
                  <a:pt x="11787687" y="1016020"/>
                </a:cubicBezTo>
                <a:cubicBezTo>
                  <a:pt x="11790797" y="2412841"/>
                  <a:pt x="11794102" y="4046517"/>
                  <a:pt x="11797212" y="5443338"/>
                </a:cubicBezTo>
                <a:lnTo>
                  <a:pt x="0" y="5445345"/>
                </a:lnTo>
                <a:cubicBezTo>
                  <a:pt x="3110" y="3831149"/>
                  <a:pt x="15746" y="1614196"/>
                  <a:pt x="18856" y="0"/>
                </a:cubicBez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251669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50845" y="-424978"/>
            <a:ext cx="12342844" cy="2209838"/>
          </a:xfrm>
          <a:custGeom>
            <a:avLst/>
            <a:gdLst>
              <a:gd name="connsiteX0" fmla="*/ 0 w 12220146"/>
              <a:gd name="connsiteY0" fmla="*/ 0 h 3004457"/>
              <a:gd name="connsiteX1" fmla="*/ 12220146 w 12220146"/>
              <a:gd name="connsiteY1" fmla="*/ 0 h 3004457"/>
              <a:gd name="connsiteX2" fmla="*/ 12220146 w 12220146"/>
              <a:gd name="connsiteY2" fmla="*/ 3004457 h 3004457"/>
              <a:gd name="connsiteX3" fmla="*/ 0 w 12220146"/>
              <a:gd name="connsiteY3" fmla="*/ 3004457 h 3004457"/>
              <a:gd name="connsiteX4" fmla="*/ 0 w 12220146"/>
              <a:gd name="connsiteY4" fmla="*/ 0 h 3004457"/>
              <a:gd name="connsiteX0" fmla="*/ 0 w 12342844"/>
              <a:gd name="connsiteY0" fmla="*/ 1632060 h 3004457"/>
              <a:gd name="connsiteX1" fmla="*/ 12342844 w 12342844"/>
              <a:gd name="connsiteY1" fmla="*/ 0 h 3004457"/>
              <a:gd name="connsiteX2" fmla="*/ 12342844 w 12342844"/>
              <a:gd name="connsiteY2" fmla="*/ 3004457 h 3004457"/>
              <a:gd name="connsiteX3" fmla="*/ 122698 w 12342844"/>
              <a:gd name="connsiteY3" fmla="*/ 3004457 h 3004457"/>
              <a:gd name="connsiteX4" fmla="*/ 0 w 12342844"/>
              <a:gd name="connsiteY4" fmla="*/ 1632060 h 3004457"/>
              <a:gd name="connsiteX0" fmla="*/ 0 w 12342844"/>
              <a:gd name="connsiteY0" fmla="*/ 837441 h 2209838"/>
              <a:gd name="connsiteX1" fmla="*/ 12179708 w 12342844"/>
              <a:gd name="connsiteY1" fmla="*/ 0 h 2209838"/>
              <a:gd name="connsiteX2" fmla="*/ 12342844 w 12342844"/>
              <a:gd name="connsiteY2" fmla="*/ 2209838 h 2209838"/>
              <a:gd name="connsiteX3" fmla="*/ 122698 w 12342844"/>
              <a:gd name="connsiteY3" fmla="*/ 2209838 h 2209838"/>
              <a:gd name="connsiteX4" fmla="*/ 0 w 12342844"/>
              <a:gd name="connsiteY4" fmla="*/ 837441 h 2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2844" h="2209838">
                <a:moveTo>
                  <a:pt x="0" y="837441"/>
                </a:moveTo>
                <a:lnTo>
                  <a:pt x="12179708" y="0"/>
                </a:lnTo>
                <a:lnTo>
                  <a:pt x="12342844" y="2209838"/>
                </a:lnTo>
                <a:lnTo>
                  <a:pt x="122698" y="2209838"/>
                </a:lnTo>
                <a:lnTo>
                  <a:pt x="0" y="837441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4587008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107758" y="-457354"/>
            <a:ext cx="12482504" cy="4765386"/>
          </a:xfrm>
          <a:custGeom>
            <a:avLst/>
            <a:gdLst>
              <a:gd name="connsiteX0" fmla="*/ 0 w 12215175"/>
              <a:gd name="connsiteY0" fmla="*/ 0 h 5781861"/>
              <a:gd name="connsiteX1" fmla="*/ 12215175 w 12215175"/>
              <a:gd name="connsiteY1" fmla="*/ 0 h 5781861"/>
              <a:gd name="connsiteX2" fmla="*/ 12215175 w 12215175"/>
              <a:gd name="connsiteY2" fmla="*/ 5781861 h 5781861"/>
              <a:gd name="connsiteX3" fmla="*/ 0 w 12215175"/>
              <a:gd name="connsiteY3" fmla="*/ 5781861 h 5781861"/>
              <a:gd name="connsiteX4" fmla="*/ 0 w 12215175"/>
              <a:gd name="connsiteY4" fmla="*/ 0 h 5781861"/>
              <a:gd name="connsiteX0" fmla="*/ 0 w 12482504"/>
              <a:gd name="connsiteY0" fmla="*/ 1881068 h 5781861"/>
              <a:gd name="connsiteX1" fmla="*/ 12482504 w 12482504"/>
              <a:gd name="connsiteY1" fmla="*/ 0 h 5781861"/>
              <a:gd name="connsiteX2" fmla="*/ 12482504 w 12482504"/>
              <a:gd name="connsiteY2" fmla="*/ 5781861 h 5781861"/>
              <a:gd name="connsiteX3" fmla="*/ 267329 w 12482504"/>
              <a:gd name="connsiteY3" fmla="*/ 5781861 h 5781861"/>
              <a:gd name="connsiteX4" fmla="*/ 0 w 12482504"/>
              <a:gd name="connsiteY4" fmla="*/ 1881068 h 5781861"/>
              <a:gd name="connsiteX0" fmla="*/ 0 w 12482504"/>
              <a:gd name="connsiteY0" fmla="*/ 1629358 h 5530151"/>
              <a:gd name="connsiteX1" fmla="*/ 12299869 w 12482504"/>
              <a:gd name="connsiteY1" fmla="*/ 0 h 5530151"/>
              <a:gd name="connsiteX2" fmla="*/ 12482504 w 12482504"/>
              <a:gd name="connsiteY2" fmla="*/ 5530151 h 5530151"/>
              <a:gd name="connsiteX3" fmla="*/ 267329 w 12482504"/>
              <a:gd name="connsiteY3" fmla="*/ 5530151 h 5530151"/>
              <a:gd name="connsiteX4" fmla="*/ 0 w 12482504"/>
              <a:gd name="connsiteY4" fmla="*/ 1629358 h 5530151"/>
              <a:gd name="connsiteX0" fmla="*/ 0 w 12482504"/>
              <a:gd name="connsiteY0" fmla="*/ 864593 h 4765386"/>
              <a:gd name="connsiteX1" fmla="*/ 12153708 w 12482504"/>
              <a:gd name="connsiteY1" fmla="*/ 0 h 4765386"/>
              <a:gd name="connsiteX2" fmla="*/ 12482504 w 12482504"/>
              <a:gd name="connsiteY2" fmla="*/ 4765386 h 4765386"/>
              <a:gd name="connsiteX3" fmla="*/ 267329 w 12482504"/>
              <a:gd name="connsiteY3" fmla="*/ 4765386 h 4765386"/>
              <a:gd name="connsiteX4" fmla="*/ 0 w 12482504"/>
              <a:gd name="connsiteY4" fmla="*/ 864593 h 476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2504" h="4765386">
                <a:moveTo>
                  <a:pt x="0" y="864593"/>
                </a:moveTo>
                <a:lnTo>
                  <a:pt x="12153708" y="0"/>
                </a:lnTo>
                <a:lnTo>
                  <a:pt x="12482504" y="4765386"/>
                </a:lnTo>
                <a:lnTo>
                  <a:pt x="267329" y="4765386"/>
                </a:lnTo>
                <a:lnTo>
                  <a:pt x="0" y="864593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75856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347C-455C-0BAF-5376-652754923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1B567-9C19-A63B-BF88-ECB34A7C3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66900"/>
            <a:ext cx="5157787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B324E-3E90-E468-EEEC-37B1EC51A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66900"/>
            <a:ext cx="5183188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32120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348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4AA211-5EA4-3AEC-5935-DB51C205F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7B27D-44D5-ADDA-F6DE-41C6CDB1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448492" cy="126809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69280" y="987425"/>
            <a:ext cx="568610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7DEE-93A4-9BD5-BB4A-C9C5B4AD6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53640"/>
            <a:ext cx="4448492" cy="341534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391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EFB08-47C3-3F4C-F28E-6157CB80B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5160" y="0"/>
            <a:ext cx="519684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19976" y="0"/>
            <a:ext cx="4772024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DA3AAB-37F1-831B-EFA1-A9DC4BF8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5696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CAABE1-A30B-0327-4064-369B85FAEA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825625"/>
            <a:ext cx="615696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7790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B85BBC-75C8-A5B9-C000-757D8F01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65FB9-B18E-D96A-9239-226000CCA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F281-F576-B19F-199C-3852683DD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FA0968-ABAC-5F43-9115-8C66E652C644}" type="datetime1">
              <a:rPr lang="sv-SE" smtClean="0"/>
              <a:t>2026-10-05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840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81" r:id="rId5"/>
    <p:sldLayoutId id="2147483684" r:id="rId6"/>
    <p:sldLayoutId id="2147483672" r:id="rId7"/>
    <p:sldLayoutId id="2147483690" r:id="rId8"/>
    <p:sldLayoutId id="2147483674" r:id="rId9"/>
    <p:sldLayoutId id="2147483661" r:id="rId10"/>
    <p:sldLayoutId id="2147483663" r:id="rId11"/>
    <p:sldLayoutId id="2147483667" r:id="rId12"/>
    <p:sldLayoutId id="2147483666" r:id="rId13"/>
    <p:sldLayoutId id="2147483671" r:id="rId14"/>
    <p:sldLayoutId id="2147483685" r:id="rId15"/>
    <p:sldLayoutId id="2147483660" r:id="rId16"/>
    <p:sldLayoutId id="2147483686" r:id="rId17"/>
    <p:sldLayoutId id="2147483662" r:id="rId18"/>
    <p:sldLayoutId id="2147483673" r:id="rId19"/>
    <p:sldLayoutId id="2147483664" r:id="rId20"/>
    <p:sldLayoutId id="2147483665" r:id="rId21"/>
    <p:sldLayoutId id="2147483670" r:id="rId22"/>
    <p:sldLayoutId id="2147483687" r:id="rId23"/>
    <p:sldLayoutId id="2147483675" r:id="rId24"/>
    <p:sldLayoutId id="2147483689" r:id="rId25"/>
    <p:sldLayoutId id="2147483677" r:id="rId26"/>
    <p:sldLayoutId id="2147483678" r:id="rId27"/>
    <p:sldLayoutId id="2147483676" r:id="rId28"/>
    <p:sldLayoutId id="2147483692" r:id="rId29"/>
    <p:sldLayoutId id="2147483652" r:id="rId30"/>
    <p:sldLayoutId id="2147483669" r:id="rId31"/>
    <p:sldLayoutId id="2147483691" r:id="rId32"/>
    <p:sldLayoutId id="2147483695" r:id="rId33"/>
    <p:sldLayoutId id="2147483696" r:id="rId34"/>
    <p:sldLayoutId id="2147483697" r:id="rId35"/>
    <p:sldLayoutId id="2147483698" r:id="rId36"/>
    <p:sldLayoutId id="2147483653" r:id="rId37"/>
    <p:sldLayoutId id="2147483655" r:id="rId38"/>
    <p:sldLayoutId id="2147483657" r:id="rId39"/>
    <p:sldLayoutId id="2147483668" r:id="rId4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igtree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>
            <a:extLst>
              <a:ext uri="{FF2B5EF4-FFF2-40B4-BE49-F238E27FC236}">
                <a16:creationId xmlns:a16="http://schemas.microsoft.com/office/drawing/2014/main" id="{2A066810-0716-D4B6-AE9B-AD2294347919}"/>
              </a:ext>
            </a:extLst>
          </p:cNvPr>
          <p:cNvGrpSpPr/>
          <p:nvPr/>
        </p:nvGrpSpPr>
        <p:grpSpPr>
          <a:xfrm>
            <a:off x="5188228" y="5337777"/>
            <a:ext cx="3334215" cy="1114581"/>
            <a:chOff x="5188228" y="5337777"/>
            <a:chExt cx="3334215" cy="1114581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0EA8E285-EDEF-C94D-1181-69B97F02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8228" y="5337777"/>
              <a:ext cx="3334215" cy="1114581"/>
            </a:xfrm>
            <a:prstGeom prst="rect">
              <a:avLst/>
            </a:prstGeom>
          </p:spPr>
        </p:pic>
        <p:sp>
          <p:nvSpPr>
            <p:cNvPr id="2" name="textruta 1">
              <a:extLst>
                <a:ext uri="{FF2B5EF4-FFF2-40B4-BE49-F238E27FC236}">
                  <a16:creationId xmlns:a16="http://schemas.microsoft.com/office/drawing/2014/main" id="{F358F3A9-2D22-478F-2E55-9AC944F87968}"/>
                </a:ext>
              </a:extLst>
            </p:cNvPr>
            <p:cNvSpPr txBox="1"/>
            <p:nvPr/>
          </p:nvSpPr>
          <p:spPr>
            <a:xfrm>
              <a:off x="5560706" y="5520176"/>
              <a:ext cx="800089" cy="138499"/>
            </a:xfrm>
            <a:prstGeom prst="rect">
              <a:avLst/>
            </a:prstGeom>
            <a:solidFill>
              <a:srgbClr val="0E72ED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v-SE" sz="900" dirty="0"/>
                <a:t>Edda Ahrent</a:t>
              </a:r>
            </a:p>
          </p:txBody>
        </p:sp>
      </p:grp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9BB0D1-9BAE-EF4A-BC28-155FDA9391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sv-SE" sz="2000" dirty="0">
                <a:latin typeface="+mn-lt"/>
              </a:rPr>
              <a:t>Snart börjar… </a:t>
            </a:r>
          </a:p>
          <a:p>
            <a:pPr marL="0" indent="0">
              <a:buNone/>
            </a:pPr>
            <a:r>
              <a:rPr lang="sv-SE" sz="3600" dirty="0">
                <a:latin typeface="Figtree SemiBold" pitchFamily="2" charset="0"/>
              </a:rPr>
              <a:t>Demo av version 3.4</a:t>
            </a:r>
            <a:br>
              <a:rPr lang="sv-SE" sz="2000" dirty="0"/>
            </a:br>
            <a:r>
              <a:rPr lang="sv-SE" sz="2000" dirty="0">
                <a:latin typeface="+mn-lt"/>
              </a:rPr>
              <a:t>Mötet spelas in. Inspelningen och chatten kommer läggas upp på ladokkonsortiet.se. </a:t>
            </a:r>
          </a:p>
          <a:p>
            <a:pPr marL="0" indent="0">
              <a:buNone/>
            </a:pPr>
            <a:endParaRPr lang="sv-SE" sz="2000" dirty="0">
              <a:latin typeface="+mn-lt"/>
            </a:endParaRPr>
          </a:p>
          <a:p>
            <a:pPr marL="0" indent="0">
              <a:buNone/>
            </a:pPr>
            <a:r>
              <a:rPr lang="sv-SE" sz="2000" b="1" dirty="0">
                <a:latin typeface="+mn-lt"/>
              </a:rPr>
              <a:t>Vill du inte vara med? </a:t>
            </a:r>
          </a:p>
          <a:p>
            <a:pPr marL="0" indent="0">
              <a:buNone/>
            </a:pPr>
            <a:r>
              <a:rPr lang="sv-SE" sz="2000" dirty="0">
                <a:latin typeface="+mn-lt"/>
              </a:rPr>
              <a:t>Stäng av kamera och mikrofon. Skicka direktmeddelanden till Edda Ahrent i chatten.</a:t>
            </a:r>
            <a:endParaRPr lang="sv-SE" dirty="0">
              <a:latin typeface="+mn-lt"/>
            </a:endParaRPr>
          </a:p>
          <a:p>
            <a:endParaRPr lang="sv-SE" dirty="0">
              <a:latin typeface="+mn-lt"/>
            </a:endParaRPr>
          </a:p>
          <a:p>
            <a:endParaRPr lang="sv-SE" dirty="0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F0CC1D79-4219-856A-24CC-171EE1E74D11}"/>
              </a:ext>
            </a:extLst>
          </p:cNvPr>
          <p:cNvGrpSpPr/>
          <p:nvPr/>
        </p:nvGrpSpPr>
        <p:grpSpPr>
          <a:xfrm>
            <a:off x="897468" y="5337778"/>
            <a:ext cx="4008361" cy="1114581"/>
            <a:chOff x="897468" y="5337778"/>
            <a:chExt cx="4008361" cy="1114581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9ABF3BD0-4BB3-F896-2BD4-6C06AD6E6F70}"/>
                </a:ext>
              </a:extLst>
            </p:cNvPr>
            <p:cNvSpPr/>
            <p:nvPr/>
          </p:nvSpPr>
          <p:spPr>
            <a:xfrm>
              <a:off x="897468" y="5337778"/>
              <a:ext cx="4008361" cy="1114581"/>
            </a:xfrm>
            <a:prstGeom prst="rect">
              <a:avLst/>
            </a:prstGeom>
            <a:solidFill>
              <a:srgbClr val="1A1A1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5E83B391-A068-7CEE-8B3E-FD85FB24D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6999" r="67123" b="1"/>
            <a:stretch/>
          </p:blipFill>
          <p:spPr>
            <a:xfrm>
              <a:off x="897468" y="5876693"/>
              <a:ext cx="4008361" cy="575666"/>
            </a:xfrm>
            <a:prstGeom prst="rect">
              <a:avLst/>
            </a:prstGeom>
          </p:spPr>
        </p:pic>
      </p:grp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3FBDED3F-E26A-22E3-8D3E-7B961E7C7939}"/>
              </a:ext>
            </a:extLst>
          </p:cNvPr>
          <p:cNvSpPr/>
          <p:nvPr/>
        </p:nvSpPr>
        <p:spPr>
          <a:xfrm>
            <a:off x="930921" y="5798633"/>
            <a:ext cx="1745371" cy="67602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C2DFA834-450D-1B7D-E3A1-C9AC6FB7ACFC}"/>
              </a:ext>
            </a:extLst>
          </p:cNvPr>
          <p:cNvSpPr/>
          <p:nvPr/>
        </p:nvSpPr>
        <p:spPr>
          <a:xfrm>
            <a:off x="5225148" y="5383132"/>
            <a:ext cx="1244808" cy="41625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72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D17A-1401-A23E-2A5C-8978824E3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27188"/>
            <a:ext cx="9144000" cy="2387600"/>
          </a:xfrm>
        </p:spPr>
        <p:txBody>
          <a:bodyPr/>
          <a:lstStyle/>
          <a:p>
            <a:r>
              <a:rPr lang="sv-SE" dirty="0"/>
              <a:t>Demo av version 3.4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F11E5-5C01-D306-7BBA-3DF460747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02931"/>
            <a:ext cx="9144000" cy="1655762"/>
          </a:xfrm>
        </p:spPr>
        <p:txBody>
          <a:bodyPr>
            <a:normAutofit/>
          </a:bodyPr>
          <a:lstStyle/>
          <a:p>
            <a:r>
              <a:rPr lang="sv-SE" sz="2000" b="1" dirty="0"/>
              <a:t>Klara Nordström</a:t>
            </a:r>
            <a:r>
              <a:rPr lang="sv-SE" sz="2000" dirty="0"/>
              <a:t>, användarstöd och kommunikation</a:t>
            </a:r>
          </a:p>
          <a:p>
            <a:r>
              <a:rPr lang="sv-SE" sz="2000" b="1" dirty="0"/>
              <a:t>Edda Ahrent</a:t>
            </a:r>
            <a:r>
              <a:rPr lang="sv-SE" sz="2000" dirty="0"/>
              <a:t>, verksamhetsexpert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85DB74-1F2C-C7B3-6509-154ABB33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r>
              <a:rPr lang="sv-SE" dirty="0"/>
              <a:t>5 oktober 2026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94069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399F86C-8996-F992-147E-6D9D8B71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Detta kommer demonstreras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B227CD-4D47-CF4C-8241-67CFBF3C76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Utbudsomgång</a:t>
            </a:r>
          </a:p>
          <a:p>
            <a:pPr marL="0" indent="0">
              <a:buNone/>
            </a:pPr>
            <a:r>
              <a:rPr lang="sv-SE" sz="2400" dirty="0"/>
              <a:t>Bevis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/>
              <a:t>Ladokkonsortiet.se</a:t>
            </a:r>
          </a:p>
          <a:p>
            <a:pPr marL="0" indent="0">
              <a:buNone/>
            </a:pPr>
            <a:r>
              <a:rPr lang="sv-SE" sz="2400" dirty="0" err="1"/>
              <a:t>Ladoks</a:t>
            </a:r>
            <a:r>
              <a:rPr lang="sv-SE" sz="2400" dirty="0"/>
              <a:t> vägledning</a:t>
            </a:r>
          </a:p>
        </p:txBody>
      </p:sp>
    </p:spTree>
    <p:extLst>
      <p:ext uri="{BB962C8B-B14F-4D97-AF65-F5344CB8AC3E}">
        <p14:creationId xmlns:p14="http://schemas.microsoft.com/office/powerpoint/2010/main" val="229164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7351A-775F-0690-36E5-19FEC57C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7F548C-DB41-93E7-FD97-55ED558B9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Utbildningsmallar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EF949E9-E38D-598F-D308-FCB8160CA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Det är inte längre möjligt att sätta regler för utbildningsmallar som rör modul.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222485E-7417-6577-DFB4-82A81D880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08" y="2702228"/>
            <a:ext cx="10698835" cy="3790647"/>
          </a:xfrm>
          <a:prstGeom prst="rect">
            <a:avLst/>
          </a:prstGeom>
        </p:spPr>
      </p:pic>
      <p:sp>
        <p:nvSpPr>
          <p:cNvPr id="6" name="Pil: höger 5">
            <a:extLst>
              <a:ext uri="{FF2B5EF4-FFF2-40B4-BE49-F238E27FC236}">
                <a16:creationId xmlns:a16="http://schemas.microsoft.com/office/drawing/2014/main" id="{F9DED9D8-4DF0-45D5-5F33-F59E03722A76}"/>
              </a:ext>
            </a:extLst>
          </p:cNvPr>
          <p:cNvSpPr/>
          <p:nvPr/>
        </p:nvSpPr>
        <p:spPr>
          <a:xfrm rot="10630786">
            <a:off x="7218381" y="5224995"/>
            <a:ext cx="945905" cy="609673"/>
          </a:xfrm>
          <a:prstGeom prst="rightArrow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587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32C6A-9FBC-4B39-7AAD-6140F1EFB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30D58D-5B77-3CA4-16D7-76878F32B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BB50DC-DD9B-F8A6-FD77-107CE209E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Ny vy, "Hantera utbud", ger en samlad överblick över de kurs- och kurspaketeringstillfällen som ingår i en utbudsomgång. I vyn går det även att se vilka tillfällen som kategoriseras som nya jämfört med föregående utbudsomgång.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sv-SE" dirty="0"/>
              <a:t>I fliken "Planera strukturinnehåll" visas nu rader med Tillstånd "Utbud" som överstrukna om tillfället har ställts in.</a:t>
            </a:r>
          </a:p>
        </p:txBody>
      </p:sp>
    </p:spTree>
    <p:extLst>
      <p:ext uri="{BB962C8B-B14F-4D97-AF65-F5344CB8AC3E}">
        <p14:creationId xmlns:p14="http://schemas.microsoft.com/office/powerpoint/2010/main" val="182616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3F44E9-69E8-780A-4311-90A3E4617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Studieavgifter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B65F6E-2EE4-7959-66FC-F897E876A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97490" cy="4351338"/>
          </a:xfrm>
        </p:spPr>
        <p:txBody>
          <a:bodyPr/>
          <a:lstStyle/>
          <a:p>
            <a:r>
              <a:rPr lang="sv-SE" dirty="0"/>
              <a:t>Första avisering till avgiftsskyldiga studenter har nu en tydligare hänvisning till Ladok för studenter för att hitta fakturan och betalningsinstruktionerna.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A17BC5E-1976-0DD6-3C81-76E41233F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856" y="1825625"/>
            <a:ext cx="6147519" cy="451565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3C10E86E-CBBF-ED8A-24AA-164BD3985C02}"/>
              </a:ext>
            </a:extLst>
          </p:cNvPr>
          <p:cNvSpPr/>
          <p:nvPr/>
        </p:nvSpPr>
        <p:spPr>
          <a:xfrm>
            <a:off x="5776856" y="2724538"/>
            <a:ext cx="5914401" cy="2677886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864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B7690-A966-3FE4-CF8D-BFF217BC1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D8E235-8FD0-FCFF-E9DE-DEA5B8227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Individuell studieplan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EDA8BE-FEA1-D30B-CA00-643AFDB8A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Nu visas det förväntade fastställandedatumet i den översta rubriken på </a:t>
            </a:r>
            <a:r>
              <a:rPr lang="sv-SE" dirty="0" err="1"/>
              <a:t>ISP:n</a:t>
            </a:r>
            <a:r>
              <a:rPr lang="sv-SE" dirty="0"/>
              <a:t>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BEB1E80-5EB9-FE32-8F4F-B6A554E26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203" y="2447788"/>
            <a:ext cx="9983593" cy="1962424"/>
          </a:xfrm>
          <a:prstGeom prst="rect">
            <a:avLst/>
          </a:prstGeom>
        </p:spPr>
      </p:pic>
      <p:sp>
        <p:nvSpPr>
          <p:cNvPr id="6" name="Pil: höger 5">
            <a:extLst>
              <a:ext uri="{FF2B5EF4-FFF2-40B4-BE49-F238E27FC236}">
                <a16:creationId xmlns:a16="http://schemas.microsoft.com/office/drawing/2014/main" id="{A3B92016-97E6-5912-4587-F730396C6A29}"/>
              </a:ext>
            </a:extLst>
          </p:cNvPr>
          <p:cNvSpPr/>
          <p:nvPr/>
        </p:nvSpPr>
        <p:spPr>
          <a:xfrm rot="14012023">
            <a:off x="9807755" y="4105375"/>
            <a:ext cx="945905" cy="609673"/>
          </a:xfrm>
          <a:prstGeom prst="rightArrow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660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928D2-C636-06FB-BFCF-E459EEA96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7A19AC-EE35-9F45-1AF2-7EB2D73EC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Tillgodoräknande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064A2D-987E-7845-8D81-EE4E5D4E0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Nu visas tydligare information om konsekvenserna av att rätta annan merit som ingår i ett tillgodoräknande.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84D6974-B1DE-23B2-C799-7DF67D9AD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31" y="2963570"/>
            <a:ext cx="11401338" cy="2676913"/>
          </a:xfrm>
          <a:prstGeom prst="rect">
            <a:avLst/>
          </a:prstGeom>
        </p:spPr>
      </p:pic>
      <p:sp>
        <p:nvSpPr>
          <p:cNvPr id="6" name="Pil: höger 5">
            <a:extLst>
              <a:ext uri="{FF2B5EF4-FFF2-40B4-BE49-F238E27FC236}">
                <a16:creationId xmlns:a16="http://schemas.microsoft.com/office/drawing/2014/main" id="{3E0D6A3A-37D1-0D59-64F0-6C6A4B5E3793}"/>
              </a:ext>
            </a:extLst>
          </p:cNvPr>
          <p:cNvSpPr/>
          <p:nvPr/>
        </p:nvSpPr>
        <p:spPr>
          <a:xfrm rot="3887134">
            <a:off x="3024401" y="3221409"/>
            <a:ext cx="945905" cy="609673"/>
          </a:xfrm>
          <a:prstGeom prst="rightArrow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891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343BD8-5BFE-4908-004F-7F22E1A6A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Bevis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CEB962D-C024-A7A9-50DD-B6EBBB07A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Det går nu att skicka meddelanden/bilagor mellan student och handläggare i bevisärenden. </a:t>
            </a:r>
          </a:p>
          <a:p>
            <a:pPr lvl="1"/>
            <a:r>
              <a:rPr lang="sv-SE" dirty="0"/>
              <a:t>Kräver befintliga systemaktiviteterna "Ärendestöd: Hantera kommunikation" respektive "Student-Ärendestöd: Hantera kommunikation" med avgränsning till bevisärende.</a:t>
            </a:r>
          </a:p>
          <a:p>
            <a:pPr lvl="1"/>
            <a:r>
              <a:rPr lang="sv-SE" dirty="0"/>
              <a:t>Avgränsningen ”Ärendekommunikation” har ändrat benämning till ” Ärendetyp för ärendekommunikation”</a:t>
            </a:r>
          </a:p>
        </p:txBody>
      </p:sp>
    </p:spTree>
    <p:extLst>
      <p:ext uri="{BB962C8B-B14F-4D97-AF65-F5344CB8AC3E}">
        <p14:creationId xmlns:p14="http://schemas.microsoft.com/office/powerpoint/2010/main" val="2376145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E3F51C-B608-7AD5-8045-C8199FDC6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Bevis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25A1C0-7ACC-E5A5-C1AA-5F59937A5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 nationellt definierade Diploma supplement-texterna avseende punkt 3.2 (Utbildningens officiella studielängd) har fått en mindre korrigering. Tidigare beskrevs omfattningen som "xxx högskolepoäng (</a:t>
            </a:r>
            <a:r>
              <a:rPr lang="sv-SE" dirty="0" err="1"/>
              <a:t>credits</a:t>
            </a:r>
            <a:r>
              <a:rPr lang="sv-SE" dirty="0"/>
              <a:t>)/xxx ECTS". Det står nu "xxx högskolepoäng (</a:t>
            </a:r>
            <a:r>
              <a:rPr lang="sv-SE" dirty="0" err="1"/>
              <a:t>credits</a:t>
            </a:r>
            <a:r>
              <a:rPr lang="sv-SE" dirty="0"/>
              <a:t>)/xxx ECTS </a:t>
            </a:r>
            <a:r>
              <a:rPr lang="sv-SE" dirty="0" err="1"/>
              <a:t>credits</a:t>
            </a:r>
            <a:r>
              <a:rPr lang="sv-SE" dirty="0"/>
              <a:t>". Korrigeringen genomfördes den 25 september.</a:t>
            </a:r>
            <a:br>
              <a:rPr lang="sv-SE" dirty="0"/>
            </a:br>
            <a:br>
              <a:rPr lang="sv-SE" dirty="0"/>
            </a:br>
            <a:r>
              <a:rPr lang="sv-SE" dirty="0"/>
              <a:t>Om ingen redigering av denna text gjorts på lärosätesnivå kommer den korrigerade texten per automatik användas vid utfärdande.</a:t>
            </a:r>
          </a:p>
        </p:txBody>
      </p:sp>
    </p:spTree>
    <p:extLst>
      <p:ext uri="{BB962C8B-B14F-4D97-AF65-F5344CB8AC3E}">
        <p14:creationId xmlns:p14="http://schemas.microsoft.com/office/powerpoint/2010/main" val="3418160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1787F2-105C-C076-B37C-84D507E1E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Uppföljning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F292BCD-628D-F516-0E6D-BCD6D2178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uppföljningsrapporters avgränsningsparametrar/listboxar visas nu endast grunddata om dagens datum är inom grunddatats giltighetsdatum. </a:t>
            </a:r>
          </a:p>
          <a:p>
            <a:pPr lvl="1"/>
            <a:r>
              <a:rPr lang="sv-SE" dirty="0"/>
              <a:t>Det är möjligt att välja "Visa avvecklade" för att se grunddata som inte är giltigt.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BC6C0AA-71B4-38C1-FB55-AE3980312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15" y="2921577"/>
            <a:ext cx="9628697" cy="3670021"/>
          </a:xfrm>
          <a:prstGeom prst="rect">
            <a:avLst/>
          </a:prstGeom>
        </p:spPr>
      </p:pic>
      <p:sp>
        <p:nvSpPr>
          <p:cNvPr id="7" name="Pil: höger 6">
            <a:extLst>
              <a:ext uri="{FF2B5EF4-FFF2-40B4-BE49-F238E27FC236}">
                <a16:creationId xmlns:a16="http://schemas.microsoft.com/office/drawing/2014/main" id="{6E945C5F-24D8-B680-37F4-63A73CA936E9}"/>
              </a:ext>
            </a:extLst>
          </p:cNvPr>
          <p:cNvSpPr/>
          <p:nvPr/>
        </p:nvSpPr>
        <p:spPr>
          <a:xfrm rot="7704977">
            <a:off x="6251695" y="5628057"/>
            <a:ext cx="945905" cy="609673"/>
          </a:xfrm>
          <a:prstGeom prst="rightArrow">
            <a:avLst/>
          </a:prstGeom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317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ABC099-19B3-7C5D-003C-7060C786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Ladok för studenter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1EBEA5-F027-A797-A209-5F57095DD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ansökan om tillgodoräknande behöver studenten nu göra ett aktivt val om tillgodoräknandet ska kopplas till en kurspaketering eller inte för att komma vidare med sin ansökan.</a:t>
            </a:r>
          </a:p>
          <a:p>
            <a:r>
              <a:rPr lang="sv-SE" dirty="0"/>
              <a:t>Vyerna för Individuell studieplan har förbättrats.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25DC86FA-07A3-A691-147F-4A184E6DE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392" y="3271242"/>
            <a:ext cx="9526878" cy="3506203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7698C3E4-C78F-A2F2-E48F-CABAE604D0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4446" y="3251200"/>
            <a:ext cx="9558113" cy="3529630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D3F21795-614A-8B0E-0E6E-A97BB828D2C5}"/>
              </a:ext>
            </a:extLst>
          </p:cNvPr>
          <p:cNvSpPr/>
          <p:nvPr/>
        </p:nvSpPr>
        <p:spPr>
          <a:xfrm>
            <a:off x="2119854" y="4917439"/>
            <a:ext cx="5919374" cy="365761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”Välj program, programinriktning eller ämne på forskarnivå”</a:t>
            </a:r>
          </a:p>
        </p:txBody>
      </p:sp>
    </p:spTree>
    <p:extLst>
      <p:ext uri="{BB962C8B-B14F-4D97-AF65-F5344CB8AC3E}">
        <p14:creationId xmlns:p14="http://schemas.microsoft.com/office/powerpoint/2010/main" val="94278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 animBg="1"/>
      <p:bldP spid="1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4FABE5-3A45-0198-2FE0-F4F8567F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Ladokkonsortiet.se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935435-9A3F-46A0-E0F0-D61CECF24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Ny söksida för instruktioner och nytt format på lathundar</a:t>
            </a:r>
          </a:p>
        </p:txBody>
      </p:sp>
    </p:spTree>
    <p:extLst>
      <p:ext uri="{BB962C8B-B14F-4D97-AF65-F5344CB8AC3E}">
        <p14:creationId xmlns:p14="http://schemas.microsoft.com/office/powerpoint/2010/main" val="1895222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E23D4-06FE-964F-7305-37531A286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B1A1D2-07C5-89D0-9872-50F1851D6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Ladoks</a:t>
            </a:r>
            <a:r>
              <a:rPr lang="sv-SE" dirty="0"/>
              <a:t> vägledning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AE1A8F-D56F-AD56-6D2C-3B27FEEBB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Ny informationssida om verksamhetsexperter i utvecklingsteamen</a:t>
            </a:r>
          </a:p>
        </p:txBody>
      </p:sp>
    </p:spTree>
    <p:extLst>
      <p:ext uri="{BB962C8B-B14F-4D97-AF65-F5344CB8AC3E}">
        <p14:creationId xmlns:p14="http://schemas.microsoft.com/office/powerpoint/2010/main" val="3803233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ACED6-5E74-31AC-7551-D9F824E0D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04B7E41-110E-B6BD-F049-5DD2214DD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Inför version 3.5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3214A46-B9F5-7FF8-1E5E-D510F3343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82200" cy="4351338"/>
          </a:xfrm>
        </p:spPr>
        <p:txBody>
          <a:bodyPr/>
          <a:lstStyle/>
          <a:p>
            <a:r>
              <a:rPr lang="sv-SE" dirty="0"/>
              <a:t>Ändringslogg för vem som har skapat/uppdaterat aktivitetstillfällen</a:t>
            </a:r>
          </a:p>
          <a:p>
            <a:pPr>
              <a:buFont typeface="Figtree" panose="020B0604020202020204" charset="0"/>
              <a:buChar char="►"/>
            </a:pPr>
            <a:r>
              <a:rPr lang="sv-SE" dirty="0"/>
              <a:t>Ny design av ISP i Ladok för studenter och Ladok för personal</a:t>
            </a:r>
          </a:p>
        </p:txBody>
      </p:sp>
    </p:spTree>
    <p:extLst>
      <p:ext uri="{BB962C8B-B14F-4D97-AF65-F5344CB8AC3E}">
        <p14:creationId xmlns:p14="http://schemas.microsoft.com/office/powerpoint/2010/main" val="38087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5D9FB9-44AF-99EB-1415-829436A1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 för idag!</a:t>
            </a:r>
          </a:p>
        </p:txBody>
      </p:sp>
    </p:spTree>
    <p:extLst>
      <p:ext uri="{BB962C8B-B14F-4D97-AF65-F5344CB8AC3E}">
        <p14:creationId xmlns:p14="http://schemas.microsoft.com/office/powerpoint/2010/main" val="309866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npassat 2">
      <a:dk1>
        <a:srgbClr val="000000"/>
      </a:dk1>
      <a:lt1>
        <a:srgbClr val="FFFFFF"/>
      </a:lt1>
      <a:dk2>
        <a:srgbClr val="1A2219"/>
      </a:dk2>
      <a:lt2>
        <a:srgbClr val="ECF0F3"/>
      </a:lt2>
      <a:accent1>
        <a:srgbClr val="E0EBD8"/>
      </a:accent1>
      <a:accent2>
        <a:srgbClr val="9FDDAC"/>
      </a:accent2>
      <a:accent3>
        <a:srgbClr val="04B067"/>
      </a:accent3>
      <a:accent4>
        <a:srgbClr val="107238"/>
      </a:accent4>
      <a:accent5>
        <a:srgbClr val="EA9E16"/>
      </a:accent5>
      <a:accent6>
        <a:srgbClr val="EC5C49"/>
      </a:accent6>
      <a:hlink>
        <a:srgbClr val="2469E6"/>
      </a:hlink>
      <a:folHlink>
        <a:srgbClr val="132F98"/>
      </a:folHlink>
    </a:clrScheme>
    <a:fontScheme name="Figtree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Nya grafiska</Template>
  <TotalTime>10579</TotalTime>
  <Words>462</Words>
  <Application>Microsoft Office PowerPoint</Application>
  <PresentationFormat>Bredbild</PresentationFormat>
  <Paragraphs>49</Paragraphs>
  <Slides>16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3" baseType="lpstr">
      <vt:lpstr>Figtree SemiBold</vt:lpstr>
      <vt:lpstr>Figtree</vt:lpstr>
      <vt:lpstr>Aptos</vt:lpstr>
      <vt:lpstr>Wingdings 3</vt:lpstr>
      <vt:lpstr>Figtree Medium</vt:lpstr>
      <vt:lpstr>Arial</vt:lpstr>
      <vt:lpstr>Office Theme</vt:lpstr>
      <vt:lpstr>PowerPoint-presentation</vt:lpstr>
      <vt:lpstr>Demo av version 3.4</vt:lpstr>
      <vt:lpstr>Detta kommer demonstreras</vt:lpstr>
      <vt:lpstr>Utbildningsmallar</vt:lpstr>
      <vt:lpstr>Utbudsomgång</vt:lpstr>
      <vt:lpstr>Studieavgifter</vt:lpstr>
      <vt:lpstr>Individuell studieplan</vt:lpstr>
      <vt:lpstr>Tillgodoräknande</vt:lpstr>
      <vt:lpstr>Bevis</vt:lpstr>
      <vt:lpstr>Bevis</vt:lpstr>
      <vt:lpstr>Uppföljning</vt:lpstr>
      <vt:lpstr>Ladok för studenter</vt:lpstr>
      <vt:lpstr>Ladokkonsortiet.se</vt:lpstr>
      <vt:lpstr>Ladoks vägledning</vt:lpstr>
      <vt:lpstr>Inför version 3.5</vt:lpstr>
      <vt:lpstr>Tack för idag!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Versionsdemo</dc:title>
  <dc:creator>Klara Nordström</dc:creator>
  <cp:lastModifiedBy>Klara Nordström</cp:lastModifiedBy>
  <cp:revision>969</cp:revision>
  <dcterms:created xsi:type="dcterms:W3CDTF">2024-03-26T12:09:15Z</dcterms:created>
  <dcterms:modified xsi:type="dcterms:W3CDTF">2026-10-05T09:57:23Z</dcterms:modified>
</cp:coreProperties>
</file>