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56" r:id="rId3"/>
    <p:sldId id="259" r:id="rId4"/>
    <p:sldId id="331" r:id="rId5"/>
    <p:sldId id="335" r:id="rId6"/>
    <p:sldId id="333" r:id="rId7"/>
    <p:sldId id="332" r:id="rId8"/>
    <p:sldId id="329" r:id="rId9"/>
    <p:sldId id="336" r:id="rId10"/>
    <p:sldId id="330" r:id="rId11"/>
    <p:sldId id="334" r:id="rId12"/>
    <p:sldId id="328" r:id="rId13"/>
    <p:sldId id="292" r:id="rId14"/>
  </p:sldIdLst>
  <p:sldSz cx="12192000" cy="6858000"/>
  <p:notesSz cx="6858000" cy="9144000"/>
  <p:embeddedFontLst>
    <p:embeddedFont>
      <p:font typeface="Figtree" panose="020B0604020202020204" charset="0"/>
      <p:regular r:id="rId16"/>
      <p:bold r:id="rId17"/>
      <p:italic r:id="rId18"/>
      <p:boldItalic r:id="rId19"/>
    </p:embeddedFont>
    <p:embeddedFont>
      <p:font typeface="Figtree Medium" panose="020B0604020202020204" charset="0"/>
      <p:regular r:id="rId20"/>
      <p:italic r:id="rId21"/>
    </p:embeddedFont>
    <p:embeddedFont>
      <p:font typeface="Figtree SemiBold" panose="020B0604020202020204" charset="0"/>
      <p:regular r:id="rId22"/>
      <p:bold r:id="rId23"/>
      <p:italic r:id="rId24"/>
      <p:boldItalic r:id="rId25"/>
    </p:embeddedFont>
    <p:embeddedFont>
      <p:font typeface="Wingdings 3" panose="05040102010807070707" pitchFamily="18" charset="2"/>
      <p:regular r:id="rId26"/>
    </p:embeddedFont>
  </p:embeddedFontLst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A9E16"/>
    <a:srgbClr val="04B067"/>
    <a:srgbClr val="F2F0F4"/>
    <a:srgbClr val="0E72ED"/>
    <a:srgbClr val="DCA346"/>
    <a:srgbClr val="F1F1F3"/>
    <a:srgbClr val="C6C6C6"/>
    <a:srgbClr val="F3F4F6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49" autoAdjust="0"/>
    <p:restoredTop sz="96247" autoAdjust="0"/>
  </p:normalViewPr>
  <p:slideViewPr>
    <p:cSldViewPr snapToGrid="0">
      <p:cViewPr varScale="1">
        <p:scale>
          <a:sx n="95" d="100"/>
          <a:sy n="95" d="100"/>
        </p:scale>
        <p:origin x="2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3E644-9AD9-1B47-BB31-DDA0E5DC1CDE}" type="datetimeFigureOut">
              <a:rPr lang="en-SE" smtClean="0"/>
              <a:t>11/02/2026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C61D6-423E-A349-AA98-83ABF4E6F90D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4031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C61D6-423E-A349-AA98-83ABF4E6F90D}" type="slidenum">
              <a:rPr lang="en-SE" smtClean="0"/>
              <a:t>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6885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fld id="{8A50A0E2-9454-1A47-9ECA-17CFBF43F9D8}" type="datetime1">
              <a:rPr lang="sv-SE" smtClean="0"/>
              <a:t>2026-11-02</a:t>
            </a:fld>
            <a:endParaRPr lang="en-S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66BBB8C-BB60-1947-468F-4BBF3B1EB7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57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fld id="{8A50A0E2-9454-1A47-9ECA-17CFBF43F9D8}" type="datetime1">
              <a:rPr lang="sv-SE" smtClean="0"/>
              <a:t>2026-11-02</a:t>
            </a:fld>
            <a:endParaRPr lang="en-SE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8CAF758-5B8D-914A-57C4-A29D178133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0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C1C9D6-962A-9EDB-1387-C352C1B327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35106B-D516-2187-B352-7C2BE62ED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3026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63637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7855B1E-D74F-C54E-CE61-83490999A0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8373-6821-27A5-958A-7B85ECC9A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3026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946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4130E41-A691-BDBC-87BE-64335B450A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845186"/>
            <a:ext cx="1498235" cy="43927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66FF7B2-0F90-0298-DB7F-3555F3C39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975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202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70278C9-6026-42BB-776E-1DDE9814F9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551" y="5801857"/>
            <a:ext cx="4272022" cy="534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AC793-6678-D009-476D-A6BD526DA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975"/>
            <a:ext cx="10515600" cy="3457575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9117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Vanli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3031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e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buClr>
                <a:srgbClr val="04B067"/>
              </a:buClr>
              <a:buFont typeface="Wingdings 3" panose="05040102010807070707" pitchFamily="18" charset="2"/>
              <a:buChar char="u"/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98967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17F89-5D8E-AFD6-042E-5A6533FE93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20657" y="693915"/>
            <a:ext cx="4084222" cy="61769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14391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5" y="-22904"/>
            <a:ext cx="2862805" cy="693435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D2CE4E-AC76-C81C-ABB7-824E23D16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8700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E4C24-AEF2-7249-9AA0-1CAC3A320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591498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59D4D0-806D-EE44-D99C-0A1D6CA18E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90012" y="3342860"/>
            <a:ext cx="4064885" cy="5773316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57442C5-5137-0062-09E9-5DFF18786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21398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FFE41FF-7FD8-9D00-8599-5FC39B691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65799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F8254F5-2E54-2929-1B50-47A66009FA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6513" y="2702030"/>
            <a:ext cx="4958971" cy="145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22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C45834E-24AB-6E9B-FCF7-14C44E43EA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2154" y="2719890"/>
            <a:ext cx="3287692" cy="14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96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2026-11-02</a:t>
            </a:fld>
            <a:endParaRPr lang="en-S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BCBE20B-8B28-E5CA-4285-ADD0803ED2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83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2026-11-02</a:t>
            </a:fld>
            <a:endParaRPr lang="en-SE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5FDF1DF-3C1E-CB5D-8F80-82B4AFDA9A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41347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63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4" y="0"/>
            <a:ext cx="2839656" cy="687827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F2EA030-428D-BEBB-B319-92680E206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36418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8814" y="326528"/>
            <a:ext cx="563186" cy="136416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EAB526-E829-9FA6-CF67-28AE852FE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5735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5BFFF2-459C-96C8-6A90-602E2C124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02367" y="0"/>
            <a:ext cx="4089633" cy="6858000"/>
          </a:xfrm>
          <a:prstGeom prst="rect">
            <a:avLst/>
          </a:prstGeom>
          <a:solidFill>
            <a:srgbClr val="007633"/>
          </a:solidFill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2AF513B9-3816-BAEB-4843-7EC0969F3732}"/>
              </a:ext>
            </a:extLst>
          </p:cNvPr>
          <p:cNvSpPr/>
          <p:nvPr userDrawn="1"/>
        </p:nvSpPr>
        <p:spPr>
          <a:xfrm rot="917296">
            <a:off x="9070416" y="-183710"/>
            <a:ext cx="3892918" cy="7703438"/>
          </a:xfrm>
          <a:custGeom>
            <a:avLst/>
            <a:gdLst>
              <a:gd name="connsiteX0" fmla="*/ 0 w 1628775"/>
              <a:gd name="connsiteY0" fmla="*/ 0 h 7125079"/>
              <a:gd name="connsiteX1" fmla="*/ 1628775 w 1628775"/>
              <a:gd name="connsiteY1" fmla="*/ 0 h 7125079"/>
              <a:gd name="connsiteX2" fmla="*/ 1628775 w 1628775"/>
              <a:gd name="connsiteY2" fmla="*/ 7125079 h 7125079"/>
              <a:gd name="connsiteX3" fmla="*/ 0 w 1628775"/>
              <a:gd name="connsiteY3" fmla="*/ 7125079 h 7125079"/>
              <a:gd name="connsiteX4" fmla="*/ 0 w 1628775"/>
              <a:gd name="connsiteY4" fmla="*/ 0 h 7125079"/>
              <a:gd name="connsiteX0" fmla="*/ 0 w 2082897"/>
              <a:gd name="connsiteY0" fmla="*/ 578359 h 7703438"/>
              <a:gd name="connsiteX1" fmla="*/ 2082897 w 2082897"/>
              <a:gd name="connsiteY1" fmla="*/ 0 h 7703438"/>
              <a:gd name="connsiteX2" fmla="*/ 1628775 w 2082897"/>
              <a:gd name="connsiteY2" fmla="*/ 7703438 h 7703438"/>
              <a:gd name="connsiteX3" fmla="*/ 0 w 2082897"/>
              <a:gd name="connsiteY3" fmla="*/ 7703438 h 7703438"/>
              <a:gd name="connsiteX4" fmla="*/ 0 w 2082897"/>
              <a:gd name="connsiteY4" fmla="*/ 578359 h 7703438"/>
              <a:gd name="connsiteX0" fmla="*/ 0 w 3892918"/>
              <a:gd name="connsiteY0" fmla="*/ 578359 h 7703438"/>
              <a:gd name="connsiteX1" fmla="*/ 2082897 w 3892918"/>
              <a:gd name="connsiteY1" fmla="*/ 0 h 7703438"/>
              <a:gd name="connsiteX2" fmla="*/ 3892918 w 3892918"/>
              <a:gd name="connsiteY2" fmla="*/ 6630313 h 7703438"/>
              <a:gd name="connsiteX3" fmla="*/ 0 w 3892918"/>
              <a:gd name="connsiteY3" fmla="*/ 7703438 h 7703438"/>
              <a:gd name="connsiteX4" fmla="*/ 0 w 3892918"/>
              <a:gd name="connsiteY4" fmla="*/ 578359 h 770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92918" h="7703438">
                <a:moveTo>
                  <a:pt x="0" y="578359"/>
                </a:moveTo>
                <a:lnTo>
                  <a:pt x="2082897" y="0"/>
                </a:lnTo>
                <a:lnTo>
                  <a:pt x="3892918" y="6630313"/>
                </a:lnTo>
                <a:lnTo>
                  <a:pt x="0" y="7703438"/>
                </a:lnTo>
                <a:lnTo>
                  <a:pt x="0" y="578359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EE276D9-B1D7-512E-9E31-307589EAF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78776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F9D2C18-4ADF-1CDE-6E0D-62FC46F7F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164014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7038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EEC4692-26F6-5E3C-7ADC-092571DAE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2138" y="6036815"/>
            <a:ext cx="1587724" cy="46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46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12B14E5-2648-4329-AFFD-B10A575CFD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32650" y="2754614"/>
            <a:ext cx="3126699" cy="13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21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2026-11-02</a:t>
            </a:fld>
            <a:endParaRPr lang="en-SE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B07326-30B0-DEF1-E871-62752D93D7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08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8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</p:spPr>
        <p:txBody>
          <a:bodyPr/>
          <a:lstStyle/>
          <a:p>
            <a:fld id="{FB967051-D53A-0545-A9A5-5717265AFBBA}" type="datetime1">
              <a:rPr lang="sv-SE" smtClean="0"/>
              <a:t>2026-11-02</a:t>
            </a:fld>
            <a:endParaRPr lang="en-S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E6E8F6-C384-1E29-A9EC-4D22C46805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50678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2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5F2F90-7F02-5858-E37B-3DACBEDC72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662B6-E63C-6D4A-56B7-1260C5AA4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63888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94381-2C45-C341-AE82-F9E7DD509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39469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0993AB-4E17-B9A2-D11A-438C67C691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5" y="-22904"/>
            <a:ext cx="2862805" cy="69343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9C839-6834-A094-B1BF-887D63EC7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263445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724E1D99-EC3B-00B1-4FA1-678700860336}"/>
              </a:ext>
            </a:extLst>
          </p:cNvPr>
          <p:cNvSpPr/>
          <p:nvPr userDrawn="1"/>
        </p:nvSpPr>
        <p:spPr>
          <a:xfrm>
            <a:off x="-1587" y="0"/>
            <a:ext cx="12193587" cy="2836863"/>
          </a:xfrm>
          <a:custGeom>
            <a:avLst/>
            <a:gdLst>
              <a:gd name="connsiteX0" fmla="*/ 0 w 12192000"/>
              <a:gd name="connsiteY0" fmla="*/ 0 h 1790700"/>
              <a:gd name="connsiteX1" fmla="*/ 12192000 w 12192000"/>
              <a:gd name="connsiteY1" fmla="*/ 0 h 1790700"/>
              <a:gd name="connsiteX2" fmla="*/ 12192000 w 12192000"/>
              <a:gd name="connsiteY2" fmla="*/ 1790700 h 1790700"/>
              <a:gd name="connsiteX3" fmla="*/ 0 w 12192000"/>
              <a:gd name="connsiteY3" fmla="*/ 1790700 h 1790700"/>
              <a:gd name="connsiteX4" fmla="*/ 0 w 12192000"/>
              <a:gd name="connsiteY4" fmla="*/ 0 h 1790700"/>
              <a:gd name="connsiteX0" fmla="*/ 25400 w 12217400"/>
              <a:gd name="connsiteY0" fmla="*/ 0 h 2730500"/>
              <a:gd name="connsiteX1" fmla="*/ 12217400 w 12217400"/>
              <a:gd name="connsiteY1" fmla="*/ 0 h 2730500"/>
              <a:gd name="connsiteX2" fmla="*/ 12217400 w 12217400"/>
              <a:gd name="connsiteY2" fmla="*/ 1790700 h 2730500"/>
              <a:gd name="connsiteX3" fmla="*/ 0 w 12217400"/>
              <a:gd name="connsiteY3" fmla="*/ 2730500 h 2730500"/>
              <a:gd name="connsiteX4" fmla="*/ 25400 w 12217400"/>
              <a:gd name="connsiteY4" fmla="*/ 0 h 2730500"/>
              <a:gd name="connsiteX0" fmla="*/ 1587 w 12193587"/>
              <a:gd name="connsiteY0" fmla="*/ 0 h 2735092"/>
              <a:gd name="connsiteX1" fmla="*/ 12193587 w 12193587"/>
              <a:gd name="connsiteY1" fmla="*/ 0 h 2735092"/>
              <a:gd name="connsiteX2" fmla="*/ 12193587 w 12193587"/>
              <a:gd name="connsiteY2" fmla="*/ 1790700 h 2735092"/>
              <a:gd name="connsiteX3" fmla="*/ 0 w 12193587"/>
              <a:gd name="connsiteY3" fmla="*/ 2735092 h 2735092"/>
              <a:gd name="connsiteX4" fmla="*/ 1587 w 12193587"/>
              <a:gd name="connsiteY4" fmla="*/ 0 h 2735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3587" h="2735092">
                <a:moveTo>
                  <a:pt x="1587" y="0"/>
                </a:moveTo>
                <a:lnTo>
                  <a:pt x="12193587" y="0"/>
                </a:lnTo>
                <a:lnTo>
                  <a:pt x="12193587" y="1790700"/>
                </a:lnTo>
                <a:lnTo>
                  <a:pt x="0" y="2735092"/>
                </a:lnTo>
                <a:lnTo>
                  <a:pt x="1587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94381-2C45-C341-AE82-F9E7DD509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620766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D10D52E0-5D28-E763-7378-2C9B3446CA04}"/>
              </a:ext>
            </a:extLst>
          </p:cNvPr>
          <p:cNvSpPr/>
          <p:nvPr userDrawn="1"/>
        </p:nvSpPr>
        <p:spPr>
          <a:xfrm>
            <a:off x="0" y="1690688"/>
            <a:ext cx="6096000" cy="5167312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862900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6096000" y="0"/>
            <a:ext cx="6096000" cy="6858000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56092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6095103" y="2047081"/>
            <a:ext cx="6106228" cy="4842588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06228" h="4842588">
                <a:moveTo>
                  <a:pt x="9331" y="0"/>
                </a:moveTo>
                <a:lnTo>
                  <a:pt x="5089311" y="0"/>
                </a:lnTo>
                <a:cubicBezTo>
                  <a:pt x="5650443" y="0"/>
                  <a:pt x="6105331" y="454888"/>
                  <a:pt x="6105331" y="1016020"/>
                </a:cubicBezTo>
                <a:cubicBezTo>
                  <a:pt x="6108441" y="2412841"/>
                  <a:pt x="6102221" y="3417775"/>
                  <a:pt x="6105331" y="4814596"/>
                </a:cubicBezTo>
                <a:lnTo>
                  <a:pt x="0" y="4842588"/>
                </a:lnTo>
                <a:cubicBezTo>
                  <a:pt x="3110" y="3228392"/>
                  <a:pt x="6221" y="1614196"/>
                  <a:pt x="9331" y="0"/>
                </a:cubicBezTo>
                <a:close/>
              </a:path>
            </a:pathLst>
          </a:custGeom>
          <a:solidFill>
            <a:srgbClr val="754F0B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>
            <a:normAutofit/>
          </a:bodyPr>
          <a:lstStyle>
            <a:lvl1pPr>
              <a:defRPr sz="1800">
                <a:latin typeface="Figtree" pitchFamily="2" charset="0"/>
              </a:defRPr>
            </a:lvl1pPr>
            <a:lvl2pPr>
              <a:defRPr sz="1600">
                <a:latin typeface="Figtree" pitchFamily="2" charset="0"/>
              </a:defRPr>
            </a:lvl2pPr>
            <a:lvl3pPr>
              <a:defRPr sz="1600">
                <a:latin typeface="Figtree" pitchFamily="2" charset="0"/>
              </a:defRPr>
            </a:lvl3pPr>
            <a:lvl4pPr>
              <a:defRPr sz="1600">
                <a:latin typeface="Figtree" pitchFamily="2" charset="0"/>
              </a:defRPr>
            </a:lvl4pPr>
            <a:lvl5pPr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237629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416494" y="1690688"/>
            <a:ext cx="11779059" cy="5205213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  <a:gd name="connsiteX0" fmla="*/ 284 w 6123814"/>
              <a:gd name="connsiteY0" fmla="*/ 0 h 4851466"/>
              <a:gd name="connsiteX1" fmla="*/ 5106897 w 6123814"/>
              <a:gd name="connsiteY1" fmla="*/ 8878 h 4851466"/>
              <a:gd name="connsiteX2" fmla="*/ 6122917 w 6123814"/>
              <a:gd name="connsiteY2" fmla="*/ 1024898 h 4851466"/>
              <a:gd name="connsiteX3" fmla="*/ 6122917 w 6123814"/>
              <a:gd name="connsiteY3" fmla="*/ 4823474 h 4851466"/>
              <a:gd name="connsiteX4" fmla="*/ 17586 w 6123814"/>
              <a:gd name="connsiteY4" fmla="*/ 4851466 h 4851466"/>
              <a:gd name="connsiteX5" fmla="*/ 284 w 6123814"/>
              <a:gd name="connsiteY5" fmla="*/ 0 h 4851466"/>
              <a:gd name="connsiteX0" fmla="*/ 1 w 11769729"/>
              <a:gd name="connsiteY0" fmla="*/ 0 h 4842588"/>
              <a:gd name="connsiteX1" fmla="*/ 10752812 w 11769729"/>
              <a:gd name="connsiteY1" fmla="*/ 0 h 4842588"/>
              <a:gd name="connsiteX2" fmla="*/ 11768832 w 11769729"/>
              <a:gd name="connsiteY2" fmla="*/ 1016020 h 4842588"/>
              <a:gd name="connsiteX3" fmla="*/ 11768832 w 11769729"/>
              <a:gd name="connsiteY3" fmla="*/ 4814596 h 4842588"/>
              <a:gd name="connsiteX4" fmla="*/ 5663501 w 11769729"/>
              <a:gd name="connsiteY4" fmla="*/ 4842588 h 4842588"/>
              <a:gd name="connsiteX5" fmla="*/ 1 w 11769729"/>
              <a:gd name="connsiteY5" fmla="*/ 0 h 4842588"/>
              <a:gd name="connsiteX0" fmla="*/ 1 w 11769729"/>
              <a:gd name="connsiteY0" fmla="*/ 0 h 5205213"/>
              <a:gd name="connsiteX1" fmla="*/ 10752812 w 11769729"/>
              <a:gd name="connsiteY1" fmla="*/ 0 h 5205213"/>
              <a:gd name="connsiteX2" fmla="*/ 11768832 w 11769729"/>
              <a:gd name="connsiteY2" fmla="*/ 1016020 h 5205213"/>
              <a:gd name="connsiteX3" fmla="*/ 11768832 w 11769729"/>
              <a:gd name="connsiteY3" fmla="*/ 5205213 h 5205213"/>
              <a:gd name="connsiteX4" fmla="*/ 5663501 w 11769729"/>
              <a:gd name="connsiteY4" fmla="*/ 4842588 h 5205213"/>
              <a:gd name="connsiteX5" fmla="*/ 1 w 11769729"/>
              <a:gd name="connsiteY5" fmla="*/ 0 h 5205213"/>
              <a:gd name="connsiteX0" fmla="*/ 9331 w 11779059"/>
              <a:gd name="connsiteY0" fmla="*/ 0 h 5205213"/>
              <a:gd name="connsiteX1" fmla="*/ 10762142 w 11779059"/>
              <a:gd name="connsiteY1" fmla="*/ 0 h 5205213"/>
              <a:gd name="connsiteX2" fmla="*/ 11778162 w 11779059"/>
              <a:gd name="connsiteY2" fmla="*/ 1016020 h 5205213"/>
              <a:gd name="connsiteX3" fmla="*/ 11778162 w 11779059"/>
              <a:gd name="connsiteY3" fmla="*/ 5205213 h 5205213"/>
              <a:gd name="connsiteX4" fmla="*/ 0 w 11779059"/>
              <a:gd name="connsiteY4" fmla="*/ 5197695 h 5205213"/>
              <a:gd name="connsiteX5" fmla="*/ 9331 w 11779059"/>
              <a:gd name="connsiteY5" fmla="*/ 0 h 5205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9059" h="5205213">
                <a:moveTo>
                  <a:pt x="9331" y="0"/>
                </a:moveTo>
                <a:lnTo>
                  <a:pt x="10762142" y="0"/>
                </a:lnTo>
                <a:cubicBezTo>
                  <a:pt x="11323274" y="0"/>
                  <a:pt x="11778162" y="454888"/>
                  <a:pt x="11778162" y="1016020"/>
                </a:cubicBezTo>
                <a:cubicBezTo>
                  <a:pt x="11781272" y="2412841"/>
                  <a:pt x="11775052" y="3808392"/>
                  <a:pt x="11778162" y="5205213"/>
                </a:cubicBezTo>
                <a:lnTo>
                  <a:pt x="0" y="5197695"/>
                </a:lnTo>
                <a:cubicBezTo>
                  <a:pt x="3110" y="3583499"/>
                  <a:pt x="6221" y="1614196"/>
                  <a:pt x="9331" y="0"/>
                </a:cubicBezTo>
                <a:close/>
              </a:path>
            </a:pathLst>
          </a:custGeom>
          <a:solidFill>
            <a:srgbClr val="754F0B">
              <a:alpha val="1607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8971235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404314" y="1398688"/>
            <a:ext cx="11797212" cy="5445345"/>
          </a:xfrm>
          <a:custGeom>
            <a:avLst/>
            <a:gdLst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6858000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6858000"/>
              <a:gd name="connsiteX1" fmla="*/ 5079980 w 6096000"/>
              <a:gd name="connsiteY1" fmla="*/ 0 h 6858000"/>
              <a:gd name="connsiteX2" fmla="*/ 6096000 w 6096000"/>
              <a:gd name="connsiteY2" fmla="*/ 1016020 h 6858000"/>
              <a:gd name="connsiteX3" fmla="*/ 6096000 w 6096000"/>
              <a:gd name="connsiteY3" fmla="*/ 5234473 h 6858000"/>
              <a:gd name="connsiteX4" fmla="*/ 0 w 6096000"/>
              <a:gd name="connsiteY4" fmla="*/ 6858000 h 6858000"/>
              <a:gd name="connsiteX5" fmla="*/ 0 w 6096000"/>
              <a:gd name="connsiteY5" fmla="*/ 0 h 6858000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886408 w 6096000"/>
              <a:gd name="connsiteY4" fmla="*/ 4786604 h 5234473"/>
              <a:gd name="connsiteX5" fmla="*/ 0 w 6096000"/>
              <a:gd name="connsiteY5" fmla="*/ 0 h 5234473"/>
              <a:gd name="connsiteX0" fmla="*/ 0 w 6096000"/>
              <a:gd name="connsiteY0" fmla="*/ 0 h 5234473"/>
              <a:gd name="connsiteX1" fmla="*/ 5079980 w 6096000"/>
              <a:gd name="connsiteY1" fmla="*/ 0 h 5234473"/>
              <a:gd name="connsiteX2" fmla="*/ 6096000 w 6096000"/>
              <a:gd name="connsiteY2" fmla="*/ 1016020 h 5234473"/>
              <a:gd name="connsiteX3" fmla="*/ 6096000 w 6096000"/>
              <a:gd name="connsiteY3" fmla="*/ 5234473 h 5234473"/>
              <a:gd name="connsiteX4" fmla="*/ 0 w 6096000"/>
              <a:gd name="connsiteY4" fmla="*/ 5178490 h 5234473"/>
              <a:gd name="connsiteX5" fmla="*/ 0 w 6096000"/>
              <a:gd name="connsiteY5" fmla="*/ 0 h 5234473"/>
              <a:gd name="connsiteX0" fmla="*/ 0 w 6105331"/>
              <a:gd name="connsiteY0" fmla="*/ 0 h 5206482"/>
              <a:gd name="connsiteX1" fmla="*/ 5079980 w 6105331"/>
              <a:gd name="connsiteY1" fmla="*/ 0 h 5206482"/>
              <a:gd name="connsiteX2" fmla="*/ 6096000 w 6105331"/>
              <a:gd name="connsiteY2" fmla="*/ 1016020 h 5206482"/>
              <a:gd name="connsiteX3" fmla="*/ 6105331 w 6105331"/>
              <a:gd name="connsiteY3" fmla="*/ 5206482 h 5206482"/>
              <a:gd name="connsiteX4" fmla="*/ 0 w 6105331"/>
              <a:gd name="connsiteY4" fmla="*/ 5178490 h 5206482"/>
              <a:gd name="connsiteX5" fmla="*/ 0 w 6105331"/>
              <a:gd name="connsiteY5" fmla="*/ 0 h 5206482"/>
              <a:gd name="connsiteX0" fmla="*/ 0 w 6096897"/>
              <a:gd name="connsiteY0" fmla="*/ 0 h 5178490"/>
              <a:gd name="connsiteX1" fmla="*/ 5079980 w 6096897"/>
              <a:gd name="connsiteY1" fmla="*/ 0 h 5178490"/>
              <a:gd name="connsiteX2" fmla="*/ 6096000 w 6096897"/>
              <a:gd name="connsiteY2" fmla="*/ 1016020 h 5178490"/>
              <a:gd name="connsiteX3" fmla="*/ 6096000 w 6096897"/>
              <a:gd name="connsiteY3" fmla="*/ 4814596 h 5178490"/>
              <a:gd name="connsiteX4" fmla="*/ 0 w 6096897"/>
              <a:gd name="connsiteY4" fmla="*/ 5178490 h 5178490"/>
              <a:gd name="connsiteX5" fmla="*/ 0 w 6096897"/>
              <a:gd name="connsiteY5" fmla="*/ 0 h 5178490"/>
              <a:gd name="connsiteX0" fmla="*/ 9331 w 6106228"/>
              <a:gd name="connsiteY0" fmla="*/ 0 h 4842588"/>
              <a:gd name="connsiteX1" fmla="*/ 5089311 w 6106228"/>
              <a:gd name="connsiteY1" fmla="*/ 0 h 4842588"/>
              <a:gd name="connsiteX2" fmla="*/ 6105331 w 6106228"/>
              <a:gd name="connsiteY2" fmla="*/ 1016020 h 4842588"/>
              <a:gd name="connsiteX3" fmla="*/ 6105331 w 6106228"/>
              <a:gd name="connsiteY3" fmla="*/ 4814596 h 4842588"/>
              <a:gd name="connsiteX4" fmla="*/ 0 w 6106228"/>
              <a:gd name="connsiteY4" fmla="*/ 4842588 h 4842588"/>
              <a:gd name="connsiteX5" fmla="*/ 9331 w 6106228"/>
              <a:gd name="connsiteY5" fmla="*/ 0 h 4842588"/>
              <a:gd name="connsiteX0" fmla="*/ 284 w 6123814"/>
              <a:gd name="connsiteY0" fmla="*/ 0 h 4851466"/>
              <a:gd name="connsiteX1" fmla="*/ 5106897 w 6123814"/>
              <a:gd name="connsiteY1" fmla="*/ 8878 h 4851466"/>
              <a:gd name="connsiteX2" fmla="*/ 6122917 w 6123814"/>
              <a:gd name="connsiteY2" fmla="*/ 1024898 h 4851466"/>
              <a:gd name="connsiteX3" fmla="*/ 6122917 w 6123814"/>
              <a:gd name="connsiteY3" fmla="*/ 4823474 h 4851466"/>
              <a:gd name="connsiteX4" fmla="*/ 17586 w 6123814"/>
              <a:gd name="connsiteY4" fmla="*/ 4851466 h 4851466"/>
              <a:gd name="connsiteX5" fmla="*/ 284 w 6123814"/>
              <a:gd name="connsiteY5" fmla="*/ 0 h 4851466"/>
              <a:gd name="connsiteX0" fmla="*/ 1 w 11769729"/>
              <a:gd name="connsiteY0" fmla="*/ 0 h 4842588"/>
              <a:gd name="connsiteX1" fmla="*/ 10752812 w 11769729"/>
              <a:gd name="connsiteY1" fmla="*/ 0 h 4842588"/>
              <a:gd name="connsiteX2" fmla="*/ 11768832 w 11769729"/>
              <a:gd name="connsiteY2" fmla="*/ 1016020 h 4842588"/>
              <a:gd name="connsiteX3" fmla="*/ 11768832 w 11769729"/>
              <a:gd name="connsiteY3" fmla="*/ 4814596 h 4842588"/>
              <a:gd name="connsiteX4" fmla="*/ 5663501 w 11769729"/>
              <a:gd name="connsiteY4" fmla="*/ 4842588 h 4842588"/>
              <a:gd name="connsiteX5" fmla="*/ 1 w 11769729"/>
              <a:gd name="connsiteY5" fmla="*/ 0 h 4842588"/>
              <a:gd name="connsiteX0" fmla="*/ 1 w 11769729"/>
              <a:gd name="connsiteY0" fmla="*/ 0 h 5205213"/>
              <a:gd name="connsiteX1" fmla="*/ 10752812 w 11769729"/>
              <a:gd name="connsiteY1" fmla="*/ 0 h 5205213"/>
              <a:gd name="connsiteX2" fmla="*/ 11768832 w 11769729"/>
              <a:gd name="connsiteY2" fmla="*/ 1016020 h 5205213"/>
              <a:gd name="connsiteX3" fmla="*/ 11768832 w 11769729"/>
              <a:gd name="connsiteY3" fmla="*/ 5205213 h 5205213"/>
              <a:gd name="connsiteX4" fmla="*/ 5663501 w 11769729"/>
              <a:gd name="connsiteY4" fmla="*/ 4842588 h 5205213"/>
              <a:gd name="connsiteX5" fmla="*/ 1 w 11769729"/>
              <a:gd name="connsiteY5" fmla="*/ 0 h 5205213"/>
              <a:gd name="connsiteX0" fmla="*/ 9331 w 11779059"/>
              <a:gd name="connsiteY0" fmla="*/ 0 h 5205213"/>
              <a:gd name="connsiteX1" fmla="*/ 10762142 w 11779059"/>
              <a:gd name="connsiteY1" fmla="*/ 0 h 5205213"/>
              <a:gd name="connsiteX2" fmla="*/ 11778162 w 11779059"/>
              <a:gd name="connsiteY2" fmla="*/ 1016020 h 5205213"/>
              <a:gd name="connsiteX3" fmla="*/ 11778162 w 11779059"/>
              <a:gd name="connsiteY3" fmla="*/ 5205213 h 5205213"/>
              <a:gd name="connsiteX4" fmla="*/ 0 w 11779059"/>
              <a:gd name="connsiteY4" fmla="*/ 5197695 h 5205213"/>
              <a:gd name="connsiteX5" fmla="*/ 9331 w 11779059"/>
              <a:gd name="connsiteY5" fmla="*/ 0 h 5205213"/>
              <a:gd name="connsiteX0" fmla="*/ 9331 w 11787687"/>
              <a:gd name="connsiteY0" fmla="*/ 0 h 5443338"/>
              <a:gd name="connsiteX1" fmla="*/ 10762142 w 11787687"/>
              <a:gd name="connsiteY1" fmla="*/ 0 h 5443338"/>
              <a:gd name="connsiteX2" fmla="*/ 11778162 w 11787687"/>
              <a:gd name="connsiteY2" fmla="*/ 1016020 h 5443338"/>
              <a:gd name="connsiteX3" fmla="*/ 11787687 w 11787687"/>
              <a:gd name="connsiteY3" fmla="*/ 5443338 h 5443338"/>
              <a:gd name="connsiteX4" fmla="*/ 0 w 11787687"/>
              <a:gd name="connsiteY4" fmla="*/ 5197695 h 5443338"/>
              <a:gd name="connsiteX5" fmla="*/ 9331 w 11787687"/>
              <a:gd name="connsiteY5" fmla="*/ 0 h 5443338"/>
              <a:gd name="connsiteX0" fmla="*/ 18856 w 11797212"/>
              <a:gd name="connsiteY0" fmla="*/ 0 h 5445345"/>
              <a:gd name="connsiteX1" fmla="*/ 10771667 w 11797212"/>
              <a:gd name="connsiteY1" fmla="*/ 0 h 5445345"/>
              <a:gd name="connsiteX2" fmla="*/ 11787687 w 11797212"/>
              <a:gd name="connsiteY2" fmla="*/ 1016020 h 5445345"/>
              <a:gd name="connsiteX3" fmla="*/ 11797212 w 11797212"/>
              <a:gd name="connsiteY3" fmla="*/ 5443338 h 5445345"/>
              <a:gd name="connsiteX4" fmla="*/ 0 w 11797212"/>
              <a:gd name="connsiteY4" fmla="*/ 5445345 h 5445345"/>
              <a:gd name="connsiteX5" fmla="*/ 18856 w 11797212"/>
              <a:gd name="connsiteY5" fmla="*/ 0 h 544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97212" h="5445345">
                <a:moveTo>
                  <a:pt x="18856" y="0"/>
                </a:moveTo>
                <a:lnTo>
                  <a:pt x="10771667" y="0"/>
                </a:lnTo>
                <a:cubicBezTo>
                  <a:pt x="11332799" y="0"/>
                  <a:pt x="11787687" y="454888"/>
                  <a:pt x="11787687" y="1016020"/>
                </a:cubicBezTo>
                <a:cubicBezTo>
                  <a:pt x="11790797" y="2412841"/>
                  <a:pt x="11794102" y="4046517"/>
                  <a:pt x="11797212" y="5443338"/>
                </a:cubicBezTo>
                <a:lnTo>
                  <a:pt x="0" y="5445345"/>
                </a:lnTo>
                <a:cubicBezTo>
                  <a:pt x="3110" y="3831149"/>
                  <a:pt x="15746" y="1614196"/>
                  <a:pt x="18856" y="0"/>
                </a:cubicBez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bg1"/>
                </a:solidFill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251669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ED23103-4AAA-6EBE-45F8-9E3EF1DF925D}"/>
              </a:ext>
            </a:extLst>
          </p:cNvPr>
          <p:cNvSpPr/>
          <p:nvPr userDrawn="1"/>
        </p:nvSpPr>
        <p:spPr>
          <a:xfrm rot="243989">
            <a:off x="-50845" y="-424978"/>
            <a:ext cx="12342844" cy="2209838"/>
          </a:xfrm>
          <a:custGeom>
            <a:avLst/>
            <a:gdLst>
              <a:gd name="connsiteX0" fmla="*/ 0 w 12220146"/>
              <a:gd name="connsiteY0" fmla="*/ 0 h 3004457"/>
              <a:gd name="connsiteX1" fmla="*/ 12220146 w 12220146"/>
              <a:gd name="connsiteY1" fmla="*/ 0 h 3004457"/>
              <a:gd name="connsiteX2" fmla="*/ 12220146 w 12220146"/>
              <a:gd name="connsiteY2" fmla="*/ 3004457 h 3004457"/>
              <a:gd name="connsiteX3" fmla="*/ 0 w 12220146"/>
              <a:gd name="connsiteY3" fmla="*/ 3004457 h 3004457"/>
              <a:gd name="connsiteX4" fmla="*/ 0 w 12220146"/>
              <a:gd name="connsiteY4" fmla="*/ 0 h 3004457"/>
              <a:gd name="connsiteX0" fmla="*/ 0 w 12342844"/>
              <a:gd name="connsiteY0" fmla="*/ 1632060 h 3004457"/>
              <a:gd name="connsiteX1" fmla="*/ 12342844 w 12342844"/>
              <a:gd name="connsiteY1" fmla="*/ 0 h 3004457"/>
              <a:gd name="connsiteX2" fmla="*/ 12342844 w 12342844"/>
              <a:gd name="connsiteY2" fmla="*/ 3004457 h 3004457"/>
              <a:gd name="connsiteX3" fmla="*/ 122698 w 12342844"/>
              <a:gd name="connsiteY3" fmla="*/ 3004457 h 3004457"/>
              <a:gd name="connsiteX4" fmla="*/ 0 w 12342844"/>
              <a:gd name="connsiteY4" fmla="*/ 1632060 h 3004457"/>
              <a:gd name="connsiteX0" fmla="*/ 0 w 12342844"/>
              <a:gd name="connsiteY0" fmla="*/ 837441 h 2209838"/>
              <a:gd name="connsiteX1" fmla="*/ 12179708 w 12342844"/>
              <a:gd name="connsiteY1" fmla="*/ 0 h 2209838"/>
              <a:gd name="connsiteX2" fmla="*/ 12342844 w 12342844"/>
              <a:gd name="connsiteY2" fmla="*/ 2209838 h 2209838"/>
              <a:gd name="connsiteX3" fmla="*/ 122698 w 12342844"/>
              <a:gd name="connsiteY3" fmla="*/ 2209838 h 2209838"/>
              <a:gd name="connsiteX4" fmla="*/ 0 w 12342844"/>
              <a:gd name="connsiteY4" fmla="*/ 837441 h 2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42844" h="2209838">
                <a:moveTo>
                  <a:pt x="0" y="837441"/>
                </a:moveTo>
                <a:lnTo>
                  <a:pt x="12179708" y="0"/>
                </a:lnTo>
                <a:lnTo>
                  <a:pt x="12342844" y="2209838"/>
                </a:lnTo>
                <a:lnTo>
                  <a:pt x="122698" y="2209838"/>
                </a:lnTo>
                <a:lnTo>
                  <a:pt x="0" y="837441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274993-C0A3-FD85-EBC6-BA5CDE8A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solidFill>
                  <a:schemeClr val="bg1"/>
                </a:solidFill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4587008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ED23103-4AAA-6EBE-45F8-9E3EF1DF925D}"/>
              </a:ext>
            </a:extLst>
          </p:cNvPr>
          <p:cNvSpPr/>
          <p:nvPr userDrawn="1"/>
        </p:nvSpPr>
        <p:spPr>
          <a:xfrm rot="243989">
            <a:off x="-107758" y="-457354"/>
            <a:ext cx="12482504" cy="4765386"/>
          </a:xfrm>
          <a:custGeom>
            <a:avLst/>
            <a:gdLst>
              <a:gd name="connsiteX0" fmla="*/ 0 w 12215175"/>
              <a:gd name="connsiteY0" fmla="*/ 0 h 5781861"/>
              <a:gd name="connsiteX1" fmla="*/ 12215175 w 12215175"/>
              <a:gd name="connsiteY1" fmla="*/ 0 h 5781861"/>
              <a:gd name="connsiteX2" fmla="*/ 12215175 w 12215175"/>
              <a:gd name="connsiteY2" fmla="*/ 5781861 h 5781861"/>
              <a:gd name="connsiteX3" fmla="*/ 0 w 12215175"/>
              <a:gd name="connsiteY3" fmla="*/ 5781861 h 5781861"/>
              <a:gd name="connsiteX4" fmla="*/ 0 w 12215175"/>
              <a:gd name="connsiteY4" fmla="*/ 0 h 5781861"/>
              <a:gd name="connsiteX0" fmla="*/ 0 w 12482504"/>
              <a:gd name="connsiteY0" fmla="*/ 1881068 h 5781861"/>
              <a:gd name="connsiteX1" fmla="*/ 12482504 w 12482504"/>
              <a:gd name="connsiteY1" fmla="*/ 0 h 5781861"/>
              <a:gd name="connsiteX2" fmla="*/ 12482504 w 12482504"/>
              <a:gd name="connsiteY2" fmla="*/ 5781861 h 5781861"/>
              <a:gd name="connsiteX3" fmla="*/ 267329 w 12482504"/>
              <a:gd name="connsiteY3" fmla="*/ 5781861 h 5781861"/>
              <a:gd name="connsiteX4" fmla="*/ 0 w 12482504"/>
              <a:gd name="connsiteY4" fmla="*/ 1881068 h 5781861"/>
              <a:gd name="connsiteX0" fmla="*/ 0 w 12482504"/>
              <a:gd name="connsiteY0" fmla="*/ 1629358 h 5530151"/>
              <a:gd name="connsiteX1" fmla="*/ 12299869 w 12482504"/>
              <a:gd name="connsiteY1" fmla="*/ 0 h 5530151"/>
              <a:gd name="connsiteX2" fmla="*/ 12482504 w 12482504"/>
              <a:gd name="connsiteY2" fmla="*/ 5530151 h 5530151"/>
              <a:gd name="connsiteX3" fmla="*/ 267329 w 12482504"/>
              <a:gd name="connsiteY3" fmla="*/ 5530151 h 5530151"/>
              <a:gd name="connsiteX4" fmla="*/ 0 w 12482504"/>
              <a:gd name="connsiteY4" fmla="*/ 1629358 h 5530151"/>
              <a:gd name="connsiteX0" fmla="*/ 0 w 12482504"/>
              <a:gd name="connsiteY0" fmla="*/ 864593 h 4765386"/>
              <a:gd name="connsiteX1" fmla="*/ 12153708 w 12482504"/>
              <a:gd name="connsiteY1" fmla="*/ 0 h 4765386"/>
              <a:gd name="connsiteX2" fmla="*/ 12482504 w 12482504"/>
              <a:gd name="connsiteY2" fmla="*/ 4765386 h 4765386"/>
              <a:gd name="connsiteX3" fmla="*/ 267329 w 12482504"/>
              <a:gd name="connsiteY3" fmla="*/ 4765386 h 4765386"/>
              <a:gd name="connsiteX4" fmla="*/ 0 w 12482504"/>
              <a:gd name="connsiteY4" fmla="*/ 864593 h 476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2504" h="4765386">
                <a:moveTo>
                  <a:pt x="0" y="864593"/>
                </a:moveTo>
                <a:lnTo>
                  <a:pt x="12153708" y="0"/>
                </a:lnTo>
                <a:lnTo>
                  <a:pt x="12482504" y="4765386"/>
                </a:lnTo>
                <a:lnTo>
                  <a:pt x="267329" y="4765386"/>
                </a:lnTo>
                <a:lnTo>
                  <a:pt x="0" y="864593"/>
                </a:lnTo>
                <a:close/>
              </a:path>
            </a:pathLst>
          </a:custGeom>
          <a:solidFill>
            <a:srgbClr val="0C56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47B58D-9930-CE16-1A84-A6E6599F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075856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347C-455C-0BAF-5376-652754923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1B567-9C19-A63B-BF88-ECB34A7C3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66900"/>
            <a:ext cx="5157787" cy="4322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1B324E-3E90-E468-EEEC-37B1EC51A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66900"/>
            <a:ext cx="5183188" cy="4322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7321207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3486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4AA211-5EA4-3AEC-5935-DB51C205F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F7B27D-44D5-ADDA-F6DE-41C6CDB1E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4448492" cy="1268096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69280" y="987425"/>
            <a:ext cx="568610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17DEE-93A4-9BD5-BB4A-C9C5B4AD6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53640"/>
            <a:ext cx="4448492" cy="341534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73910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EFB08-47C3-3F4C-F28E-6157CB80B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5160" y="0"/>
            <a:ext cx="519684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19976" y="0"/>
            <a:ext cx="4772024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6DA3AAB-37F1-831B-EFA1-A9DC4BF8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5696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CAABE1-A30B-0327-4064-369B85FAEA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825625"/>
            <a:ext cx="6156960" cy="4351338"/>
          </a:xfrm>
        </p:spPr>
        <p:txBody>
          <a:bodyPr/>
          <a:lstStyle>
            <a:lvl1pPr marL="288000" indent="-288000">
              <a:lnSpc>
                <a:spcPct val="100000"/>
              </a:lnSpc>
              <a:spcBef>
                <a:spcPts val="1800"/>
              </a:spcBef>
              <a:defRPr sz="1800">
                <a:latin typeface="Figtree" pitchFamily="2" charset="0"/>
              </a:defRPr>
            </a:lvl1pPr>
            <a:lvl2pPr indent="-288000">
              <a:lnSpc>
                <a:spcPct val="100000"/>
              </a:lnSpc>
              <a:defRPr sz="1600">
                <a:latin typeface="Figtree" pitchFamily="2" charset="0"/>
              </a:defRPr>
            </a:lvl2pPr>
            <a:lvl3pPr indent="-288000">
              <a:lnSpc>
                <a:spcPct val="100000"/>
              </a:lnSpc>
              <a:defRPr sz="1600">
                <a:latin typeface="Figtree" pitchFamily="2" charset="0"/>
              </a:defRPr>
            </a:lvl3pPr>
            <a:lvl4pPr indent="-288000">
              <a:lnSpc>
                <a:spcPct val="100000"/>
              </a:lnSpc>
              <a:defRPr sz="1600">
                <a:latin typeface="Figtree" pitchFamily="2" charset="0"/>
              </a:defRPr>
            </a:lvl4pPr>
            <a:lvl5pPr indent="-288000">
              <a:lnSpc>
                <a:spcPct val="100000"/>
              </a:lnSpc>
              <a:defRPr sz="1600">
                <a:latin typeface="Figtree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77906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B85BBC-75C8-A5B9-C000-757D8F01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65FB9-B18E-D96A-9239-226000CCA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7F281-F576-B19F-199C-3852683DD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FA0968-ABAC-5F43-9115-8C66E652C644}" type="datetime1">
              <a:rPr lang="sv-SE" smtClean="0"/>
              <a:t>2026-11-02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8408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0" r:id="rId3"/>
    <p:sldLayoutId id="2147483683" r:id="rId4"/>
    <p:sldLayoutId id="2147483681" r:id="rId5"/>
    <p:sldLayoutId id="2147483684" r:id="rId6"/>
    <p:sldLayoutId id="2147483672" r:id="rId7"/>
    <p:sldLayoutId id="2147483690" r:id="rId8"/>
    <p:sldLayoutId id="2147483674" r:id="rId9"/>
    <p:sldLayoutId id="2147483661" r:id="rId10"/>
    <p:sldLayoutId id="2147483663" r:id="rId11"/>
    <p:sldLayoutId id="2147483667" r:id="rId12"/>
    <p:sldLayoutId id="2147483666" r:id="rId13"/>
    <p:sldLayoutId id="2147483671" r:id="rId14"/>
    <p:sldLayoutId id="2147483685" r:id="rId15"/>
    <p:sldLayoutId id="2147483660" r:id="rId16"/>
    <p:sldLayoutId id="2147483686" r:id="rId17"/>
    <p:sldLayoutId id="2147483662" r:id="rId18"/>
    <p:sldLayoutId id="2147483673" r:id="rId19"/>
    <p:sldLayoutId id="2147483664" r:id="rId20"/>
    <p:sldLayoutId id="2147483665" r:id="rId21"/>
    <p:sldLayoutId id="2147483670" r:id="rId22"/>
    <p:sldLayoutId id="2147483687" r:id="rId23"/>
    <p:sldLayoutId id="2147483675" r:id="rId24"/>
    <p:sldLayoutId id="2147483689" r:id="rId25"/>
    <p:sldLayoutId id="2147483677" r:id="rId26"/>
    <p:sldLayoutId id="2147483678" r:id="rId27"/>
    <p:sldLayoutId id="2147483676" r:id="rId28"/>
    <p:sldLayoutId id="2147483692" r:id="rId29"/>
    <p:sldLayoutId id="2147483652" r:id="rId30"/>
    <p:sldLayoutId id="2147483669" r:id="rId31"/>
    <p:sldLayoutId id="2147483691" r:id="rId32"/>
    <p:sldLayoutId id="2147483695" r:id="rId33"/>
    <p:sldLayoutId id="2147483696" r:id="rId34"/>
    <p:sldLayoutId id="2147483697" r:id="rId35"/>
    <p:sldLayoutId id="2147483698" r:id="rId36"/>
    <p:sldLayoutId id="2147483653" r:id="rId37"/>
    <p:sldLayoutId id="2147483655" r:id="rId38"/>
    <p:sldLayoutId id="2147483657" r:id="rId39"/>
    <p:sldLayoutId id="2147483668" r:id="rId4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igtree Semi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Medium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59BB0D1-9BAE-EF4A-BC28-155FDA93913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sv-SE" sz="2000" dirty="0">
                <a:latin typeface="+mn-lt"/>
              </a:rPr>
              <a:t>Snart börjar… </a:t>
            </a:r>
          </a:p>
          <a:p>
            <a:pPr marL="0" indent="0">
              <a:buNone/>
            </a:pPr>
            <a:r>
              <a:rPr lang="sv-SE" sz="3600" dirty="0">
                <a:latin typeface="Figtree SemiBold" pitchFamily="2" charset="0"/>
              </a:rPr>
              <a:t>Demo av version 3.6</a:t>
            </a:r>
            <a:br>
              <a:rPr lang="sv-SE" sz="2000" dirty="0"/>
            </a:br>
            <a:r>
              <a:rPr lang="sv-SE" sz="2000" dirty="0">
                <a:latin typeface="+mn-lt"/>
              </a:rPr>
              <a:t>Mötet spelas in. Inspelningen och chatten kommer läggas upp på ladokkonsortiet.se. </a:t>
            </a:r>
          </a:p>
          <a:p>
            <a:pPr marL="0" indent="0">
              <a:buNone/>
            </a:pPr>
            <a:endParaRPr lang="sv-SE" sz="2000" dirty="0">
              <a:latin typeface="+mn-lt"/>
            </a:endParaRPr>
          </a:p>
          <a:p>
            <a:pPr marL="0" indent="0">
              <a:buNone/>
            </a:pPr>
            <a:r>
              <a:rPr lang="sv-SE" sz="2000" b="1" dirty="0">
                <a:latin typeface="+mn-lt"/>
              </a:rPr>
              <a:t>Vill du inte vara med? </a:t>
            </a:r>
          </a:p>
          <a:p>
            <a:pPr marL="0" indent="0">
              <a:buNone/>
            </a:pPr>
            <a:r>
              <a:rPr lang="sv-SE" sz="2000" dirty="0">
                <a:latin typeface="+mn-lt"/>
              </a:rPr>
              <a:t>Stäng av kamera och mikrofon. Skicka direktmeddelanden till Edda Ahrent i chatten.</a:t>
            </a:r>
            <a:endParaRPr lang="sv-SE" dirty="0">
              <a:latin typeface="+mn-lt"/>
            </a:endParaRPr>
          </a:p>
          <a:p>
            <a:endParaRPr lang="sv-SE" dirty="0">
              <a:latin typeface="+mn-lt"/>
            </a:endParaRPr>
          </a:p>
          <a:p>
            <a:endParaRPr lang="sv-SE" dirty="0"/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2A066810-0716-D4B6-AE9B-AD2294347919}"/>
              </a:ext>
            </a:extLst>
          </p:cNvPr>
          <p:cNvGrpSpPr/>
          <p:nvPr/>
        </p:nvGrpSpPr>
        <p:grpSpPr>
          <a:xfrm>
            <a:off x="5188228" y="5337777"/>
            <a:ext cx="3334215" cy="1114581"/>
            <a:chOff x="5188228" y="5337777"/>
            <a:chExt cx="3334215" cy="1114581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0EA8E285-EDEF-C94D-1181-69B97F027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88228" y="5337777"/>
              <a:ext cx="3334215" cy="1114581"/>
            </a:xfrm>
            <a:prstGeom prst="rect">
              <a:avLst/>
            </a:prstGeom>
          </p:spPr>
        </p:pic>
        <p:sp>
          <p:nvSpPr>
            <p:cNvPr id="2" name="textruta 1">
              <a:extLst>
                <a:ext uri="{FF2B5EF4-FFF2-40B4-BE49-F238E27FC236}">
                  <a16:creationId xmlns:a16="http://schemas.microsoft.com/office/drawing/2014/main" id="{F358F3A9-2D22-478F-2E55-9AC944F87968}"/>
                </a:ext>
              </a:extLst>
            </p:cNvPr>
            <p:cNvSpPr txBox="1"/>
            <p:nvPr/>
          </p:nvSpPr>
          <p:spPr>
            <a:xfrm>
              <a:off x="5560706" y="5537428"/>
              <a:ext cx="800089" cy="123111"/>
            </a:xfrm>
            <a:prstGeom prst="rect">
              <a:avLst/>
            </a:prstGeom>
            <a:solidFill>
              <a:srgbClr val="0E72ED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v-SE" sz="800" dirty="0"/>
                <a:t>Edda Ahrent </a:t>
              </a:r>
            </a:p>
          </p:txBody>
        </p:sp>
      </p:grpSp>
      <p:grpSp>
        <p:nvGrpSpPr>
          <p:cNvPr id="9" name="Grupp 8">
            <a:extLst>
              <a:ext uri="{FF2B5EF4-FFF2-40B4-BE49-F238E27FC236}">
                <a16:creationId xmlns:a16="http://schemas.microsoft.com/office/drawing/2014/main" id="{F0CC1D79-4219-856A-24CC-171EE1E74D11}"/>
              </a:ext>
            </a:extLst>
          </p:cNvPr>
          <p:cNvGrpSpPr/>
          <p:nvPr/>
        </p:nvGrpSpPr>
        <p:grpSpPr>
          <a:xfrm>
            <a:off x="897468" y="5337778"/>
            <a:ext cx="4008361" cy="1114581"/>
            <a:chOff x="897468" y="5337778"/>
            <a:chExt cx="4008361" cy="1114581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9ABF3BD0-4BB3-F896-2BD4-6C06AD6E6F70}"/>
                </a:ext>
              </a:extLst>
            </p:cNvPr>
            <p:cNvSpPr/>
            <p:nvPr/>
          </p:nvSpPr>
          <p:spPr>
            <a:xfrm>
              <a:off x="897468" y="5337778"/>
              <a:ext cx="4008361" cy="1114581"/>
            </a:xfrm>
            <a:prstGeom prst="rect">
              <a:avLst/>
            </a:prstGeom>
            <a:solidFill>
              <a:srgbClr val="1A1A1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5E83B391-A068-7CEE-8B3E-FD85FB24D8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6999" r="67123" b="1"/>
            <a:stretch/>
          </p:blipFill>
          <p:spPr>
            <a:xfrm>
              <a:off x="897468" y="5876693"/>
              <a:ext cx="4008361" cy="575666"/>
            </a:xfrm>
            <a:prstGeom prst="rect">
              <a:avLst/>
            </a:prstGeom>
          </p:spPr>
        </p:pic>
      </p:grp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3FBDED3F-E26A-22E3-8D3E-7B961E7C7939}"/>
              </a:ext>
            </a:extLst>
          </p:cNvPr>
          <p:cNvSpPr/>
          <p:nvPr/>
        </p:nvSpPr>
        <p:spPr>
          <a:xfrm>
            <a:off x="930921" y="5798633"/>
            <a:ext cx="1745371" cy="67602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C2DFA834-450D-1B7D-E3A1-C9AC6FB7ACFC}"/>
              </a:ext>
            </a:extLst>
          </p:cNvPr>
          <p:cNvSpPr/>
          <p:nvPr/>
        </p:nvSpPr>
        <p:spPr>
          <a:xfrm>
            <a:off x="5225148" y="5383132"/>
            <a:ext cx="1244808" cy="41625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72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D17A-1401-A23E-2A5C-8978824E3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627188"/>
            <a:ext cx="9144000" cy="2387600"/>
          </a:xfrm>
        </p:spPr>
        <p:txBody>
          <a:bodyPr/>
          <a:lstStyle/>
          <a:p>
            <a:r>
              <a:rPr lang="sv-SE" dirty="0"/>
              <a:t>Demo av version 3.6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9F11E5-5C01-D306-7BBA-3DF460747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02931"/>
            <a:ext cx="9144000" cy="1655762"/>
          </a:xfrm>
        </p:spPr>
        <p:txBody>
          <a:bodyPr>
            <a:normAutofit/>
          </a:bodyPr>
          <a:lstStyle/>
          <a:p>
            <a:r>
              <a:rPr lang="sv-SE" sz="2000" b="1" dirty="0"/>
              <a:t>Klara Nordström</a:t>
            </a:r>
            <a:r>
              <a:rPr lang="sv-SE" sz="2000" dirty="0"/>
              <a:t>, användarstöd och kommunikation</a:t>
            </a:r>
          </a:p>
          <a:p>
            <a:r>
              <a:rPr lang="sv-SE" sz="2000" b="1" dirty="0"/>
              <a:t>Edda Ahrent</a:t>
            </a:r>
            <a:r>
              <a:rPr lang="sv-SE" sz="2000" dirty="0"/>
              <a:t>, verksamhetsexpert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985DB74-1F2C-C7B3-6509-154ABB33D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</p:spPr>
        <p:txBody>
          <a:bodyPr/>
          <a:lstStyle/>
          <a:p>
            <a:r>
              <a:rPr lang="sv-SE" dirty="0"/>
              <a:t>2 november 2026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940695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399F86C-8996-F992-147E-6D9D8B717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/>
              <a:t>Detta kommer demonstreras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B227CD-4D47-CF4C-8241-67CFBF3C76E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/>
              <a:t>Utbudsomgång</a:t>
            </a:r>
          </a:p>
          <a:p>
            <a:pPr marL="0" indent="0">
              <a:buNone/>
            </a:pPr>
            <a:r>
              <a:rPr lang="sv-SE" sz="2400" dirty="0"/>
              <a:t>Pedagogiskt stöd</a:t>
            </a:r>
          </a:p>
          <a:p>
            <a:pPr marL="0" indent="0">
              <a:buNone/>
            </a:pPr>
            <a:r>
              <a:rPr lang="sv-SE" sz="2400" dirty="0"/>
              <a:t>TG och Bevis</a:t>
            </a:r>
          </a:p>
        </p:txBody>
      </p:sp>
    </p:spTree>
    <p:extLst>
      <p:ext uri="{BB962C8B-B14F-4D97-AF65-F5344CB8AC3E}">
        <p14:creationId xmlns:p14="http://schemas.microsoft.com/office/powerpoint/2010/main" val="2291649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8CCF-93E4-35DC-24C0-893BA40BD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686ED84F-2A67-9D0A-A5CD-4CA949A66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Utbudsomgång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835C11AC-3184-0533-3171-0ABFCBA55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Fliken "Hantera utbud”: Nya vyn “Hantera undervisningsspråk”.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sv-SE" dirty="0"/>
              <a:t>Fliken ”Planera strukturinnehåll”: Det går nu att skrolla i sidled i tabellerna, både för tillfällesstruktur och förslagsstruktur.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sv-SE" dirty="0"/>
              <a:t>Fliken ”Hantera förslag”: Om länk visas i kolumnen tillfälleskod leder länken nu till förslagets nya tillfälle, eller tillfällets pågående process om en sådan finns.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sv-SE" dirty="0"/>
              <a:t>Det går nu att ta bort utbildningstillfällen som är kopplade till en utbudsomgång. </a:t>
            </a:r>
          </a:p>
          <a:p>
            <a:pPr lvl="1"/>
            <a:r>
              <a:rPr lang="sv-SE" dirty="0"/>
              <a:t>Förutsättning: Utbildningstillfället har status Utkast eller Påbörjad, är inte utannonserat och har inte en publicerad tillfällesstruktur.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1003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72841-A612-A64A-FA72-FC7C517A3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CA80EE97-BBDF-8B60-510E-58418C96B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Studiedeltagande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B834BDF-BB98-9FB4-F5C7-44665DE34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Vid hantering i Studiedeltagande kontrolleras nu information om ISP. </a:t>
            </a:r>
          </a:p>
          <a:p>
            <a:pPr lvl="1"/>
            <a:r>
              <a:rPr lang="sv-SE" dirty="0"/>
              <a:t>Till exempel: När en tillfällesantagning tas bort i Studiedeltagande så görs en kontroll mot skapade </a:t>
            </a:r>
            <a:r>
              <a:rPr lang="sv-SE" dirty="0" err="1"/>
              <a:t>ISP:er</a:t>
            </a:r>
            <a:r>
              <a:rPr lang="sv-SE" dirty="0"/>
              <a:t>. Om en ISP finns kopplad mot tillfällesantagningen förhindras borttagningen. ISP:n måste tas bort innan tillfällesantagningen tas bort.</a:t>
            </a:r>
          </a:p>
        </p:txBody>
      </p:sp>
    </p:spTree>
    <p:extLst>
      <p:ext uri="{BB962C8B-B14F-4D97-AF65-F5344CB8AC3E}">
        <p14:creationId xmlns:p14="http://schemas.microsoft.com/office/powerpoint/2010/main" val="3541893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CABCE-ACF2-F8C4-4879-174A26CA8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B9E11A4-42AC-B2DA-7E90-ADBEC7DFD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Resultat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C717D1E8-D6E0-0DFB-C858-CF8F86180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När en ändring av ett attesterat resultat klarmarkeras eller attesteras framgår det nu tydligt att det gäller en ändring och inte ett nytt resultat.</a:t>
            </a:r>
          </a:p>
          <a:p>
            <a:r>
              <a:rPr lang="sv-SE" dirty="0"/>
              <a:t>I fliken ”Mina kurstillfällesfavoriter” på startsidan sorteras nu kurser med senaste kursversion överst.</a:t>
            </a:r>
          </a:p>
          <a:p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5D97F89-19FA-DDDB-F0D6-867378E1D4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9420"/>
          <a:stretch>
            <a:fillRect/>
          </a:stretch>
        </p:blipFill>
        <p:spPr>
          <a:xfrm>
            <a:off x="290377" y="3699396"/>
            <a:ext cx="5325115" cy="2305372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A8526E75-F6D5-9772-92C3-53CB83E172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0219"/>
          <a:stretch>
            <a:fillRect/>
          </a:stretch>
        </p:blipFill>
        <p:spPr>
          <a:xfrm>
            <a:off x="6163315" y="3699396"/>
            <a:ext cx="5211704" cy="2229161"/>
          </a:xfrm>
          <a:prstGeom prst="rect">
            <a:avLst/>
          </a:prstGeom>
        </p:spPr>
      </p:pic>
      <p:sp>
        <p:nvSpPr>
          <p:cNvPr id="8" name="Platshållare för innehåll 4">
            <a:extLst>
              <a:ext uri="{FF2B5EF4-FFF2-40B4-BE49-F238E27FC236}">
                <a16:creationId xmlns:a16="http://schemas.microsoft.com/office/drawing/2014/main" id="{838D81AF-67F0-3CBF-5B2C-5F8BBF236C91}"/>
              </a:ext>
            </a:extLst>
          </p:cNvPr>
          <p:cNvSpPr txBox="1">
            <a:spLocks/>
          </p:cNvSpPr>
          <p:nvPr/>
        </p:nvSpPr>
        <p:spPr>
          <a:xfrm>
            <a:off x="290377" y="3063667"/>
            <a:ext cx="1421691" cy="50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1pPr>
            <a:lvl2pPr marL="685800" indent="-288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2pPr>
            <a:lvl3pPr marL="1143000" indent="-288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3pPr>
            <a:lvl4pPr marL="1600200" indent="-288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4pPr>
            <a:lvl5pPr marL="2057400" indent="-288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b="1" dirty="0">
                <a:solidFill>
                  <a:srgbClr val="04B067"/>
                </a:solidFill>
              </a:rPr>
              <a:t>Tidigare</a:t>
            </a:r>
          </a:p>
        </p:txBody>
      </p:sp>
      <p:sp>
        <p:nvSpPr>
          <p:cNvPr id="9" name="Platshållare för innehåll 4">
            <a:extLst>
              <a:ext uri="{FF2B5EF4-FFF2-40B4-BE49-F238E27FC236}">
                <a16:creationId xmlns:a16="http://schemas.microsoft.com/office/drawing/2014/main" id="{63213C91-50A6-B4D5-BB71-361A8880E4B4}"/>
              </a:ext>
            </a:extLst>
          </p:cNvPr>
          <p:cNvSpPr txBox="1">
            <a:spLocks/>
          </p:cNvSpPr>
          <p:nvPr/>
        </p:nvSpPr>
        <p:spPr>
          <a:xfrm>
            <a:off x="6096000" y="3063667"/>
            <a:ext cx="1421691" cy="50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1pPr>
            <a:lvl2pPr marL="685800" indent="-288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2pPr>
            <a:lvl3pPr marL="1143000" indent="-288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3pPr>
            <a:lvl4pPr marL="1600200" indent="-288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4pPr>
            <a:lvl5pPr marL="2057400" indent="-288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400" b="1" dirty="0">
                <a:solidFill>
                  <a:srgbClr val="04B067"/>
                </a:solidFill>
              </a:rPr>
              <a:t>Nu</a:t>
            </a:r>
          </a:p>
        </p:txBody>
      </p:sp>
    </p:spTree>
    <p:extLst>
      <p:ext uri="{BB962C8B-B14F-4D97-AF65-F5344CB8AC3E}">
        <p14:creationId xmlns:p14="http://schemas.microsoft.com/office/powerpoint/2010/main" val="233849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98A03-F110-914A-A4E9-97D50BA40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1BEF1A2-C153-D6FB-FEA0-20EE26BEB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Aktivitetstillfälle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A5F7D2D9-F546-7668-70C6-B8ADD02B6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Ny funktion för att kopiera e-postadresser från deltagarlistan.</a:t>
            </a:r>
          </a:p>
          <a:p>
            <a:r>
              <a:rPr lang="sv-SE" dirty="0"/>
              <a:t>Vid resultatrapportering får användare inte längre förslag på, eller kan ange, examinationsdatum som ligger i framtiden.</a:t>
            </a:r>
          </a:p>
          <a:p>
            <a:r>
              <a:rPr lang="sv-SE" dirty="0"/>
              <a:t>I </a:t>
            </a:r>
            <a:r>
              <a:rPr lang="sv-SE" dirty="0" err="1"/>
              <a:t>sökvyn</a:t>
            </a:r>
            <a:r>
              <a:rPr lang="sv-SE" dirty="0"/>
              <a:t> för aktivitetstillfällen är kolumnen "Kurstillfälle" nu bredare så att all information om kurstillfället syns, och inte bara studieperioden.</a:t>
            </a:r>
          </a:p>
        </p:txBody>
      </p:sp>
    </p:spTree>
    <p:extLst>
      <p:ext uri="{BB962C8B-B14F-4D97-AF65-F5344CB8AC3E}">
        <p14:creationId xmlns:p14="http://schemas.microsoft.com/office/powerpoint/2010/main" val="170361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CDD5E342-3063-5F73-8508-3CF82BAB4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Pedagogiskt stöd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0AD02601-93C8-923D-7469-7F4412A23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Ny vy i som visar stöd med utfall (bifall eller avslag). </a:t>
            </a:r>
          </a:p>
        </p:txBody>
      </p:sp>
    </p:spTree>
    <p:extLst>
      <p:ext uri="{BB962C8B-B14F-4D97-AF65-F5344CB8AC3E}">
        <p14:creationId xmlns:p14="http://schemas.microsoft.com/office/powerpoint/2010/main" val="3617259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23F691-6585-E617-BF85-1967339B2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Tillgodoräknande och bevis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1D7D7A-168A-D08A-6AF9-57E9A8E9B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Det går nu att ta bort meddelanden eller bilagor som studenten lagt in ärenden. Syftet är att kunna ta bort känsliga uppgifter som studenten lagt in.</a:t>
            </a:r>
          </a:p>
          <a:p>
            <a:pPr lvl="1"/>
            <a:r>
              <a:rPr lang="sv-SE" dirty="0"/>
              <a:t>Ny systemaktivitet "Ärendestöd: Ta bort meddelande/bilaga från student” som avgränsas på ”Ärendetyp för ärendekommunikation”.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sv-SE" dirty="0"/>
              <a:t>När handläggare skickar meddelande/bilaga till student krävs inte längre att minst sex tecken anges.</a:t>
            </a:r>
          </a:p>
        </p:txBody>
      </p:sp>
    </p:spTree>
    <p:extLst>
      <p:ext uri="{BB962C8B-B14F-4D97-AF65-F5344CB8AC3E}">
        <p14:creationId xmlns:p14="http://schemas.microsoft.com/office/powerpoint/2010/main" val="375882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EC7BB-ABE4-0511-A890-37A8BB15A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A80FB6E-9B1C-3120-4F9D-83E0417D1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Ladok för studenter/alumner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E27E10B-3D5F-D032-0B16-D7999A0D1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I ansökan om bevis behöver studenter nu välja minst ett resultat från det aktuella lärosätet i steget "Välj innehåll". </a:t>
            </a:r>
          </a:p>
          <a:p>
            <a:pPr lvl="1"/>
            <a:r>
              <a:rPr lang="sv-SE" dirty="0"/>
              <a:t>Gäller ej integrationer.</a:t>
            </a:r>
          </a:p>
          <a:p>
            <a:r>
              <a:rPr lang="sv-SE" dirty="0"/>
              <a:t>Behörighet att kommunicera i bevisärenden har lagts till för alumner på de lärosäten som har gett studenter den behörigheten. </a:t>
            </a:r>
          </a:p>
        </p:txBody>
      </p:sp>
      <p:grpSp>
        <p:nvGrpSpPr>
          <p:cNvPr id="10" name="Grupp 9">
            <a:extLst>
              <a:ext uri="{FF2B5EF4-FFF2-40B4-BE49-F238E27FC236}">
                <a16:creationId xmlns:a16="http://schemas.microsoft.com/office/drawing/2014/main" id="{CBB9C009-A3E7-0C5F-2333-03B9A850ED3E}"/>
              </a:ext>
            </a:extLst>
          </p:cNvPr>
          <p:cNvGrpSpPr/>
          <p:nvPr/>
        </p:nvGrpSpPr>
        <p:grpSpPr>
          <a:xfrm>
            <a:off x="1160208" y="3078075"/>
            <a:ext cx="8434365" cy="3700476"/>
            <a:chOff x="1" y="748703"/>
            <a:chExt cx="11343001" cy="4976605"/>
          </a:xfrm>
        </p:grpSpPr>
        <p:pic>
          <p:nvPicPr>
            <p:cNvPr id="3" name="Bildobjekt 2">
              <a:extLst>
                <a:ext uri="{FF2B5EF4-FFF2-40B4-BE49-F238E27FC236}">
                  <a16:creationId xmlns:a16="http://schemas.microsoft.com/office/drawing/2014/main" id="{9CC17D23-9A0D-DBF6-FB1B-E4C50F6BA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" y="761137"/>
              <a:ext cx="11343001" cy="4964171"/>
            </a:xfrm>
            <a:prstGeom prst="rect">
              <a:avLst/>
            </a:prstGeom>
          </p:spPr>
        </p:pic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9B53BBBF-4148-2696-CA4B-6196ACFB6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505" y="748703"/>
              <a:ext cx="10845726" cy="1397513"/>
            </a:xfrm>
            <a:prstGeom prst="rect">
              <a:avLst/>
            </a:prstGeom>
          </p:spPr>
        </p:pic>
      </p:grpSp>
      <p:sp>
        <p:nvSpPr>
          <p:cNvPr id="11" name="Pil: vänster 10">
            <a:extLst>
              <a:ext uri="{FF2B5EF4-FFF2-40B4-BE49-F238E27FC236}">
                <a16:creationId xmlns:a16="http://schemas.microsoft.com/office/drawing/2014/main" id="{428A7642-3D9A-2500-7326-AA13BCAFF07E}"/>
              </a:ext>
            </a:extLst>
          </p:cNvPr>
          <p:cNvSpPr/>
          <p:nvPr/>
        </p:nvSpPr>
        <p:spPr>
          <a:xfrm rot="10638722">
            <a:off x="556755" y="5668063"/>
            <a:ext cx="884902" cy="648929"/>
          </a:xfrm>
          <a:prstGeom prst="leftArrow">
            <a:avLst/>
          </a:prstGeom>
          <a:solidFill>
            <a:srgbClr val="EA9E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59EEF847-3A0B-BCD4-BB0A-C8787EA6DDE0}"/>
              </a:ext>
            </a:extLst>
          </p:cNvPr>
          <p:cNvSpPr/>
          <p:nvPr/>
        </p:nvSpPr>
        <p:spPr>
          <a:xfrm>
            <a:off x="1596189" y="4275221"/>
            <a:ext cx="128337" cy="128337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6F85F11-4BC6-44AA-3039-0B37367C5554}"/>
              </a:ext>
            </a:extLst>
          </p:cNvPr>
          <p:cNvSpPr txBox="1"/>
          <p:nvPr/>
        </p:nvSpPr>
        <p:spPr>
          <a:xfrm>
            <a:off x="7018422" y="4236124"/>
            <a:ext cx="851515" cy="21544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sv-SE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Röda lärosätet</a:t>
            </a:r>
          </a:p>
        </p:txBody>
      </p:sp>
    </p:spTree>
    <p:extLst>
      <p:ext uri="{BB962C8B-B14F-4D97-AF65-F5344CB8AC3E}">
        <p14:creationId xmlns:p14="http://schemas.microsoft.com/office/powerpoint/2010/main" val="167151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2" grpId="0" animBg="1"/>
      <p:bldP spid="2" grpId="1" animBg="1"/>
      <p:bldP spid="6" grpId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7F161-DE8B-42AA-AB6D-07AF6D0BF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0BD0290E-AD42-905F-8396-747EA6445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BI-objekt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AC93AED-9F98-18EF-B93F-7A7BAA1CE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Uppföljningsdatabasen har kompletterats med ett BI-objekt för Individuella studieplaner: BI_INDIVIDUELLA_STUDIEPLANER</a:t>
            </a:r>
          </a:p>
        </p:txBody>
      </p:sp>
    </p:spTree>
    <p:extLst>
      <p:ext uri="{BB962C8B-B14F-4D97-AF65-F5344CB8AC3E}">
        <p14:creationId xmlns:p14="http://schemas.microsoft.com/office/powerpoint/2010/main" val="3374389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ACED6-5E74-31AC-7551-D9F824E0D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A04B7E41-110E-B6BD-F049-5DD2214DD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Inför version 3.7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3214A46-B9F5-7FF8-1E5E-D510F3343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82200" cy="4351338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Stöd för samordningsnummer i Ladok och NyA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870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5D9FB9-44AF-99EB-1415-829436A14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Tack för idag!</a:t>
            </a:r>
          </a:p>
        </p:txBody>
      </p:sp>
    </p:spTree>
    <p:extLst>
      <p:ext uri="{BB962C8B-B14F-4D97-AF65-F5344CB8AC3E}">
        <p14:creationId xmlns:p14="http://schemas.microsoft.com/office/powerpoint/2010/main" val="3098662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npassat 2">
      <a:dk1>
        <a:srgbClr val="000000"/>
      </a:dk1>
      <a:lt1>
        <a:srgbClr val="FFFFFF"/>
      </a:lt1>
      <a:dk2>
        <a:srgbClr val="1A2219"/>
      </a:dk2>
      <a:lt2>
        <a:srgbClr val="ECF0F3"/>
      </a:lt2>
      <a:accent1>
        <a:srgbClr val="E0EBD8"/>
      </a:accent1>
      <a:accent2>
        <a:srgbClr val="9FDDAC"/>
      </a:accent2>
      <a:accent3>
        <a:srgbClr val="04B067"/>
      </a:accent3>
      <a:accent4>
        <a:srgbClr val="107238"/>
      </a:accent4>
      <a:accent5>
        <a:srgbClr val="EA9E16"/>
      </a:accent5>
      <a:accent6>
        <a:srgbClr val="EC5C49"/>
      </a:accent6>
      <a:hlink>
        <a:srgbClr val="2469E6"/>
      </a:hlink>
      <a:folHlink>
        <a:srgbClr val="132F98"/>
      </a:folHlink>
    </a:clrScheme>
    <a:fontScheme name="Figtree">
      <a:majorFont>
        <a:latin typeface="Figtree"/>
        <a:ea typeface=""/>
        <a:cs typeface=""/>
      </a:majorFont>
      <a:minorFont>
        <a:latin typeface="Figt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Nya grafiska</Template>
  <TotalTime>10808</TotalTime>
  <Words>481</Words>
  <Application>Microsoft Office PowerPoint</Application>
  <PresentationFormat>Bredbild</PresentationFormat>
  <Paragraphs>49</Paragraphs>
  <Slides>13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20" baseType="lpstr">
      <vt:lpstr>Figtree Medium</vt:lpstr>
      <vt:lpstr>Wingdings 3</vt:lpstr>
      <vt:lpstr>Figtree SemiBold</vt:lpstr>
      <vt:lpstr>Figtree</vt:lpstr>
      <vt:lpstr>Aptos</vt:lpstr>
      <vt:lpstr>Arial</vt:lpstr>
      <vt:lpstr>Office Theme</vt:lpstr>
      <vt:lpstr>PowerPoint-presentation</vt:lpstr>
      <vt:lpstr>Demo av version 3.6</vt:lpstr>
      <vt:lpstr>Detta kommer demonstreras</vt:lpstr>
      <vt:lpstr>Utbudsomgång</vt:lpstr>
      <vt:lpstr>Studiedeltagande</vt:lpstr>
      <vt:lpstr>Resultat</vt:lpstr>
      <vt:lpstr>Aktivitetstillfälle</vt:lpstr>
      <vt:lpstr>Pedagogiskt stöd</vt:lpstr>
      <vt:lpstr>Tillgodoräknande och bevis</vt:lpstr>
      <vt:lpstr>Ladok för studenter/alumner</vt:lpstr>
      <vt:lpstr>BI-objekt</vt:lpstr>
      <vt:lpstr>Inför version 3.7</vt:lpstr>
      <vt:lpstr>Tack för idag!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Versionsdemo</dc:title>
  <dc:creator>Klara Nordström</dc:creator>
  <cp:lastModifiedBy>Klara Nordström</cp:lastModifiedBy>
  <cp:revision>1026</cp:revision>
  <dcterms:created xsi:type="dcterms:W3CDTF">2024-03-26T12:09:15Z</dcterms:created>
  <dcterms:modified xsi:type="dcterms:W3CDTF">2026-11-02T08:50:31Z</dcterms:modified>
</cp:coreProperties>
</file>